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p:sldMasterIdLst>
    <p:sldMasterId id="2147486231" r:id="rId4"/>
  </p:sldMasterIdLst>
  <p:notesMasterIdLst>
    <p:notesMasterId r:id="rId71"/>
  </p:notesMasterIdLst>
  <p:handoutMasterIdLst>
    <p:handoutMasterId r:id="rId72"/>
  </p:handoutMasterIdLst>
  <p:sldIdLst>
    <p:sldId id="670" r:id="rId5"/>
    <p:sldId id="879" r:id="rId6"/>
    <p:sldId id="779" r:id="rId7"/>
    <p:sldId id="781" r:id="rId8"/>
    <p:sldId id="671" r:id="rId9"/>
    <p:sldId id="757" r:id="rId10"/>
    <p:sldId id="693" r:id="rId11"/>
    <p:sldId id="877" r:id="rId12"/>
    <p:sldId id="718" r:id="rId13"/>
    <p:sldId id="759" r:id="rId14"/>
    <p:sldId id="719" r:id="rId15"/>
    <p:sldId id="720" r:id="rId16"/>
    <p:sldId id="721" r:id="rId17"/>
    <p:sldId id="797" r:id="rId18"/>
    <p:sldId id="357" r:id="rId19"/>
    <p:sldId id="722" r:id="rId20"/>
    <p:sldId id="758" r:id="rId21"/>
    <p:sldId id="723" r:id="rId22"/>
    <p:sldId id="724" r:id="rId23"/>
    <p:sldId id="673" r:id="rId24"/>
    <p:sldId id="726" r:id="rId25"/>
    <p:sldId id="675" r:id="rId26"/>
    <p:sldId id="725" r:id="rId27"/>
    <p:sldId id="674" r:id="rId28"/>
    <p:sldId id="750" r:id="rId29"/>
    <p:sldId id="751" r:id="rId30"/>
    <p:sldId id="680" r:id="rId31"/>
    <p:sldId id="681" r:id="rId32"/>
    <p:sldId id="679" r:id="rId33"/>
    <p:sldId id="678" r:id="rId34"/>
    <p:sldId id="682" r:id="rId35"/>
    <p:sldId id="798" r:id="rId36"/>
    <p:sldId id="727" r:id="rId37"/>
    <p:sldId id="766" r:id="rId38"/>
    <p:sldId id="728" r:id="rId39"/>
    <p:sldId id="729" r:id="rId40"/>
    <p:sldId id="760" r:id="rId41"/>
    <p:sldId id="761" r:id="rId42"/>
    <p:sldId id="764" r:id="rId43"/>
    <p:sldId id="765" r:id="rId44"/>
    <p:sldId id="763" r:id="rId45"/>
    <p:sldId id="762" r:id="rId46"/>
    <p:sldId id="689" r:id="rId47"/>
    <p:sldId id="767" r:id="rId48"/>
    <p:sldId id="768" r:id="rId49"/>
    <p:sldId id="777" r:id="rId50"/>
    <p:sldId id="731" r:id="rId51"/>
    <p:sldId id="799" r:id="rId52"/>
    <p:sldId id="780" r:id="rId53"/>
    <p:sldId id="782" r:id="rId54"/>
    <p:sldId id="783" r:id="rId55"/>
    <p:sldId id="786" r:id="rId56"/>
    <p:sldId id="785" r:id="rId57"/>
    <p:sldId id="787" r:id="rId58"/>
    <p:sldId id="788" r:id="rId59"/>
    <p:sldId id="790" r:id="rId60"/>
    <p:sldId id="792" r:id="rId61"/>
    <p:sldId id="789" r:id="rId62"/>
    <p:sldId id="791" r:id="rId63"/>
    <p:sldId id="793" r:id="rId64"/>
    <p:sldId id="794" r:id="rId65"/>
    <p:sldId id="795" r:id="rId66"/>
    <p:sldId id="796" r:id="rId67"/>
    <p:sldId id="748" r:id="rId68"/>
    <p:sldId id="732" r:id="rId69"/>
    <p:sldId id="692" r:id="rId70"/>
  </p:sldIdLst>
  <p:sldSz cx="9144000" cy="6858000" type="screen4x3"/>
  <p:notesSz cx="8499475" cy="12352338"/>
  <p:kinsoku lang="ja-JP" invalStChars="/、。，．・：；？！゛゜ヽヾゝゞ々ー’”）〕］｝〉》」』】°‰′″℃￠％ぁぃぅぇぉっゃゅょゎァィゥェォッャュョヮヵヶ!%),.:;?]}｡｣､･ｧｨｩｪｫｬｭｮｯｰﾞﾟ" invalEndChars="‘“（〔［｛〈《「『【￥＄$([\{｢￡"/>
  <p:defaultTextStyle>
    <a:defPPr rtl="0">
      <a:defRPr lang="en-us"/>
    </a:defPPr>
    <a:lvl1pPr algn="l" rtl="0" eaLnBrk="0" fontAlgn="base" hangingPunct="0">
      <a:spcBef>
        <a:spcPct val="0"/>
      </a:spcBef>
      <a:spcAft>
        <a:spcPct val="0"/>
      </a:spcAft>
      <a:defRPr kumimoji="1" sz="1100" b="1" i="1" kern="1200">
        <a:solidFill>
          <a:schemeClr val="tx1"/>
        </a:solidFill>
        <a:latin typeface="Arial" panose="020B0604020202020204" pitchFamily="34" charset="0"/>
        <a:ea typeface="HGP創英角ｺﾞｼｯｸUB" panose="020B0900000000000000" pitchFamily="50" charset="-128"/>
        <a:cs typeface="+mn-cs"/>
      </a:defRPr>
    </a:lvl1pPr>
    <a:lvl2pPr marL="457200" algn="l" rtl="0" eaLnBrk="0" fontAlgn="base" hangingPunct="0">
      <a:spcBef>
        <a:spcPct val="0"/>
      </a:spcBef>
      <a:spcAft>
        <a:spcPct val="0"/>
      </a:spcAft>
      <a:defRPr kumimoji="1" sz="1100" b="1" i="1" kern="1200">
        <a:solidFill>
          <a:schemeClr val="tx1"/>
        </a:solidFill>
        <a:latin typeface="Arial" panose="020B0604020202020204" pitchFamily="34" charset="0"/>
        <a:ea typeface="HGP創英角ｺﾞｼｯｸUB" panose="020B0900000000000000" pitchFamily="50" charset="-128"/>
        <a:cs typeface="+mn-cs"/>
      </a:defRPr>
    </a:lvl2pPr>
    <a:lvl3pPr marL="914400" algn="l" rtl="0" eaLnBrk="0" fontAlgn="base" hangingPunct="0">
      <a:spcBef>
        <a:spcPct val="0"/>
      </a:spcBef>
      <a:spcAft>
        <a:spcPct val="0"/>
      </a:spcAft>
      <a:defRPr kumimoji="1" sz="1100" b="1" i="1" kern="1200">
        <a:solidFill>
          <a:schemeClr val="tx1"/>
        </a:solidFill>
        <a:latin typeface="Arial" panose="020B0604020202020204" pitchFamily="34" charset="0"/>
        <a:ea typeface="HGP創英角ｺﾞｼｯｸUB" panose="020B0900000000000000" pitchFamily="50" charset="-128"/>
        <a:cs typeface="+mn-cs"/>
      </a:defRPr>
    </a:lvl3pPr>
    <a:lvl4pPr marL="1371600" algn="l" rtl="0" eaLnBrk="0" fontAlgn="base" hangingPunct="0">
      <a:spcBef>
        <a:spcPct val="0"/>
      </a:spcBef>
      <a:spcAft>
        <a:spcPct val="0"/>
      </a:spcAft>
      <a:defRPr kumimoji="1" sz="1100" b="1" i="1" kern="1200">
        <a:solidFill>
          <a:schemeClr val="tx1"/>
        </a:solidFill>
        <a:latin typeface="Arial" panose="020B0604020202020204" pitchFamily="34" charset="0"/>
        <a:ea typeface="HGP創英角ｺﾞｼｯｸUB" panose="020B0900000000000000" pitchFamily="50" charset="-128"/>
        <a:cs typeface="+mn-cs"/>
      </a:defRPr>
    </a:lvl4pPr>
    <a:lvl5pPr marL="1828800" algn="l" rtl="0" eaLnBrk="0" fontAlgn="base" hangingPunct="0">
      <a:spcBef>
        <a:spcPct val="0"/>
      </a:spcBef>
      <a:spcAft>
        <a:spcPct val="0"/>
      </a:spcAft>
      <a:defRPr kumimoji="1" sz="1100" b="1" i="1" kern="1200">
        <a:solidFill>
          <a:schemeClr val="tx1"/>
        </a:solidFill>
        <a:latin typeface="Arial" panose="020B0604020202020204" pitchFamily="34" charset="0"/>
        <a:ea typeface="HGP創英角ｺﾞｼｯｸUB" panose="020B0900000000000000" pitchFamily="50" charset="-128"/>
        <a:cs typeface="+mn-cs"/>
      </a:defRPr>
    </a:lvl5pPr>
    <a:lvl6pPr marL="2286000" algn="l" defTabSz="914400" rtl="0" eaLnBrk="1" latinLnBrk="0" hangingPunct="1">
      <a:defRPr kumimoji="1" sz="1100" b="1" i="1" kern="1200">
        <a:solidFill>
          <a:schemeClr val="tx1"/>
        </a:solidFill>
        <a:latin typeface="Arial" panose="020B0604020202020204" pitchFamily="34" charset="0"/>
        <a:ea typeface="HGP創英角ｺﾞｼｯｸUB" panose="020B0900000000000000" pitchFamily="50" charset="-128"/>
        <a:cs typeface="+mn-cs"/>
      </a:defRPr>
    </a:lvl6pPr>
    <a:lvl7pPr marL="2743200" algn="l" defTabSz="914400" rtl="0" eaLnBrk="1" latinLnBrk="0" hangingPunct="1">
      <a:defRPr kumimoji="1" sz="1100" b="1" i="1" kern="1200">
        <a:solidFill>
          <a:schemeClr val="tx1"/>
        </a:solidFill>
        <a:latin typeface="Arial" panose="020B0604020202020204" pitchFamily="34" charset="0"/>
        <a:ea typeface="HGP創英角ｺﾞｼｯｸUB" panose="020B0900000000000000" pitchFamily="50" charset="-128"/>
        <a:cs typeface="+mn-cs"/>
      </a:defRPr>
    </a:lvl7pPr>
    <a:lvl8pPr marL="3200400" algn="l" defTabSz="914400" rtl="0" eaLnBrk="1" latinLnBrk="0" hangingPunct="1">
      <a:defRPr kumimoji="1" sz="1100" b="1" i="1" kern="1200">
        <a:solidFill>
          <a:schemeClr val="tx1"/>
        </a:solidFill>
        <a:latin typeface="Arial" panose="020B0604020202020204" pitchFamily="34" charset="0"/>
        <a:ea typeface="HGP創英角ｺﾞｼｯｸUB" panose="020B0900000000000000" pitchFamily="50" charset="-128"/>
        <a:cs typeface="+mn-cs"/>
      </a:defRPr>
    </a:lvl8pPr>
    <a:lvl9pPr marL="3657600" algn="l" defTabSz="914400" rtl="0" eaLnBrk="1" latinLnBrk="0" hangingPunct="1">
      <a:defRPr kumimoji="1" sz="1100" b="1" i="1" kern="1200">
        <a:solidFill>
          <a:schemeClr val="tx1"/>
        </a:solidFill>
        <a:latin typeface="Arial" panose="020B0604020202020204" pitchFamily="34" charset="0"/>
        <a:ea typeface="HGP創英角ｺﾞｼｯｸUB" panose="020B0900000000000000" pitchFamily="50" charset="-128"/>
        <a:cs typeface="+mn-cs"/>
      </a:defRPr>
    </a:lvl9pPr>
  </p:defaultTextStyle>
  <p:extLst>
    <p:ext uri="{EFAFB233-063F-42B5-8137-9DF3F51BA10A}">
      <p15:sldGuideLst xmlns:p15="http://schemas.microsoft.com/office/powerpoint/2012/main">
        <p15:guide id="1" orient="horz" pos="2885" userDrawn="1">
          <p15:clr>
            <a:srgbClr val="A4A3A4"/>
          </p15:clr>
        </p15:guide>
        <p15:guide id="2" orient="horz" pos="1616" userDrawn="1">
          <p15:clr>
            <a:srgbClr val="A4A3A4"/>
          </p15:clr>
        </p15:guide>
        <p15:guide id="3" orient="horz" pos="935" userDrawn="1">
          <p15:clr>
            <a:srgbClr val="A4A3A4"/>
          </p15:clr>
        </p15:guide>
        <p15:guide id="4" orient="horz" pos="3613">
          <p15:clr>
            <a:srgbClr val="A4A3A4"/>
          </p15:clr>
        </p15:guide>
        <p15:guide id="5" orient="horz" pos="4160">
          <p15:clr>
            <a:srgbClr val="A4A3A4"/>
          </p15:clr>
        </p15:guide>
        <p15:guide id="6" orient="horz" pos="3043" userDrawn="1">
          <p15:clr>
            <a:srgbClr val="A4A3A4"/>
          </p15:clr>
        </p15:guide>
        <p15:guide id="7" orient="horz" pos="663" userDrawn="1">
          <p15:clr>
            <a:srgbClr val="A4A3A4"/>
          </p15:clr>
        </p15:guide>
        <p15:guide id="8" pos="385" userDrawn="1">
          <p15:clr>
            <a:srgbClr val="A4A3A4"/>
          </p15:clr>
        </p15:guide>
        <p15:guide id="9" pos="202">
          <p15:clr>
            <a:srgbClr val="A4A3A4"/>
          </p15:clr>
        </p15:guide>
        <p15:guide id="10" pos="4263" userDrawn="1">
          <p15:clr>
            <a:srgbClr val="A4A3A4"/>
          </p15:clr>
        </p15:guide>
        <p15:guide id="11" pos="113" userDrawn="1">
          <p15:clr>
            <a:srgbClr val="A4A3A4"/>
          </p15:clr>
        </p15:guide>
        <p15:guide id="12" orient="horz" pos="1071" userDrawn="1">
          <p15:clr>
            <a:srgbClr val="A4A3A4"/>
          </p15:clr>
        </p15:guide>
        <p15:guide id="13" orient="horz" pos="3612" userDrawn="1">
          <p15:clr>
            <a:srgbClr val="A4A3A4"/>
          </p15:clr>
        </p15:guide>
        <p15:guide id="14" pos="5375" userDrawn="1">
          <p15:clr>
            <a:srgbClr val="A4A3A4"/>
          </p15:clr>
        </p15:guide>
      </p15:sldGuideLst>
    </p:ext>
    <p:ext uri="{2D200454-40CA-4A62-9FC3-DE9A4176ACB9}">
      <p15:notesGuideLst xmlns:p15="http://schemas.microsoft.com/office/powerpoint/2012/main">
        <p15:guide id="1" orient="horz" pos="3720" userDrawn="1">
          <p15:clr>
            <a:srgbClr val="A4A3A4"/>
          </p15:clr>
        </p15:guide>
        <p15:guide id="2" pos="405" userDrawn="1">
          <p15:clr>
            <a:srgbClr val="A4A3A4"/>
          </p15:clr>
        </p15:guide>
        <p15:guide id="3" pos="5051"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7"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49117"/>
    <a:srgbClr val="008080"/>
    <a:srgbClr val="006600"/>
    <a:srgbClr val="99FFCC"/>
    <a:srgbClr val="69B51D"/>
    <a:srgbClr val="00DA00"/>
    <a:srgbClr val="FFFFD4"/>
    <a:srgbClr val="FFFFCC"/>
    <a:srgbClr val="F8FFCC"/>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スタイル (淡色)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04" autoAdjust="0"/>
    <p:restoredTop sz="85893" autoAdjust="0"/>
  </p:normalViewPr>
  <p:slideViewPr>
    <p:cSldViewPr snapToObjects="1">
      <p:cViewPr>
        <p:scale>
          <a:sx n="60" d="100"/>
          <a:sy n="60" d="100"/>
        </p:scale>
        <p:origin x="2117" y="341"/>
      </p:cViewPr>
      <p:guideLst>
        <p:guide orient="horz" pos="2885"/>
        <p:guide orient="horz" pos="1616"/>
        <p:guide orient="horz" pos="935"/>
        <p:guide orient="horz" pos="3613"/>
        <p:guide orient="horz" pos="4160"/>
        <p:guide orient="horz" pos="3043"/>
        <p:guide orient="horz" pos="663"/>
        <p:guide pos="385"/>
        <p:guide pos="202"/>
        <p:guide pos="4263"/>
        <p:guide pos="113"/>
        <p:guide orient="horz" pos="1071"/>
        <p:guide orient="horz" pos="3612"/>
        <p:guide pos="5375"/>
      </p:guideLst>
    </p:cSldViewPr>
  </p:slideViewPr>
  <p:outlineViewPr>
    <p:cViewPr>
      <p:scale>
        <a:sx n="33" d="100"/>
        <a:sy n="33" d="100"/>
      </p:scale>
      <p:origin x="0" y="-4188"/>
    </p:cViewPr>
  </p:outlineViewPr>
  <p:notesTextViewPr>
    <p:cViewPr>
      <p:scale>
        <a:sx n="75" d="100"/>
        <a:sy n="75" d="100"/>
      </p:scale>
      <p:origin x="0" y="0"/>
    </p:cViewPr>
  </p:notesTextViewPr>
  <p:sorterViewPr>
    <p:cViewPr varScale="1">
      <p:scale>
        <a:sx n="1" d="1"/>
        <a:sy n="1" d="1"/>
      </p:scale>
      <p:origin x="0" y="0"/>
    </p:cViewPr>
  </p:sorterViewPr>
  <p:notesViewPr>
    <p:cSldViewPr snapToObjects="1">
      <p:cViewPr varScale="1">
        <p:scale>
          <a:sx n="50" d="100"/>
          <a:sy n="50" d="100"/>
        </p:scale>
        <p:origin x="1266" y="36"/>
      </p:cViewPr>
      <p:guideLst>
        <p:guide orient="horz" pos="3720"/>
        <p:guide pos="405"/>
        <p:guide pos="505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61" Type="http://schemas.openxmlformats.org/officeDocument/2006/relationships/slide" Target="slides/slide57.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bwMode="auto">
          <a:xfrm>
            <a:off x="1" y="4"/>
            <a:ext cx="3683359" cy="61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t" anchorCtr="0" compatLnSpc="1">
            <a:prstTxWarp prst="textNoShape">
              <a:avLst/>
            </a:prstTxWarp>
          </a:bodyPr>
          <a:lstStyle>
            <a:lvl1pPr defTabSz="1139738" eaLnBrk="1" hangingPunct="1">
              <a:defRPr sz="1400" b="0" i="0">
                <a:ea typeface="HGPｺﾞｼｯｸE" panose="020B0900000000000000" pitchFamily="50" charset="-128"/>
              </a:defRPr>
            </a:lvl1pPr>
          </a:lstStyle>
          <a:p>
            <a:pPr rtl="0">
              <a:defRPr/>
            </a:pPr>
            <a:endParaRPr lang="en-US" altLang="ja-JP"/>
          </a:p>
        </p:txBody>
      </p:sp>
      <p:sp>
        <p:nvSpPr>
          <p:cNvPr id="4" name="フッター プレースホルダ 3"/>
          <p:cNvSpPr>
            <a:spLocks noGrp="1"/>
          </p:cNvSpPr>
          <p:nvPr>
            <p:ph type="ftr" sz="quarter" idx="2"/>
          </p:nvPr>
        </p:nvSpPr>
        <p:spPr bwMode="auto">
          <a:xfrm>
            <a:off x="1" y="11731564"/>
            <a:ext cx="3683359" cy="618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b" anchorCtr="0" compatLnSpc="1">
            <a:prstTxWarp prst="textNoShape">
              <a:avLst/>
            </a:prstTxWarp>
          </a:bodyPr>
          <a:lstStyle>
            <a:lvl1pPr defTabSz="1139738" eaLnBrk="1" hangingPunct="1">
              <a:defRPr sz="1400" b="0" i="0">
                <a:ea typeface="HGPｺﾞｼｯｸE" panose="020B0900000000000000" pitchFamily="50" charset="-128"/>
              </a:defRPr>
            </a:lvl1pPr>
          </a:lstStyle>
          <a:p>
            <a:pPr rtl="0">
              <a:defRPr/>
            </a:pPr>
            <a:endParaRPr lang="en-US" altLang="ja-JP"/>
          </a:p>
        </p:txBody>
      </p:sp>
      <p:sp>
        <p:nvSpPr>
          <p:cNvPr id="5" name="スライド番号プレースホルダ 4"/>
          <p:cNvSpPr>
            <a:spLocks noGrp="1"/>
          </p:cNvSpPr>
          <p:nvPr>
            <p:ph type="sldNum" sz="quarter" idx="3"/>
          </p:nvPr>
        </p:nvSpPr>
        <p:spPr bwMode="auto">
          <a:xfrm>
            <a:off x="4814220" y="11731564"/>
            <a:ext cx="3683359" cy="618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b" anchorCtr="0" compatLnSpc="1">
            <a:prstTxWarp prst="textNoShape">
              <a:avLst/>
            </a:prstTxWarp>
          </a:bodyPr>
          <a:lstStyle>
            <a:lvl1pPr algn="r" defTabSz="1139738" eaLnBrk="1" hangingPunct="1">
              <a:defRPr sz="1400" b="0" i="0">
                <a:latin typeface="HGPｺﾞｼｯｸE" panose="020B0900000000000000" pitchFamily="50" charset="-128"/>
                <a:ea typeface="HGPｺﾞｼｯｸE" panose="020B0900000000000000" pitchFamily="50" charset="-128"/>
              </a:defRPr>
            </a:lvl1pPr>
          </a:lstStyle>
          <a:p>
            <a:pPr rtl="0">
              <a:defRPr/>
            </a:pPr>
            <a:fld id="{82541C40-0341-4FC2-8DF1-7BC3F8A69FF1}" type="slidenum">
              <a:rPr lang="ja-JP" altLang="en-US"/>
              <a:pPr>
                <a:defRPr/>
              </a:pPr>
              <a:t>‹#›</a:t>
            </a:fld>
            <a:endParaRPr lang="en-US" altLang="ja-JP"/>
          </a:p>
        </p:txBody>
      </p:sp>
    </p:spTree>
    <p:extLst>
      <p:ext uri="{BB962C8B-B14F-4D97-AF65-F5344CB8AC3E}">
        <p14:creationId xmlns:p14="http://schemas.microsoft.com/office/powerpoint/2010/main" val="4281829267"/>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bwMode="auto">
          <a:xfrm>
            <a:off x="1" y="4"/>
            <a:ext cx="3683359" cy="61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t" anchorCtr="0" compatLnSpc="1">
            <a:prstTxWarp prst="textNoShape">
              <a:avLst/>
            </a:prstTxWarp>
          </a:bodyPr>
          <a:lstStyle>
            <a:lvl1pPr defTabSz="1139738" eaLnBrk="1" hangingPunct="1">
              <a:defRPr sz="1400" b="0" i="0">
                <a:latin typeface="メイリオ" panose="020B0604030504040204" pitchFamily="50" charset="-128"/>
                <a:ea typeface="メイリオ" panose="020B0604030504040204" pitchFamily="50" charset="-128"/>
              </a:defRPr>
            </a:lvl1pPr>
          </a:lstStyle>
          <a:p>
            <a:pPr rtl="0">
              <a:defRPr/>
            </a:pPr>
            <a:endParaRPr lang="en-US" altLang="ja-JP" dirty="0"/>
          </a:p>
        </p:txBody>
      </p:sp>
      <p:sp>
        <p:nvSpPr>
          <p:cNvPr id="3" name="日付プレースホルダ 2"/>
          <p:cNvSpPr>
            <a:spLocks noGrp="1"/>
          </p:cNvSpPr>
          <p:nvPr>
            <p:ph type="dt" idx="1"/>
          </p:nvPr>
        </p:nvSpPr>
        <p:spPr bwMode="auto">
          <a:xfrm>
            <a:off x="4814220" y="4"/>
            <a:ext cx="3683359" cy="61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t" anchorCtr="0" compatLnSpc="1">
            <a:prstTxWarp prst="textNoShape">
              <a:avLst/>
            </a:prstTxWarp>
          </a:bodyPr>
          <a:lstStyle>
            <a:lvl1pPr algn="r" defTabSz="1139738" eaLnBrk="1" hangingPunct="1">
              <a:defRPr sz="1400" b="0" i="0">
                <a:latin typeface="メイリオ" panose="020B0604030504040204" pitchFamily="50" charset="-128"/>
                <a:ea typeface="メイリオ" panose="020B0604030504040204" pitchFamily="50" charset="-128"/>
              </a:defRPr>
            </a:lvl1pPr>
          </a:lstStyle>
          <a:p>
            <a:pPr rtl="0">
              <a:defRPr/>
            </a:pPr>
            <a:r>
              <a:rPr lang="ja-JP" altLang="en-US"/>
              <a:t>2020/7/6</a:t>
            </a:r>
            <a:endParaRPr lang="en-US" altLang="ja-JP" dirty="0"/>
          </a:p>
        </p:txBody>
      </p:sp>
      <p:sp>
        <p:nvSpPr>
          <p:cNvPr id="4" name="スライド イメージ プレースホルダ 3"/>
          <p:cNvSpPr>
            <a:spLocks noGrp="1" noRot="1" noChangeAspect="1"/>
          </p:cNvSpPr>
          <p:nvPr>
            <p:ph type="sldImg" idx="2"/>
          </p:nvPr>
        </p:nvSpPr>
        <p:spPr>
          <a:xfrm>
            <a:off x="1162050" y="925513"/>
            <a:ext cx="6181725" cy="4637087"/>
          </a:xfrm>
          <a:prstGeom prst="rect">
            <a:avLst/>
          </a:prstGeom>
          <a:noFill/>
          <a:ln w="12700">
            <a:solidFill>
              <a:prstClr val="black"/>
            </a:solidFill>
          </a:ln>
        </p:spPr>
        <p:txBody>
          <a:bodyPr vert="horz" lIns="110762" tIns="55380" rIns="110762" bIns="55380" rtlCol="0" anchor="ctr"/>
          <a:lstStyle/>
          <a:p>
            <a:pPr lvl="0" rtl="0"/>
            <a:endParaRPr lang="ja-JP" altLang="en-US" noProof="0" dirty="0"/>
          </a:p>
        </p:txBody>
      </p:sp>
      <p:sp>
        <p:nvSpPr>
          <p:cNvPr id="5" name="ノート プレースホルダ 4"/>
          <p:cNvSpPr>
            <a:spLocks noGrp="1"/>
          </p:cNvSpPr>
          <p:nvPr>
            <p:ph type="body" sz="quarter" idx="3"/>
          </p:nvPr>
        </p:nvSpPr>
        <p:spPr bwMode="auto">
          <a:xfrm>
            <a:off x="849572" y="5868655"/>
            <a:ext cx="6800340" cy="6483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t" anchorCtr="0" compatLnSpc="1">
            <a:prstTxWarp prst="textNoShape">
              <a:avLst/>
            </a:prstTxWarp>
          </a:bodyPr>
          <a:lstStyle/>
          <a:p>
            <a:pPr lvl="0" rtl="0"/>
            <a:r>
              <a:rPr lang="en-us" noProof="0" dirty="0" err="1"/>
              <a:t>マスタ</a:t>
            </a:r>
            <a:r>
              <a:rPr lang="en-us" noProof="0" dirty="0"/>
              <a:t> </a:t>
            </a:r>
            <a:r>
              <a:rPr lang="en-us" noProof="0" dirty="0" err="1"/>
              <a:t>テキストの書式設定</a:t>
            </a:r>
            <a:endParaRPr lang="en-us" noProof="0" dirty="0"/>
          </a:p>
          <a:p>
            <a:pPr lvl="1" rtl="0"/>
            <a:r>
              <a:rPr lang="en-us" noProof="0" dirty="0"/>
              <a:t>第 2 </a:t>
            </a:r>
            <a:r>
              <a:rPr lang="en-us" noProof="0" dirty="0" err="1"/>
              <a:t>レベル</a:t>
            </a:r>
            <a:endParaRPr lang="en-us" noProof="0" dirty="0"/>
          </a:p>
          <a:p>
            <a:pPr lvl="2" rtl="0"/>
            <a:r>
              <a:rPr lang="en-us" noProof="0" dirty="0"/>
              <a:t>第 3 </a:t>
            </a:r>
            <a:r>
              <a:rPr lang="en-us" noProof="0" dirty="0" err="1"/>
              <a:t>レベル</a:t>
            </a:r>
            <a:endParaRPr lang="en-us" noProof="0" dirty="0"/>
          </a:p>
          <a:p>
            <a:pPr lvl="3" rtl="0"/>
            <a:r>
              <a:rPr lang="en-us" noProof="0" dirty="0"/>
              <a:t>第 4 </a:t>
            </a:r>
            <a:r>
              <a:rPr lang="en-us" noProof="0" dirty="0" err="1"/>
              <a:t>レベル</a:t>
            </a:r>
            <a:endParaRPr lang="en-us" noProof="0" dirty="0"/>
          </a:p>
          <a:p>
            <a:pPr lvl="4" rtl="0"/>
            <a:r>
              <a:rPr lang="en-us" noProof="0" dirty="0"/>
              <a:t>第 5 </a:t>
            </a:r>
            <a:r>
              <a:rPr lang="en-us" noProof="0" dirty="0" err="1"/>
              <a:t>レベル</a:t>
            </a:r>
            <a:endParaRPr lang="en-us" noProof="0" dirty="0"/>
          </a:p>
        </p:txBody>
      </p:sp>
      <p:sp>
        <p:nvSpPr>
          <p:cNvPr id="6" name="フッター プレースホルダ 5"/>
          <p:cNvSpPr>
            <a:spLocks noGrp="1"/>
          </p:cNvSpPr>
          <p:nvPr>
            <p:ph type="ftr" sz="quarter" idx="4"/>
          </p:nvPr>
        </p:nvSpPr>
        <p:spPr bwMode="auto">
          <a:xfrm>
            <a:off x="1" y="11731564"/>
            <a:ext cx="3683359" cy="618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4764" tIns="57381" rIns="114764" bIns="57381" numCol="1" rtlCol="0" anchor="b" anchorCtr="0" compatLnSpc="1">
            <a:prstTxWarp prst="textNoShape">
              <a:avLst/>
            </a:prstTxWarp>
          </a:bodyPr>
          <a:lstStyle>
            <a:lvl1pPr defTabSz="1139738" eaLnBrk="1" hangingPunct="1">
              <a:defRPr sz="1400" b="0" i="0">
                <a:latin typeface="メイリオ" panose="020B0604030504040204" pitchFamily="50" charset="-128"/>
                <a:ea typeface="メイリオ" panose="020B0604030504040204" pitchFamily="50" charset="-128"/>
              </a:defRPr>
            </a:lvl1pPr>
          </a:lstStyle>
          <a:p>
            <a:pPr rtl="0">
              <a:defRPr/>
            </a:pPr>
            <a:endParaRPr lang="en-US" altLang="ja-JP" dirty="0"/>
          </a:p>
        </p:txBody>
      </p:sp>
    </p:spTree>
    <p:extLst>
      <p:ext uri="{BB962C8B-B14F-4D97-AF65-F5344CB8AC3E}">
        <p14:creationId xmlns:p14="http://schemas.microsoft.com/office/powerpoint/2010/main" val="71646995"/>
      </p:ext>
    </p:extLst>
  </p:cSld>
  <p:clrMap bg1="lt1" tx1="dk1" bg2="lt2" tx2="dk2" accent1="accent1" accent2="accent2" accent3="accent3" accent4="accent4" accent5="accent5" accent6="accent6" hlink="hlink" folHlink="folHlink"/>
  <p:hf sldNum="0" hdr="0" ftr="0" dt="0"/>
  <p:notesStyle>
    <a:lvl1pPr algn="just" rtl="0" eaLnBrk="1" fontAlgn="base" hangingPunct="1">
      <a:lnSpc>
        <a:spcPct val="90000"/>
      </a:lnSpc>
      <a:spcBef>
        <a:spcPct val="30000"/>
      </a:spcBef>
      <a:spcAft>
        <a:spcPct val="0"/>
      </a:spcAft>
      <a:defRPr kumimoji="1" sz="9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457200" algn="just" rtl="0" eaLnBrk="1" fontAlgn="base" hangingPunct="1">
      <a:lnSpc>
        <a:spcPct val="90000"/>
      </a:lnSpc>
      <a:spcBef>
        <a:spcPct val="30000"/>
      </a:spcBef>
      <a:spcAft>
        <a:spcPct val="0"/>
      </a:spcAft>
      <a:defRPr kumimoji="1" sz="9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914400" algn="just" rtl="0" eaLnBrk="1" fontAlgn="base" hangingPunct="1">
      <a:lnSpc>
        <a:spcPct val="90000"/>
      </a:lnSpc>
      <a:spcBef>
        <a:spcPct val="30000"/>
      </a:spcBef>
      <a:spcAft>
        <a:spcPct val="0"/>
      </a:spcAft>
      <a:defRPr kumimoji="1" sz="9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371600" algn="just" rtl="0" eaLnBrk="1" fontAlgn="base" hangingPunct="1">
      <a:lnSpc>
        <a:spcPct val="90000"/>
      </a:lnSpc>
      <a:spcBef>
        <a:spcPct val="30000"/>
      </a:spcBef>
      <a:spcAft>
        <a:spcPct val="0"/>
      </a:spcAft>
      <a:defRPr kumimoji="1" sz="9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1828800" algn="just" rtl="0" eaLnBrk="1" fontAlgn="base" hangingPunct="1">
      <a:lnSpc>
        <a:spcPct val="90000"/>
      </a:lnSpc>
      <a:spcBef>
        <a:spcPct val="30000"/>
      </a:spcBef>
      <a:spcAft>
        <a:spcPct val="0"/>
      </a:spcAft>
      <a:defRPr kumimoji="1" sz="900" kern="12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 イメージ プレースホルダー 2">
            <a:extLst>
              <a:ext uri="{FF2B5EF4-FFF2-40B4-BE49-F238E27FC236}">
                <a16:creationId xmlns:a16="http://schemas.microsoft.com/office/drawing/2014/main" id="{859A660B-80C8-4202-88F0-ADE90D9EF6DC}"/>
              </a:ext>
            </a:extLst>
          </p:cNvPr>
          <p:cNvSpPr>
            <a:spLocks noGrp="1" noRot="1" noChangeAspect="1"/>
          </p:cNvSpPr>
          <p:nvPr>
            <p:ph type="sldImg"/>
          </p:nvPr>
        </p:nvSpPr>
        <p:spPr/>
      </p:sp>
      <p:sp>
        <p:nvSpPr>
          <p:cNvPr id="4" name="ノート プレースホルダー 3">
            <a:extLst>
              <a:ext uri="{FF2B5EF4-FFF2-40B4-BE49-F238E27FC236}">
                <a16:creationId xmlns:a16="http://schemas.microsoft.com/office/drawing/2014/main" id="{37B03AEA-C171-406F-8ACF-A899CC6DFFF7}"/>
              </a:ext>
            </a:extLst>
          </p:cNvPr>
          <p:cNvSpPr>
            <a:spLocks noGrp="1"/>
          </p:cNvSpPr>
          <p:nvPr>
            <p:ph type="body" idx="1"/>
          </p:nvPr>
        </p:nvSpPr>
        <p:spPr/>
        <p:txBody>
          <a:bodyPr rtlCol="0"/>
          <a:lstStyle/>
          <a:p>
            <a:pPr rtl="0"/>
            <a:endParaRPr kumimoji="1" lang="ja-JP" alt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patients, dosing regimens, and endpoints of the Japanese phase II dose-response study of </a:t>
            </a:r>
            <a:r>
              <a:rPr lang="en-us" dirty="0" err="1"/>
              <a:t>lubiprostone</a:t>
            </a:r>
            <a:r>
              <a:rPr lang="en-us" dirty="0"/>
              <a:t>.</a:t>
            </a:r>
            <a:endParaRPr lang="en-US" altLang="ja-JP" dirty="0"/>
          </a:p>
          <a:p>
            <a:pPr marL="213456" indent="-213456">
              <a:buFont typeface="Wingdings" panose="05000000000000000000" pitchFamily="2" charset="2"/>
              <a:buChar char="l"/>
            </a:pPr>
            <a:r>
              <a:rPr lang="en-us" dirty="0"/>
              <a:t>This study included 170 patients with chronic constipation of unknown cause*.</a:t>
            </a:r>
            <a:endParaRPr lang="en-US" altLang="ja-JP" dirty="0"/>
          </a:p>
          <a:p>
            <a:pPr rtl="0"/>
            <a:r>
              <a:rPr lang="en-us" sz="800" dirty="0"/>
              <a:t>*Major patient inclusion/exclusion criteria</a:t>
            </a:r>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a:p>
            <a:pPr marL="213456" indent="-213456">
              <a:buFont typeface="Wingdings" panose="05000000000000000000" pitchFamily="2" charset="2"/>
              <a:buChar char="l"/>
            </a:pPr>
            <a:r>
              <a:rPr lang="en-us" dirty="0"/>
              <a:t>Patients were treated with either 8, 16, or 24 </a:t>
            </a:r>
            <a:r>
              <a:rPr lang="en-us" dirty="0" err="1"/>
              <a:t>μg</a:t>
            </a:r>
            <a:r>
              <a:rPr lang="en-us" dirty="0"/>
              <a:t> </a:t>
            </a:r>
            <a:r>
              <a:rPr lang="en-us" dirty="0" err="1"/>
              <a:t>lubiprostone</a:t>
            </a:r>
            <a:r>
              <a:rPr lang="en-us" dirty="0"/>
              <a:t> orally BID (after breakfast and dinner) for 2 weeks.</a:t>
            </a:r>
            <a:endParaRPr lang="en-US" altLang="ja-JP" dirty="0"/>
          </a:p>
          <a:p>
            <a:pPr marL="213456" indent="-213456">
              <a:buFont typeface="Wingdings" panose="05000000000000000000" pitchFamily="2" charset="2"/>
              <a:buChar char="l"/>
            </a:pPr>
            <a:r>
              <a:rPr lang="en-us" dirty="0"/>
              <a:t>The primary endpoint was the change in SBM frequency at Week 1.</a:t>
            </a:r>
            <a:endParaRPr lang="en-US" altLang="ja-JP" dirty="0"/>
          </a:p>
          <a:p>
            <a:pPr marL="213456" indent="-213456">
              <a:buFont typeface="Wingdings" panose="05000000000000000000" pitchFamily="2" charset="2"/>
              <a:buChar char="l"/>
            </a:pPr>
            <a:r>
              <a:rPr lang="en-us" dirty="0"/>
              <a:t>The secondary endpoints were SBM frequency at each week, change in SBM frequency at Week 2, BM frequency and change in BM frequency, number of additional rescue doses, proportion of patients who had SBM within 24/48 hours after the first dose, time to first SBM, proportion of responders, degree of straining, stool consistency, abdominal symptoms, feeling of incomplete evacuation, severity of constipation, overall rating of the treatment effect, and QOL.</a:t>
            </a:r>
            <a:endParaRPr lang="en-US" altLang="ja-JP" dirty="0"/>
          </a:p>
          <a:p>
            <a:pPr rtl="0"/>
            <a:r>
              <a:rPr lang="en-us" sz="800" dirty="0"/>
              <a:t>Note) SBM: Bowel movement that occurs without the use of laxatives, suppositories, or enema within 24 hours</a:t>
            </a:r>
            <a:endParaRPr lang="en-US" altLang="ja-JP" sz="800" dirty="0"/>
          </a:p>
          <a:p>
            <a:pPr marL="213456" indent="-213456">
              <a:buFont typeface="Wingdings" panose="05000000000000000000" pitchFamily="2" charset="2"/>
              <a:buChar char="l"/>
            </a:pPr>
            <a:r>
              <a:rPr lang="en-us" dirty="0"/>
              <a:t>For the primary endpoint and major secondary endpoints, dose responsiveness was assessed using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dirty="0" err="1"/>
              <a:t>Jonckheere</a:t>
            </a:r>
            <a:r>
              <a:rPr lang="en-us" dirty="0"/>
              <a:t> test.</a:t>
            </a:r>
            <a:endParaRPr lang="en-US" altLang="ja-JP" dirty="0"/>
          </a:p>
        </p:txBody>
      </p:sp>
      <p:sp>
        <p:nvSpPr>
          <p:cNvPr id="4" name="スライド イメージ プレースホルダー 3">
            <a:extLst>
              <a:ext uri="{FF2B5EF4-FFF2-40B4-BE49-F238E27FC236}">
                <a16:creationId xmlns:a16="http://schemas.microsoft.com/office/drawing/2014/main" id="{476E1D57-B4AA-4215-B454-ADEF95644233}"/>
              </a:ext>
            </a:extLst>
          </p:cNvPr>
          <p:cNvSpPr>
            <a:spLocks noGrp="1" noRot="1" noChangeAspect="1"/>
          </p:cNvSpPr>
          <p:nvPr>
            <p:ph type="sldImg"/>
          </p:nvPr>
        </p:nvSpPr>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C6865178-CC7D-4E7E-A394-E82C2614BDB9}"/>
              </a:ext>
            </a:extLst>
          </p:cNvPr>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breakdown of the patients included in the Japanese phase II dose-response study.</a:t>
            </a:r>
          </a:p>
          <a:p>
            <a:pPr marL="213456" indent="-213456">
              <a:buFont typeface="Wingdings" panose="05000000000000000000" pitchFamily="2" charset="2"/>
              <a:buChar char="l"/>
            </a:pPr>
            <a:r>
              <a:rPr lang="en-us" sz="1200" dirty="0"/>
              <a:t>A total of 170 patients were enrolled in this study. All the 170 enrolled patients received the study treatment, including 41 patients treated with </a:t>
            </a:r>
            <a:r>
              <a:rPr lang="en-us" sz="1200" dirty="0" err="1"/>
              <a:t>lubiprostone</a:t>
            </a:r>
            <a:r>
              <a:rPr lang="en-us" sz="1200" dirty="0"/>
              <a:t> 16 </a:t>
            </a:r>
            <a:r>
              <a:rPr lang="en-us" sz="1200" dirty="0" err="1"/>
              <a:t>μg</a:t>
            </a:r>
            <a:r>
              <a:rPr lang="en-us" sz="1200" dirty="0"/>
              <a:t>/day, 43 patients with </a:t>
            </a:r>
            <a:r>
              <a:rPr lang="en-us" sz="1200" dirty="0" err="1"/>
              <a:t>lubiprostone</a:t>
            </a:r>
            <a:r>
              <a:rPr lang="en-us" sz="1200" dirty="0"/>
              <a:t> 32 </a:t>
            </a:r>
            <a:r>
              <a:rPr lang="en-us" sz="1200" dirty="0" err="1"/>
              <a:t>μg</a:t>
            </a:r>
            <a:r>
              <a:rPr lang="en-us" sz="1200" dirty="0"/>
              <a:t>/day, 44 patients with </a:t>
            </a:r>
            <a:r>
              <a:rPr lang="en-us" sz="1200" dirty="0" err="1"/>
              <a:t>lubiprostone</a:t>
            </a:r>
            <a:r>
              <a:rPr lang="en-us" sz="1200" dirty="0"/>
              <a:t> 48 </a:t>
            </a:r>
            <a:r>
              <a:rPr lang="en-us" sz="1200" dirty="0" err="1"/>
              <a:t>μg</a:t>
            </a:r>
            <a:r>
              <a:rPr lang="en-us" sz="1200" dirty="0"/>
              <a:t>/day, and 42 patients with placebo.</a:t>
            </a:r>
          </a:p>
          <a:p>
            <a:pPr marL="213456" indent="-213456">
              <a:buFont typeface="Wingdings" panose="05000000000000000000" pitchFamily="2" charset="2"/>
              <a:buChar char="l"/>
            </a:pPr>
            <a:r>
              <a:rPr lang="en-us" sz="1200" dirty="0"/>
              <a:t>One patient in the 48 </a:t>
            </a:r>
            <a:r>
              <a:rPr lang="en-us" sz="1200" dirty="0" err="1"/>
              <a:t>μg</a:t>
            </a:r>
            <a:r>
              <a:rPr lang="en-us" sz="1200" dirty="0"/>
              <a:t>/day group was discontinued from study treatment at Week 1 because “discontinuing the study treatment was judged by the investigator or </a:t>
            </a:r>
            <a:r>
              <a:rPr lang="en-us" sz="1200" dirty="0" err="1"/>
              <a:t>subinvestigator</a:t>
            </a:r>
            <a:r>
              <a:rPr lang="en-us" sz="1200" dirty="0"/>
              <a:t> to be the best option for the patient for safety reasons.”</a:t>
            </a:r>
          </a:p>
          <a:p>
            <a:pPr marL="213456" indent="-213456">
              <a:buFont typeface="Wingdings" panose="05000000000000000000" pitchFamily="2" charset="2"/>
              <a:buChar char="l"/>
            </a:pPr>
            <a:r>
              <a:rPr lang="en-us" sz="1200" dirty="0"/>
              <a:t>One patient in the 32 </a:t>
            </a:r>
            <a:r>
              <a:rPr lang="en-us" sz="1200" dirty="0" err="1"/>
              <a:t>μg</a:t>
            </a:r>
            <a:r>
              <a:rPr lang="en-us" sz="1200" dirty="0"/>
              <a:t>/day group was discontinued from the study treatment at Week 2 due to “lack of efficacy” and an AE of “heartburn.”</a:t>
            </a:r>
          </a:p>
          <a:p>
            <a:pPr rtl="0">
              <a:lnSpc>
                <a:spcPct val="90000"/>
              </a:lnSpc>
            </a:pPr>
            <a:endParaRPr lang="ja-JP" altLang="en-US" sz="1200" dirty="0"/>
          </a:p>
          <a:p>
            <a:pPr marL="752384" indent="-752384"/>
            <a:r>
              <a:rPr lang="en-us" sz="1200" dirty="0"/>
              <a:t>Patients:	170 patients with chronic constipation of unknown cause* (41 patients treated with </a:t>
            </a:r>
            <a:r>
              <a:rPr lang="en-us" sz="1200" dirty="0" err="1"/>
              <a:t>lubiprostone</a:t>
            </a:r>
            <a:r>
              <a:rPr lang="en-us" sz="1200" dirty="0"/>
              <a:t> 16 </a:t>
            </a:r>
            <a:r>
              <a:rPr lang="en-us" sz="1200" dirty="0" err="1"/>
              <a:t>μg</a:t>
            </a:r>
            <a:r>
              <a:rPr lang="en-us" sz="1200" dirty="0"/>
              <a:t>/day, 43 patients with </a:t>
            </a:r>
            <a:r>
              <a:rPr lang="en-us" sz="1200" dirty="0" err="1"/>
              <a:t>lubiprostone</a:t>
            </a:r>
            <a:r>
              <a:rPr lang="en-us" sz="1200" dirty="0"/>
              <a:t> 32 </a:t>
            </a:r>
            <a:r>
              <a:rPr lang="en-us" sz="1200" dirty="0" err="1"/>
              <a:t>μg</a:t>
            </a:r>
            <a:r>
              <a:rPr lang="en-us" sz="1200" dirty="0"/>
              <a:t>/day, 44 patients with </a:t>
            </a:r>
            <a:r>
              <a:rPr lang="en-us" sz="1200" dirty="0" err="1"/>
              <a:t>lubiprostone</a:t>
            </a:r>
            <a:r>
              <a:rPr lang="en-us" sz="1200" dirty="0"/>
              <a:t> 48 </a:t>
            </a:r>
            <a:r>
              <a:rPr lang="en-us" sz="1200" dirty="0" err="1"/>
              <a:t>μg</a:t>
            </a:r>
            <a:r>
              <a:rPr lang="en-us" sz="1200" dirty="0"/>
              <a:t>/day, 42 patients with placebo)</a:t>
            </a:r>
            <a:endParaRPr lang="ja-JP" altLang="en-US" sz="1200" dirty="0"/>
          </a:p>
          <a:p>
            <a:pPr marL="861232" indent="-861232"/>
            <a:r>
              <a:rPr lang="en-us" sz="1200" dirty="0"/>
              <a:t>Methods: Patients were treated with either 8, 16, or 24 </a:t>
            </a:r>
            <a:r>
              <a:rPr lang="en-us" sz="1200" dirty="0" err="1"/>
              <a:t>μg</a:t>
            </a:r>
            <a:r>
              <a:rPr lang="en-us" sz="1200" dirty="0"/>
              <a:t> </a:t>
            </a:r>
            <a:r>
              <a:rPr lang="en-us" sz="1200" dirty="0" err="1"/>
              <a:t>lubiprostone</a:t>
            </a:r>
            <a:r>
              <a:rPr lang="en-us" sz="1200" dirty="0"/>
              <a:t> or placebo orally BID (after breakfast and dinner) for 2 weeks.</a:t>
            </a:r>
          </a:p>
          <a:p>
            <a:pPr marL="1241204" indent="-1241204"/>
            <a:r>
              <a:rPr lang="en-us" sz="1200" dirty="0"/>
              <a:t>Primary endpoint: Change in SBM frequency at Week 1</a:t>
            </a:r>
          </a:p>
          <a:p>
            <a:pPr marL="1760655" indent="-1760655"/>
            <a:r>
              <a:rPr lang="en-us" sz="1200" dirty="0"/>
              <a:t>Secondary endpoints:	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sz="1200" dirty="0"/>
          </a:p>
          <a:p>
            <a:pPr marL="1182045" indent="-1182045"/>
            <a:r>
              <a:rPr lang="en-us" sz="1200" dirty="0"/>
              <a:t>Analysis plan:	For the primary endpoint and major secondary endpoints, dose responsiveness was assessed using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200" dirty="0" err="1"/>
              <a:t>Jonckheere</a:t>
            </a:r>
            <a:r>
              <a:rPr lang="en-us" sz="1200" dirty="0"/>
              <a:t> test.</a:t>
            </a:r>
          </a:p>
          <a:p>
            <a:pPr rtl="0">
              <a:lnSpc>
                <a:spcPct val="90000"/>
              </a:lnSpc>
            </a:pPr>
            <a:r>
              <a:rPr lang="en-us" sz="800" dirty="0"/>
              <a:t>Note) SBM: Bowel movement that occurs without the use of laxatives, suppositories, or enema within 24 hours</a:t>
            </a:r>
          </a:p>
          <a:p>
            <a:pPr rtl="0">
              <a:lnSpc>
                <a:spcPct val="90000"/>
              </a:lnSpc>
            </a:pPr>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endParaRPr lang="en-us" sz="600" dirty="0"/>
          </a:p>
        </p:txBody>
      </p:sp>
      <p:sp>
        <p:nvSpPr>
          <p:cNvPr id="4" name="スライド イメージ プレースホルダー 3">
            <a:extLst>
              <a:ext uri="{FF2B5EF4-FFF2-40B4-BE49-F238E27FC236}">
                <a16:creationId xmlns:a16="http://schemas.microsoft.com/office/drawing/2014/main" id="{D746A628-7C13-4137-A561-309E797BEA02}"/>
              </a:ext>
            </a:extLst>
          </p:cNvPr>
          <p:cNvSpPr>
            <a:spLocks noGrp="1" noRot="1" noChangeAspect="1"/>
          </p:cNvSpPr>
          <p:nvPr>
            <p:ph type="sldImg"/>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42FD3D39-E190-4034-BC64-2F61AA9FA677}"/>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demographic characteristics of the patients included in the Japanese phase II dose-response study.</a:t>
            </a:r>
          </a:p>
          <a:p>
            <a:pPr marL="213456" indent="-213456">
              <a:buFont typeface="Wingdings" panose="05000000000000000000" pitchFamily="2" charset="2"/>
              <a:buChar char="l"/>
            </a:pPr>
            <a:r>
              <a:rPr lang="en-us" dirty="0"/>
              <a:t>There were no significant differences in any of the patient demographic characteristics between the groups.</a:t>
            </a:r>
          </a:p>
          <a:p>
            <a:pPr rtl="0"/>
            <a:endParaRPr lang="ja-JP" altLang="en-US" dirty="0"/>
          </a:p>
          <a:p>
            <a:pPr marL="752384" indent="-752384"/>
            <a:r>
              <a:rPr lang="en-us" dirty="0"/>
              <a:t>Patients:	170 patients with chronic constipation of unknown cause* (41 patients treated with </a:t>
            </a:r>
            <a:r>
              <a:rPr lang="en-us" dirty="0" err="1"/>
              <a:t>lubiprostone</a:t>
            </a:r>
            <a:r>
              <a:rPr lang="en-us" dirty="0"/>
              <a:t> 16 </a:t>
            </a:r>
            <a:r>
              <a:rPr lang="en-us" dirty="0" err="1"/>
              <a:t>μg</a:t>
            </a:r>
            <a:r>
              <a:rPr lang="en-us" dirty="0"/>
              <a:t>/day, 43 patients with </a:t>
            </a:r>
            <a:r>
              <a:rPr lang="en-us" dirty="0" err="1"/>
              <a:t>lubiprostone</a:t>
            </a:r>
            <a:r>
              <a:rPr lang="en-us" dirty="0"/>
              <a:t> 32 </a:t>
            </a:r>
            <a:r>
              <a:rPr lang="en-us" dirty="0" err="1"/>
              <a:t>μg</a:t>
            </a:r>
            <a:r>
              <a:rPr lang="en-us" dirty="0"/>
              <a:t>/day, 44 patients with </a:t>
            </a:r>
            <a:r>
              <a:rPr lang="en-us" dirty="0" err="1"/>
              <a:t>lubiprostone</a:t>
            </a:r>
            <a:r>
              <a:rPr lang="en-us" dirty="0"/>
              <a:t> 48 </a:t>
            </a:r>
            <a:r>
              <a:rPr lang="en-us" dirty="0" err="1"/>
              <a:t>μg</a:t>
            </a:r>
            <a:r>
              <a:rPr lang="en-us" dirty="0"/>
              <a:t>/day, 42 patients with placebo)</a:t>
            </a:r>
            <a:endParaRPr lang="ja-JP" altLang="en-US" dirty="0"/>
          </a:p>
          <a:p>
            <a:pPr marL="861232" indent="-861232"/>
            <a:r>
              <a:rPr lang="en-us" dirty="0"/>
              <a:t>Methods:	Patients were treated with either 8, 16, or 24 </a:t>
            </a:r>
            <a:r>
              <a:rPr lang="en-us" dirty="0" err="1"/>
              <a:t>μg</a:t>
            </a:r>
            <a:r>
              <a:rPr lang="en-us" dirty="0"/>
              <a:t> </a:t>
            </a:r>
            <a:r>
              <a:rPr lang="en-us" dirty="0" err="1"/>
              <a:t>lubiprostone</a:t>
            </a:r>
            <a:r>
              <a:rPr lang="en-us" dirty="0"/>
              <a:t> or placebo orally BID (after breakfast and dinner) for 2 weeks.</a:t>
            </a:r>
          </a:p>
          <a:p>
            <a:pPr marL="1241204" indent="-1241204"/>
            <a:r>
              <a:rPr lang="en-us" dirty="0"/>
              <a:t>Primary endpoint: Change in SBM frequency at Week 1</a:t>
            </a:r>
          </a:p>
          <a:p>
            <a:pPr marL="1833220" indent="-1833220"/>
            <a:r>
              <a:rPr lang="en-us" dirty="0"/>
              <a:t>Secondary endpoints:	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dirty="0"/>
          </a:p>
          <a:p>
            <a:pPr marL="1191593" indent="-1191593"/>
            <a:r>
              <a:rPr lang="en-us" dirty="0">
                <a:solidFill>
                  <a:prstClr val="black"/>
                </a:solidFill>
              </a:rPr>
              <a:t>Analysis plan:	For the primary endpoint and major secondary endpoints, dose responsiveness was assessed using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dirty="0" err="1">
                <a:solidFill>
                  <a:prstClr val="black"/>
                </a:solidFill>
              </a:rPr>
              <a:t>Jonckheere</a:t>
            </a:r>
            <a:r>
              <a:rPr lang="en-us" dirty="0">
                <a:solidFill>
                  <a:prstClr val="black"/>
                </a:solidFill>
              </a:rPr>
              <a:t> test.</a:t>
            </a:r>
            <a:endParaRPr lang="ja-JP" altLang="en-US" dirty="0"/>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p>
        </p:txBody>
      </p:sp>
      <p:sp>
        <p:nvSpPr>
          <p:cNvPr id="4" name="スライド イメージ プレースホルダー 3">
            <a:extLst>
              <a:ext uri="{FF2B5EF4-FFF2-40B4-BE49-F238E27FC236}">
                <a16:creationId xmlns:a16="http://schemas.microsoft.com/office/drawing/2014/main" id="{26BD5D07-6880-4D9B-B056-BD46A425708C}"/>
              </a:ext>
            </a:extLst>
          </p:cNvPr>
          <p:cNvSpPr>
            <a:spLocks noGrp="1" noRot="1" noChangeAspect="1"/>
          </p:cNvSpPr>
          <p:nvPr>
            <p:ph type="sldImg"/>
          </p:nvPr>
        </p:nvSpPr>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58E614C2-F3A1-4215-BB73-23CDE719DC5B}"/>
              </a:ext>
            </a:extLst>
          </p:cNvPr>
          <p:cNvSpPr>
            <a:spLocks noGrp="1"/>
          </p:cNvSpPr>
          <p:nvPr>
            <p:ph type="body" idx="1"/>
          </p:nvPr>
        </p:nvSpPr>
        <p:spPr/>
        <p:txBody>
          <a:bodyPr rtlCol="0"/>
          <a:lstStyle/>
          <a:p>
            <a:pPr marL="213456" indent="-213456">
              <a:buFont typeface="Wingdings" panose="05000000000000000000" pitchFamily="2" charset="2"/>
              <a:buChar char="l"/>
            </a:pPr>
            <a:r>
              <a:rPr lang="en-us" sz="1000" dirty="0"/>
              <a:t>This slide shows the results of the primary endpoint in the phase II dose-response study, which was the change in SBM frequency at Week 1.</a:t>
            </a:r>
          </a:p>
          <a:p>
            <a:pPr marL="213456" indent="-213456">
              <a:buFont typeface="Wingdings" panose="05000000000000000000" pitchFamily="2" charset="2"/>
              <a:buChar char="l"/>
            </a:pPr>
            <a:r>
              <a:rPr lang="en-us" sz="1000" dirty="0"/>
              <a:t>The mean SBM frequency was 2.3 ± 0.4 times in the </a:t>
            </a:r>
            <a:r>
              <a:rPr lang="en-us" sz="1000" dirty="0" err="1"/>
              <a:t>lubiprostone</a:t>
            </a:r>
            <a:r>
              <a:rPr lang="en-us" sz="1000" dirty="0"/>
              <a:t> 16 </a:t>
            </a:r>
            <a:r>
              <a:rPr lang="en-us" sz="1000" dirty="0" err="1"/>
              <a:t>μg</a:t>
            </a:r>
            <a:r>
              <a:rPr lang="en-us" sz="1000" dirty="0"/>
              <a:t>/day group, 3.5 ± 0.5 times in the 32 </a:t>
            </a:r>
            <a:r>
              <a:rPr lang="en-us" sz="1000" dirty="0" err="1"/>
              <a:t>μg</a:t>
            </a:r>
            <a:r>
              <a:rPr lang="en-us" sz="1000" dirty="0"/>
              <a:t>/day group, 6.8 ± 1.1 times in the 48 </a:t>
            </a:r>
            <a:r>
              <a:rPr lang="en-us" sz="1000" dirty="0" err="1"/>
              <a:t>μg</a:t>
            </a:r>
            <a:r>
              <a:rPr lang="en-us" sz="1000" dirty="0"/>
              <a:t>/day group, and 1.5 ± 0.4 times in the placebo group, showing a statistically significant dose-response relationship in the </a:t>
            </a:r>
            <a:r>
              <a:rPr lang="en-us" sz="1000" dirty="0" err="1"/>
              <a:t>lubiprostone</a:t>
            </a:r>
            <a:r>
              <a:rPr lang="en-us" sz="1000" dirty="0"/>
              <a:t> groups (p &lt; 0.0001: ANOVA).</a:t>
            </a:r>
            <a:endParaRPr lang="ja-JP" altLang="en-US" sz="1000" dirty="0"/>
          </a:p>
          <a:p>
            <a:pPr marL="213456" indent="-213456">
              <a:buFont typeface="Wingdings" panose="05000000000000000000" pitchFamily="2" charset="2"/>
              <a:buChar char="l"/>
            </a:pPr>
            <a:r>
              <a:rPr lang="en-us" sz="1000" dirty="0"/>
              <a:t>Moreover, significant differences were observed in the 32 </a:t>
            </a:r>
            <a:r>
              <a:rPr lang="en-us" sz="1000" dirty="0" err="1"/>
              <a:t>μg</a:t>
            </a:r>
            <a:r>
              <a:rPr lang="en-us" sz="1000" dirty="0"/>
              <a:t>/day and 48 </a:t>
            </a:r>
            <a:r>
              <a:rPr lang="en-us" sz="1000" dirty="0" err="1"/>
              <a:t>μg</a:t>
            </a:r>
            <a:r>
              <a:rPr lang="en-us" sz="1000" dirty="0"/>
              <a:t>/day groups compared with the placebo group (p &lt; 0.01 and p &lt; 0.001, respectively: t-test).</a:t>
            </a:r>
            <a:endParaRPr lang="ja-JP" altLang="en-US" sz="1000" dirty="0"/>
          </a:p>
          <a:p>
            <a:pPr marL="213456" indent="-213456">
              <a:buFont typeface="Wingdings" panose="05000000000000000000" pitchFamily="2" charset="2"/>
              <a:buChar char="l"/>
            </a:pPr>
            <a:r>
              <a:rPr lang="en-us" sz="1000" dirty="0"/>
              <a:t>Regarding the secondary endpoints, significant improvement was observed in most variables in the 48 </a:t>
            </a:r>
            <a:r>
              <a:rPr lang="en-us" sz="1000" dirty="0" err="1"/>
              <a:t>μg</a:t>
            </a:r>
            <a:r>
              <a:rPr lang="en-us" sz="1000" dirty="0"/>
              <a:t>/day group compared with the placebo group, and there were no variables for which the 32 </a:t>
            </a:r>
            <a:r>
              <a:rPr lang="en-us" sz="1000" dirty="0" err="1"/>
              <a:t>μg</a:t>
            </a:r>
            <a:r>
              <a:rPr lang="en-us" sz="1000" dirty="0"/>
              <a:t>/day group showed better results than the 48 </a:t>
            </a:r>
            <a:r>
              <a:rPr lang="en-us" sz="1000" dirty="0" err="1"/>
              <a:t>μg</a:t>
            </a:r>
            <a:r>
              <a:rPr lang="en-us" sz="1000" dirty="0"/>
              <a:t>/day group.</a:t>
            </a:r>
          </a:p>
          <a:p>
            <a:pPr marL="213456" indent="-213456">
              <a:buFont typeface="Wingdings" panose="05000000000000000000" pitchFamily="2" charset="2"/>
              <a:buChar char="l"/>
            </a:pPr>
            <a:r>
              <a:rPr lang="en-us" sz="1000" dirty="0"/>
              <a:t>Although the incidence of AEs and ADRs was high in the 48 </a:t>
            </a:r>
            <a:r>
              <a:rPr lang="en-us" sz="1000" dirty="0" err="1"/>
              <a:t>μg</a:t>
            </a:r>
            <a:r>
              <a:rPr lang="en-us" sz="1000" dirty="0"/>
              <a:t>/day group, the majority of events were mild gastrointestinal symptoms (diarrhea/nausea) likely due to the pharmacological action of </a:t>
            </a:r>
            <a:r>
              <a:rPr lang="en-us" sz="1000" dirty="0" err="1"/>
              <a:t>lubiprostone</a:t>
            </a:r>
            <a:r>
              <a:rPr lang="en-us" sz="1000" dirty="0"/>
              <a:t>, and resolved after dose reduction or discontinuation or completion of treatment.</a:t>
            </a:r>
          </a:p>
          <a:p>
            <a:pPr marL="213456" indent="-213456">
              <a:buFont typeface="Wingdings" panose="05000000000000000000" pitchFamily="2" charset="2"/>
              <a:buChar char="l"/>
            </a:pPr>
            <a:r>
              <a:rPr lang="en-us" sz="1000" dirty="0"/>
              <a:t>Based on the above, “48 </a:t>
            </a:r>
            <a:r>
              <a:rPr lang="en-us" sz="1000" dirty="0" err="1"/>
              <a:t>μg</a:t>
            </a:r>
            <a:r>
              <a:rPr lang="en-us" sz="1000" dirty="0"/>
              <a:t>/day” was considered to be the optimal dose in Japan.</a:t>
            </a:r>
          </a:p>
          <a:p>
            <a:pPr rtl="0"/>
            <a:endParaRPr lang="ja-JP" altLang="en-US" sz="1000" dirty="0"/>
          </a:p>
          <a:p>
            <a:pPr marL="651175" indent="-651175"/>
            <a:r>
              <a:rPr lang="en-us" sz="1000" dirty="0"/>
              <a:t>Patients:	170 patients with chronic constipation of unknown cause* (41 patients treated with </a:t>
            </a:r>
            <a:r>
              <a:rPr lang="en-us" sz="1000" dirty="0" err="1"/>
              <a:t>lubiprostone</a:t>
            </a:r>
            <a:r>
              <a:rPr lang="en-us" sz="1000" dirty="0"/>
              <a:t> 16 </a:t>
            </a:r>
            <a:r>
              <a:rPr lang="en-us" sz="1000" dirty="0" err="1"/>
              <a:t>μg</a:t>
            </a:r>
            <a:r>
              <a:rPr lang="en-us" sz="1000" dirty="0"/>
              <a:t>/day, 43 patients with </a:t>
            </a:r>
            <a:r>
              <a:rPr lang="en-us" sz="1000" dirty="0" err="1"/>
              <a:t>lubiprostone</a:t>
            </a:r>
            <a:r>
              <a:rPr lang="en-us" sz="1000" dirty="0"/>
              <a:t> 32 </a:t>
            </a:r>
            <a:r>
              <a:rPr lang="en-us" sz="1000" dirty="0" err="1"/>
              <a:t>μg</a:t>
            </a:r>
            <a:r>
              <a:rPr lang="en-us" sz="1000" dirty="0"/>
              <a:t>/day, 44 patients with </a:t>
            </a:r>
            <a:r>
              <a:rPr lang="en-us" sz="1000" dirty="0" err="1"/>
              <a:t>lubiprostone</a:t>
            </a:r>
            <a:r>
              <a:rPr lang="en-us" sz="1000" dirty="0"/>
              <a:t> 48 </a:t>
            </a:r>
            <a:r>
              <a:rPr lang="en-us" sz="1000" dirty="0" err="1"/>
              <a:t>μg</a:t>
            </a:r>
            <a:r>
              <a:rPr lang="en-us" sz="1000" dirty="0"/>
              <a:t>/day, 42 patients with placebo)</a:t>
            </a:r>
            <a:endParaRPr lang="ja-JP" altLang="en-US" sz="1000" dirty="0"/>
          </a:p>
          <a:p>
            <a:pPr marL="651175" indent="-651175"/>
            <a:r>
              <a:rPr lang="en-us" sz="1000" dirty="0"/>
              <a:t>Methods:	Patients were treated with either 8, 16, or 24 </a:t>
            </a:r>
            <a:r>
              <a:rPr lang="en-us" sz="1000" dirty="0" err="1"/>
              <a:t>μg</a:t>
            </a:r>
            <a:r>
              <a:rPr lang="en-us" sz="1000" dirty="0"/>
              <a:t> </a:t>
            </a:r>
            <a:r>
              <a:rPr lang="en-us" sz="1000" dirty="0" err="1"/>
              <a:t>lubiprostone</a:t>
            </a:r>
            <a:r>
              <a:rPr lang="en-us" sz="1000" dirty="0"/>
              <a:t> or placebo orally BID (after breakfast and dinner) for 2 weeks.</a:t>
            </a:r>
          </a:p>
          <a:p>
            <a:pPr marL="1249111" indent="-1249111"/>
            <a:r>
              <a:rPr lang="en-us" sz="1000" dirty="0"/>
              <a:t>Primary endpoint: Change in SBM frequency at Week 1</a:t>
            </a:r>
            <a:endParaRPr lang="en-US" altLang="ja-JP" sz="1000" dirty="0"/>
          </a:p>
          <a:p>
            <a:pPr marL="1365367" indent="-1365367"/>
            <a:r>
              <a:rPr lang="en-us" sz="1000" dirty="0"/>
              <a:t>Secondary endpoints:	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sz="1000" dirty="0"/>
          </a:p>
          <a:p>
            <a:pPr marL="916610" indent="-916610"/>
            <a:r>
              <a:rPr lang="en-us" sz="1000" dirty="0"/>
              <a:t>Analysis plan:	For the primary endpoint and major secondary endpoints, dose responsiveness was assessed using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t>Jonckheere</a:t>
            </a:r>
            <a:r>
              <a:rPr lang="en-us" sz="1000" dirty="0"/>
              <a:t>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endParaRPr lang="en-us" sz="700" dirty="0"/>
          </a:p>
        </p:txBody>
      </p:sp>
      <p:sp>
        <p:nvSpPr>
          <p:cNvPr id="4" name="スライド イメージ プレースホルダー 3">
            <a:extLst>
              <a:ext uri="{FF2B5EF4-FFF2-40B4-BE49-F238E27FC236}">
                <a16:creationId xmlns:a16="http://schemas.microsoft.com/office/drawing/2014/main" id="{9155D5CC-AF64-4A2B-BF3A-5A95C9CB63B8}"/>
              </a:ext>
            </a:extLst>
          </p:cNvPr>
          <p:cNvSpPr>
            <a:spLocks noGrp="1" noRot="1" noChangeAspect="1"/>
          </p:cNvSpPr>
          <p:nvPr>
            <p:ph type="sldImg"/>
          </p:nvPr>
        </p:nvSpPr>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EB226A4C-E9C2-48F2-98EC-364E758B2820}"/>
              </a:ext>
            </a:extLst>
          </p:cNvPr>
          <p:cNvSpPr>
            <a:spLocks noGrp="1" noRot="1" noChangeAspect="1"/>
          </p:cNvSpPr>
          <p:nvPr>
            <p:ph type="sldImg"/>
          </p:nvPr>
        </p:nvSpPr>
        <p:spPr/>
      </p:sp>
      <p:sp>
        <p:nvSpPr>
          <p:cNvPr id="5" name="ノート プレースホルダー 4">
            <a:extLst>
              <a:ext uri="{FF2B5EF4-FFF2-40B4-BE49-F238E27FC236}">
                <a16:creationId xmlns:a16="http://schemas.microsoft.com/office/drawing/2014/main" id="{AFF9C19B-EBB2-472E-9913-8C9398D76482}"/>
              </a:ext>
            </a:extLst>
          </p:cNvPr>
          <p:cNvSpPr>
            <a:spLocks noGrp="1"/>
          </p:cNvSpPr>
          <p:nvPr>
            <p:ph type="body" sz="quarter" idx="3"/>
          </p:nvPr>
        </p:nvSpPr>
        <p:spPr/>
        <p:txBody>
          <a:bodyPr rtlCol="0">
            <a:normAutofit lnSpcReduction="10000"/>
          </a:bodyPr>
          <a:lstStyle/>
          <a:p>
            <a:pPr marL="213456" indent="-213456" fontAlgn="ctr" hangingPunct="0">
              <a:buFont typeface="Wingdings" panose="05000000000000000000" pitchFamily="2" charset="2"/>
              <a:buChar char="l"/>
            </a:pPr>
            <a:r>
              <a:rPr lang="en-us" sz="1300" dirty="0"/>
              <a:t>This slide shows the results of stool consistency assessment in the phase II dose-response study based on the Bristol Stool Form Scale.</a:t>
            </a:r>
          </a:p>
          <a:p>
            <a:pPr marL="213456" indent="-213456" fontAlgn="ctr" hangingPunct="0">
              <a:buFont typeface="Wingdings" panose="05000000000000000000" pitchFamily="2" charset="2"/>
              <a:buChar char="l"/>
            </a:pPr>
            <a:r>
              <a:rPr lang="en-us" sz="1300" dirty="0"/>
              <a:t>Stool consistency changed as follows: 2.4 ± 1.1 at baseline, 3.4 ± 1.5 at Week 1, and 3.3 ± 1.3 at Week 2 in the </a:t>
            </a:r>
            <a:r>
              <a:rPr lang="en-us" sz="1300" dirty="0" err="1"/>
              <a:t>lubiprostone</a:t>
            </a:r>
            <a:r>
              <a:rPr lang="en-us" sz="1300" dirty="0"/>
              <a:t> 16 </a:t>
            </a:r>
            <a:r>
              <a:rPr lang="en-us" sz="1300" dirty="0" err="1"/>
              <a:t>μg</a:t>
            </a:r>
            <a:r>
              <a:rPr lang="en-us" sz="1300" dirty="0"/>
              <a:t>/day group; 2.7 ± 1.3, 4.0 ± 1.5, and 3.8 ± 1.5 in the 32 </a:t>
            </a:r>
            <a:r>
              <a:rPr lang="en-us" sz="1300" dirty="0" err="1"/>
              <a:t>μg</a:t>
            </a:r>
            <a:r>
              <a:rPr lang="en-us" sz="1300" dirty="0"/>
              <a:t>/day group; and 2.6 ± 0.9, 4.8 ± 1.4, and 4.7 ± 1.3 in the 48 </a:t>
            </a:r>
            <a:r>
              <a:rPr lang="en-us" sz="1300" dirty="0" err="1"/>
              <a:t>μg</a:t>
            </a:r>
            <a:r>
              <a:rPr lang="en-us" sz="1300" dirty="0"/>
              <a:t>/day group, showing a significant dose-response relationship at Week 1.</a:t>
            </a:r>
          </a:p>
          <a:p>
            <a:pPr marL="213456" indent="-213456" fontAlgn="ctr" hangingPunct="0">
              <a:buFont typeface="Wingdings" panose="05000000000000000000" pitchFamily="2" charset="2"/>
              <a:buChar char="l"/>
            </a:pPr>
            <a:r>
              <a:rPr lang="en-us" sz="1300" dirty="0"/>
              <a:t>Stool consistency was significantly improved compared to the placebo group at Week 1 in the 32 </a:t>
            </a:r>
            <a:r>
              <a:rPr lang="en-us" sz="1300" dirty="0" err="1"/>
              <a:t>μg</a:t>
            </a:r>
            <a:r>
              <a:rPr lang="en-us" sz="1300" dirty="0"/>
              <a:t>/day group and at Weeks 1 and 2 in the 48 </a:t>
            </a:r>
            <a:r>
              <a:rPr lang="en-us" sz="1300" dirty="0" err="1"/>
              <a:t>μg</a:t>
            </a:r>
            <a:r>
              <a:rPr lang="en-us" sz="1300" dirty="0"/>
              <a:t>/day group.</a:t>
            </a:r>
          </a:p>
          <a:p>
            <a:pPr rtl="0"/>
            <a:endParaRPr lang="ja-JP" altLang="en-US" sz="1300" dirty="0"/>
          </a:p>
          <a:p>
            <a:pPr marL="760022" indent="-760022"/>
            <a:r>
              <a:rPr lang="en-us" sz="1300" dirty="0"/>
              <a:t>Patients:	170 patients with chronic constipation of unknown cause* (41 patients treated with </a:t>
            </a:r>
            <a:r>
              <a:rPr lang="en-us" sz="1300" dirty="0" err="1"/>
              <a:t>lubiprostone</a:t>
            </a:r>
            <a:r>
              <a:rPr lang="en-us" sz="1300" dirty="0"/>
              <a:t> 16 </a:t>
            </a:r>
            <a:r>
              <a:rPr lang="en-us" sz="1300" dirty="0" err="1"/>
              <a:t>μg</a:t>
            </a:r>
            <a:r>
              <a:rPr lang="en-us" sz="1300" dirty="0"/>
              <a:t>/day, 43 patients with </a:t>
            </a:r>
            <a:r>
              <a:rPr lang="en-us" sz="1300" dirty="0" err="1"/>
              <a:t>lubiprostone</a:t>
            </a:r>
            <a:r>
              <a:rPr lang="en-us" sz="1300" dirty="0"/>
              <a:t> 32 </a:t>
            </a:r>
            <a:r>
              <a:rPr lang="en-us" sz="1300" dirty="0" err="1"/>
              <a:t>μg</a:t>
            </a:r>
            <a:r>
              <a:rPr lang="en-us" sz="1300" dirty="0"/>
              <a:t>/day, 44 patients with </a:t>
            </a:r>
            <a:r>
              <a:rPr lang="en-us" sz="1300" dirty="0" err="1"/>
              <a:t>lubiprostone</a:t>
            </a:r>
            <a:r>
              <a:rPr lang="en-us" sz="1300" dirty="0"/>
              <a:t> 48 </a:t>
            </a:r>
            <a:r>
              <a:rPr lang="en-us" sz="1300" dirty="0" err="1"/>
              <a:t>μg</a:t>
            </a:r>
            <a:r>
              <a:rPr lang="en-us" sz="1300" dirty="0"/>
              <a:t>/day, 42 patients with placebo)</a:t>
            </a:r>
            <a:endParaRPr lang="ja-JP" altLang="en-US" sz="1300" dirty="0"/>
          </a:p>
          <a:p>
            <a:pPr marL="815401" indent="-815401">
              <a:spcAft>
                <a:spcPts val="0"/>
              </a:spcAft>
            </a:pPr>
            <a:r>
              <a:rPr lang="en-us" sz="1300" dirty="0"/>
              <a:t>Methods:	Patients were treated with either 8, 16, or 24 </a:t>
            </a:r>
            <a:r>
              <a:rPr lang="en-us" sz="1300" dirty="0" err="1"/>
              <a:t>μg</a:t>
            </a:r>
            <a:r>
              <a:rPr lang="en-us" sz="1300" dirty="0"/>
              <a:t> </a:t>
            </a:r>
            <a:r>
              <a:rPr lang="en-us" sz="1300" dirty="0" err="1"/>
              <a:t>lubiprostone</a:t>
            </a:r>
            <a:r>
              <a:rPr lang="en-us" sz="1300" dirty="0"/>
              <a:t> or placebo orally BID (after breakfast and dinner) for 2 weeks</a:t>
            </a:r>
          </a:p>
          <a:p>
            <a:pPr rtl="0"/>
            <a:r>
              <a:rPr lang="en-us" sz="1300" dirty="0"/>
              <a:t>Primary endpoint: Change in SBM frequency at Week 1</a:t>
            </a:r>
          </a:p>
          <a:p>
            <a:pPr marL="1777842" indent="-1777842" algn="l"/>
            <a:r>
              <a:rPr lang="en-us" sz="1300" dirty="0"/>
              <a:t>Secondary endpoints:	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sz="1300" dirty="0"/>
          </a:p>
          <a:p>
            <a:pPr marL="1182045" indent="-1182045" algn="l"/>
            <a:r>
              <a:rPr lang="en-us" sz="1300" dirty="0"/>
              <a:t>Analysis plan:	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300" dirty="0" err="1"/>
              <a:t>Jonckheere</a:t>
            </a:r>
            <a:r>
              <a:rPr lang="en-us" sz="1300" dirty="0"/>
              <a:t>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endParaRPr lang="ja-JP" altLang="en-US" sz="1000" dirty="0"/>
          </a:p>
        </p:txBody>
      </p:sp>
    </p:spTree>
    <p:extLst>
      <p:ext uri="{BB962C8B-B14F-4D97-AF65-F5344CB8AC3E}">
        <p14:creationId xmlns:p14="http://schemas.microsoft.com/office/powerpoint/2010/main" val="348447871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3638" y="927100"/>
            <a:ext cx="6172200" cy="4630738"/>
          </a:xfrm>
        </p:spPr>
      </p:sp>
      <p:sp>
        <p:nvSpPr>
          <p:cNvPr id="5" name="ノート プレースホルダー 4">
            <a:extLst>
              <a:ext uri="{FF2B5EF4-FFF2-40B4-BE49-F238E27FC236}">
                <a16:creationId xmlns:a16="http://schemas.microsoft.com/office/drawing/2014/main" id="{42030A16-61C4-4466-AA3A-3687CEAB7D41}"/>
              </a:ext>
            </a:extLst>
          </p:cNvPr>
          <p:cNvSpPr>
            <a:spLocks noGrp="1"/>
          </p:cNvSpPr>
          <p:nvPr>
            <p:ph type="body" sz="quarter" idx="3"/>
          </p:nvPr>
        </p:nvSpPr>
        <p:spPr/>
        <p:txBody>
          <a:bodyPr rtlCol="0"/>
          <a:lstStyle/>
          <a:p>
            <a:pPr marL="213456" indent="-213456" fontAlgn="ctr" hangingPunct="0">
              <a:buFont typeface="Wingdings" panose="05000000000000000000" pitchFamily="2" charset="2"/>
              <a:buChar char="l"/>
            </a:pPr>
            <a:r>
              <a:rPr lang="en-us" sz="1200" dirty="0"/>
              <a:t>This slide shows the incidence of ADRs.</a:t>
            </a:r>
          </a:p>
          <a:p>
            <a:pPr marL="213456" indent="-213456" fontAlgn="ctr" hangingPunct="0">
              <a:buFont typeface="Wingdings" panose="05000000000000000000" pitchFamily="2" charset="2"/>
              <a:buChar char="l"/>
            </a:pPr>
            <a:r>
              <a:rPr lang="en-us" sz="1200" dirty="0"/>
              <a:t>ADRs, including abnormal laboratory values, occurred in 19.4% (33/170) of all patients and, by treatment group, in 4.8% (2/42) in the placebo group, 2.4% (1/41) in the </a:t>
            </a:r>
            <a:r>
              <a:rPr lang="en-us" sz="1200" dirty="0" err="1"/>
              <a:t>lubiprostone</a:t>
            </a:r>
            <a:r>
              <a:rPr lang="en-us" sz="1200" dirty="0"/>
              <a:t> 16 </a:t>
            </a:r>
            <a:r>
              <a:rPr lang="en-us" sz="1200" dirty="0" err="1"/>
              <a:t>μg</a:t>
            </a:r>
            <a:r>
              <a:rPr lang="en-us" sz="1200" dirty="0"/>
              <a:t>/day group, 30.2% (13/43) in the 32 </a:t>
            </a:r>
            <a:r>
              <a:rPr lang="en-us" sz="1200" dirty="0" err="1"/>
              <a:t>μg</a:t>
            </a:r>
            <a:r>
              <a:rPr lang="en-us" sz="1200" dirty="0"/>
              <a:t>/day group, and 38.6% (17/44) in the 48 </a:t>
            </a:r>
            <a:r>
              <a:rPr lang="en-us" sz="1200" dirty="0" err="1"/>
              <a:t>μg</a:t>
            </a:r>
            <a:r>
              <a:rPr lang="en-us" sz="1200" dirty="0"/>
              <a:t>/day group.</a:t>
            </a:r>
          </a:p>
          <a:p>
            <a:pPr marL="213456" indent="-213456" fontAlgn="ctr" hangingPunct="0">
              <a:buFont typeface="Wingdings" panose="05000000000000000000" pitchFamily="2" charset="2"/>
              <a:buChar char="l"/>
            </a:pPr>
            <a:r>
              <a:rPr lang="en-us" sz="1200" dirty="0"/>
              <a:t>Although the incidence was dose dependent, the majority of events were gastrointestinal symptoms likely due to the pharmacological action of </a:t>
            </a:r>
            <a:r>
              <a:rPr lang="en-us" sz="1200" dirty="0" err="1"/>
              <a:t>lubiprostone</a:t>
            </a:r>
            <a:r>
              <a:rPr lang="en-us" sz="1200" dirty="0"/>
              <a:t>, and resolved after dose reduction or discontinuation or completion of treatment.</a:t>
            </a:r>
          </a:p>
          <a:p>
            <a:pPr marL="213456" indent="-213456" fontAlgn="ctr" hangingPunct="0">
              <a:buFont typeface="Wingdings" panose="05000000000000000000" pitchFamily="2" charset="2"/>
              <a:buChar char="l"/>
            </a:pPr>
            <a:r>
              <a:rPr lang="en-us" sz="1200" dirty="0"/>
              <a:t>Two patients were discontinued from study treatment: one due to lack of efficacy of the study treatment and heartburn and the other due to AEs (palpitations, headache, and nausea).</a:t>
            </a:r>
          </a:p>
          <a:p>
            <a:pPr marL="213456" indent="-213456" fontAlgn="ctr" hangingPunct="0">
              <a:buFont typeface="Wingdings" panose="05000000000000000000" pitchFamily="2" charset="2"/>
              <a:buChar char="l"/>
            </a:pPr>
            <a:r>
              <a:rPr lang="en-us" sz="1200" dirty="0"/>
              <a:t>There were no deaths or other serious adverse events.</a:t>
            </a:r>
          </a:p>
          <a:p>
            <a:pPr rtl="0"/>
            <a:endParaRPr lang="ja-JP" altLang="en-US" sz="1200" dirty="0"/>
          </a:p>
          <a:p>
            <a:pPr marL="752384" indent="-752384"/>
            <a:r>
              <a:rPr lang="en-us" sz="1200" dirty="0"/>
              <a:t>Patients:	170 patients with chronic constipation of unknown cause* (41 patients treated with </a:t>
            </a:r>
            <a:r>
              <a:rPr lang="en-us" sz="1200" dirty="0" err="1"/>
              <a:t>lubiprostone</a:t>
            </a:r>
            <a:r>
              <a:rPr lang="en-us" sz="1200" dirty="0"/>
              <a:t> 16 </a:t>
            </a:r>
            <a:r>
              <a:rPr lang="en-us" sz="1200" dirty="0" err="1"/>
              <a:t>μg</a:t>
            </a:r>
            <a:r>
              <a:rPr lang="en-us" sz="1200" dirty="0"/>
              <a:t>/day, 43 patients with </a:t>
            </a:r>
            <a:r>
              <a:rPr lang="en-us" sz="1200" dirty="0" err="1"/>
              <a:t>lubiprostone</a:t>
            </a:r>
            <a:r>
              <a:rPr lang="en-us" sz="1200" dirty="0"/>
              <a:t> 32 </a:t>
            </a:r>
            <a:r>
              <a:rPr lang="en-us" sz="1200" dirty="0" err="1"/>
              <a:t>μg</a:t>
            </a:r>
            <a:r>
              <a:rPr lang="en-us" sz="1200" dirty="0"/>
              <a:t>/day, 44 patients with </a:t>
            </a:r>
            <a:r>
              <a:rPr lang="en-us" sz="1200" dirty="0" err="1"/>
              <a:t>lubiprostone</a:t>
            </a:r>
            <a:r>
              <a:rPr lang="en-us" sz="1200" dirty="0"/>
              <a:t> 48 </a:t>
            </a:r>
            <a:r>
              <a:rPr lang="en-us" sz="1200" dirty="0" err="1"/>
              <a:t>μg</a:t>
            </a:r>
            <a:r>
              <a:rPr lang="en-us" sz="1200" dirty="0"/>
              <a:t>/day, 42 patients with placebo)</a:t>
            </a:r>
            <a:endParaRPr lang="ja-JP" altLang="en-US" sz="1200" dirty="0"/>
          </a:p>
          <a:p>
            <a:pPr marL="769571" indent="-769571"/>
            <a:r>
              <a:rPr lang="en-us" sz="1200" dirty="0"/>
              <a:t>Methods:	Patients were treated with either 8, 16, or 24 </a:t>
            </a:r>
            <a:r>
              <a:rPr lang="en-us" sz="1200" dirty="0" err="1"/>
              <a:t>μg</a:t>
            </a:r>
            <a:r>
              <a:rPr lang="en-us" sz="1200" dirty="0"/>
              <a:t> </a:t>
            </a:r>
            <a:r>
              <a:rPr lang="en-us" sz="1200" dirty="0" err="1"/>
              <a:t>lubiprostone</a:t>
            </a:r>
            <a:r>
              <a:rPr lang="en-us" sz="1200" dirty="0"/>
              <a:t> or placebo orally BID (after breakfast and dinner) for 2 weeks</a:t>
            </a:r>
          </a:p>
          <a:p>
            <a:pPr rtl="0"/>
            <a:r>
              <a:rPr lang="en-us" sz="1200" dirty="0"/>
              <a:t>Primary endpoint: Change in SBM frequency at Week 1</a:t>
            </a:r>
            <a:endParaRPr lang="en-US" altLang="ja-JP" sz="1200" dirty="0"/>
          </a:p>
          <a:p>
            <a:pPr marL="1686181" indent="-1686181" algn="l"/>
            <a:r>
              <a:rPr lang="en-us" sz="1200" dirty="0"/>
              <a:t>Secondary endpoints:	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sz="1200" dirty="0"/>
          </a:p>
          <a:p>
            <a:pPr marL="1145762" indent="-1145762" algn="l"/>
            <a:r>
              <a:rPr lang="en-us" sz="1200" dirty="0"/>
              <a:t>Analysis plan:	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200" dirty="0" err="1"/>
              <a:t>Jonckheere</a:t>
            </a:r>
            <a:r>
              <a:rPr lang="en-us" sz="1200" dirty="0"/>
              <a:t>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endParaRPr lang="en-us" sz="600" dirty="0"/>
          </a:p>
        </p:txBody>
      </p:sp>
    </p:spTree>
    <p:extLst>
      <p:ext uri="{BB962C8B-B14F-4D97-AF65-F5344CB8AC3E}">
        <p14:creationId xmlns:p14="http://schemas.microsoft.com/office/powerpoint/2010/main" val="24907149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 イメージ プレースホルダー 2">
            <a:extLst>
              <a:ext uri="{FF2B5EF4-FFF2-40B4-BE49-F238E27FC236}">
                <a16:creationId xmlns:a16="http://schemas.microsoft.com/office/drawing/2014/main" id="{EA281077-1348-4BE7-BF94-284D309B9B24}"/>
              </a:ext>
            </a:extLst>
          </p:cNvPr>
          <p:cNvSpPr>
            <a:spLocks noGrp="1" noRot="1" noChangeAspect="1"/>
          </p:cNvSpPr>
          <p:nvPr>
            <p:ph type="sldImg"/>
          </p:nvPr>
        </p:nvSpPr>
        <p:spPr/>
      </p:sp>
      <p:sp>
        <p:nvSpPr>
          <p:cNvPr id="4" name="ノート プレースホルダー 3">
            <a:extLst>
              <a:ext uri="{FF2B5EF4-FFF2-40B4-BE49-F238E27FC236}">
                <a16:creationId xmlns:a16="http://schemas.microsoft.com/office/drawing/2014/main" id="{EE7491DF-6A7F-4FC9-AD9B-FB58FB8641BF}"/>
              </a:ext>
            </a:extLst>
          </p:cNvPr>
          <p:cNvSpPr>
            <a:spLocks noGrp="1"/>
          </p:cNvSpPr>
          <p:nvPr>
            <p:ph type="body" idx="1"/>
          </p:nvPr>
        </p:nvSpPr>
        <p:spPr/>
        <p:txBody>
          <a:bodyPr rtlCol="0"/>
          <a:lstStyle/>
          <a:p>
            <a:pPr rtl="0"/>
            <a:endParaRPr kumimoji="1" lang="ja-JP"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patients, dosing regimens, and endpoints of the Japanese phase III (double-blind controlled) study of </a:t>
            </a:r>
            <a:r>
              <a:rPr lang="en-us" dirty="0" err="1"/>
              <a:t>lubiprostone</a:t>
            </a:r>
            <a:r>
              <a:rPr lang="en-us" dirty="0"/>
              <a:t>.</a:t>
            </a:r>
            <a:endParaRPr lang="en-US" altLang="ja-JP" dirty="0"/>
          </a:p>
          <a:p>
            <a:pPr marL="213456" indent="-213456">
              <a:buFont typeface="Wingdings" panose="05000000000000000000" pitchFamily="2" charset="2"/>
              <a:buChar char="l"/>
            </a:pPr>
            <a:r>
              <a:rPr lang="en-us" dirty="0"/>
              <a:t>This study included 124 patients with chronic constipation of unknown cause*.</a:t>
            </a:r>
            <a:endParaRPr lang="en-US" altLang="ja-JP" dirty="0"/>
          </a:p>
          <a:p>
            <a:pPr rtl="0"/>
            <a:r>
              <a:rPr lang="en-us" sz="800" dirty="0"/>
              <a:t>*Major patient inclusion/exclusion criteria:</a:t>
            </a:r>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a:p>
            <a:pPr marL="213456" indent="-213456">
              <a:buFont typeface="Wingdings" panose="05000000000000000000" pitchFamily="2" charset="2"/>
              <a:buChar char="l"/>
            </a:pPr>
            <a:r>
              <a:rPr lang="en-us" dirty="0"/>
              <a:t>Patients were randomized into 2 groups to receive either 24 </a:t>
            </a:r>
            <a:r>
              <a:rPr lang="en-us" dirty="0" err="1"/>
              <a:t>μg</a:t>
            </a:r>
            <a:r>
              <a:rPr lang="en-us" dirty="0"/>
              <a:t> </a:t>
            </a:r>
            <a:r>
              <a:rPr lang="en-us" dirty="0" err="1"/>
              <a:t>lubiprostone</a:t>
            </a:r>
            <a:r>
              <a:rPr lang="en-us" dirty="0"/>
              <a:t> or placebo orally BID (after breakfast and dinner) for 4 weeks. Patients were followed up for 2 weeks after the end of the treatment period for safety evaluation.</a:t>
            </a:r>
            <a:endParaRPr lang="en-US" altLang="ja-JP" dirty="0"/>
          </a:p>
          <a:p>
            <a:pPr marL="213456" indent="-213456">
              <a:buFont typeface="Wingdings" panose="05000000000000000000" pitchFamily="2" charset="2"/>
              <a:buChar char="l"/>
            </a:pPr>
            <a:r>
              <a:rPr lang="en-us" dirty="0"/>
              <a:t>The primary endpoint was the change in SBM frequency at Week 1.</a:t>
            </a:r>
            <a:endParaRPr lang="en-US" altLang="ja-JP" dirty="0"/>
          </a:p>
          <a:p>
            <a:pPr marL="213456" indent="-213456">
              <a:buFont typeface="Wingdings" panose="05000000000000000000" pitchFamily="2" charset="2"/>
              <a:buChar char="l"/>
            </a:pPr>
            <a:r>
              <a:rPr lang="en-us" dirty="0"/>
              <a:t>The secondary endpoints were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rtl="0"/>
            <a:r>
              <a:rPr lang="en-us" sz="800" dirty="0"/>
              <a:t>Note) SBM: Bowel movement that occurs without the use of laxatives, suppositories, or enema within 24 hours</a:t>
            </a:r>
            <a:endParaRPr lang="en-US" altLang="ja-JP" sz="800" dirty="0"/>
          </a:p>
          <a:p>
            <a:pPr marL="213456" indent="-213456">
              <a:buFont typeface="Wingdings" panose="05000000000000000000" pitchFamily="2" charset="2"/>
              <a:buChar char="l"/>
            </a:pPr>
            <a:r>
              <a:rPr lang="en-us" dirty="0"/>
              <a:t>The primary endpoint was analyzed using two-sample t-test and the results between groups were compared. Secondary endpoints were analyzed using two-sample t-test, Wilcoxon rank sum test (continuous variables), and Fisher's exact test (categorical variables).</a:t>
            </a:r>
            <a:endParaRPr lang="en-US" altLang="ja-JP" dirty="0"/>
          </a:p>
        </p:txBody>
      </p:sp>
      <p:sp>
        <p:nvSpPr>
          <p:cNvPr id="4" name="スライド イメージ プレースホルダー 3">
            <a:extLst>
              <a:ext uri="{FF2B5EF4-FFF2-40B4-BE49-F238E27FC236}">
                <a16:creationId xmlns:a16="http://schemas.microsoft.com/office/drawing/2014/main" id="{91F4B9E0-F640-493A-81DC-519A46321280}"/>
              </a:ext>
            </a:extLst>
          </p:cNvPr>
          <p:cNvSpPr>
            <a:spLocks noGrp="1" noRot="1" noChangeAspect="1"/>
          </p:cNvSpPr>
          <p:nvPr>
            <p:ph type="sldImg"/>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AB6F0A42-6BEB-49EE-B6E7-CCBEBDFB5738}"/>
              </a:ext>
            </a:extLst>
          </p:cNvPr>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breakdown of the patients included in the Japanese phase III double-blind controlled study.</a:t>
            </a:r>
          </a:p>
          <a:p>
            <a:pPr marL="213456" indent="-213456">
              <a:buFont typeface="Wingdings" panose="05000000000000000000" pitchFamily="2" charset="2"/>
              <a:buChar char="l"/>
            </a:pPr>
            <a:r>
              <a:rPr lang="en-us" sz="1200" dirty="0"/>
              <a:t>A total of 124 patients were enrolled in this study. All the 124 enrolled patients received the study treatment, including 62 patients treated with </a:t>
            </a:r>
            <a:r>
              <a:rPr lang="en-us" sz="1200" dirty="0" err="1"/>
              <a:t>lubiprostone</a:t>
            </a:r>
            <a:r>
              <a:rPr lang="en-us" sz="1200" dirty="0"/>
              <a:t> 48 </a:t>
            </a:r>
            <a:r>
              <a:rPr lang="en-us" sz="1200" dirty="0" err="1"/>
              <a:t>μg</a:t>
            </a:r>
            <a:r>
              <a:rPr lang="en-us" sz="1200" dirty="0"/>
              <a:t>/day and 62 patients with placebo.</a:t>
            </a:r>
          </a:p>
          <a:p>
            <a:pPr marL="213456" indent="-213456">
              <a:buFont typeface="Wingdings" panose="05000000000000000000" pitchFamily="2" charset="2"/>
              <a:buChar char="l"/>
            </a:pPr>
            <a:r>
              <a:rPr lang="en-us" sz="1200" dirty="0"/>
              <a:t>In the </a:t>
            </a:r>
            <a:r>
              <a:rPr lang="en-us" sz="1200" dirty="0" err="1"/>
              <a:t>lubiprostone</a:t>
            </a:r>
            <a:r>
              <a:rPr lang="en-us" sz="1200" dirty="0"/>
              <a:t> 48 </a:t>
            </a:r>
            <a:r>
              <a:rPr lang="en-us" sz="1200" dirty="0" err="1"/>
              <a:t>μg</a:t>
            </a:r>
            <a:r>
              <a:rPr lang="en-us" sz="1200" dirty="0"/>
              <a:t>/day group, the study treatment was discontinued in 3 patients in total: 1 patient at Week 1 because “discontinuing the study treatment was judged by the investigator or </a:t>
            </a:r>
            <a:r>
              <a:rPr lang="en-us" sz="1200" dirty="0" err="1"/>
              <a:t>subinvestigator</a:t>
            </a:r>
            <a:r>
              <a:rPr lang="en-us" sz="1200" dirty="0"/>
              <a:t> to be the best option for the patient for safety reasons,” 1 patient at Week 1 because “a rescue medication was used within 24 hours before and 48 hours after the start of the study treatment,” and 1 patient at Week 2 because “the patient was found to be pregnant.”</a:t>
            </a:r>
          </a:p>
          <a:p>
            <a:pPr marL="213456" indent="-213456">
              <a:buFont typeface="Wingdings" panose="05000000000000000000" pitchFamily="2" charset="2"/>
              <a:buChar char="l"/>
            </a:pPr>
            <a:r>
              <a:rPr lang="en-us" sz="1200" dirty="0"/>
              <a:t>One patient in the placebo group was discontinued from the study treatment at Week 2 because “the patient withdrew the consent to participate in the study.”</a:t>
            </a:r>
          </a:p>
          <a:p>
            <a:pPr rtl="0"/>
            <a:endParaRPr lang="ja-JP" altLang="en-US" sz="1200" dirty="0"/>
          </a:p>
          <a:p>
            <a:pPr marL="742836" indent="-742836"/>
            <a:r>
              <a:rPr lang="en-us" sz="1200" dirty="0"/>
              <a:t>Patients:	124 patients with chronic constipation of unknown cause* (62 patients treated with </a:t>
            </a:r>
            <a:r>
              <a:rPr lang="en-us" sz="1200" dirty="0" err="1"/>
              <a:t>lubiprostone</a:t>
            </a:r>
            <a:r>
              <a:rPr lang="en-us" sz="1200" dirty="0"/>
              <a:t> and 62 with placebo)</a:t>
            </a:r>
            <a:endParaRPr lang="ja-JP" altLang="en-US" sz="1200" dirty="0"/>
          </a:p>
          <a:p>
            <a:pPr marL="742836" indent="-742836"/>
            <a:r>
              <a:rPr lang="en-us" sz="1200" dirty="0"/>
              <a:t>Methods:	Patients were treated with 24 </a:t>
            </a:r>
            <a:r>
              <a:rPr lang="en-us" sz="1200" dirty="0" err="1"/>
              <a:t>μg</a:t>
            </a:r>
            <a:r>
              <a:rPr lang="en-us" sz="1200" dirty="0"/>
              <a:t> </a:t>
            </a:r>
            <a:r>
              <a:rPr lang="en-us" sz="1200" dirty="0" err="1"/>
              <a:t>lubiprostone</a:t>
            </a:r>
            <a:r>
              <a:rPr lang="en-us" sz="1200" dirty="0"/>
              <a:t> or placebo orally BID (after breakfast and dinner) for 4 weeks</a:t>
            </a:r>
          </a:p>
          <a:p>
            <a:pPr marL="1249111" indent="-1249111"/>
            <a:r>
              <a:rPr lang="en-us" sz="1200" dirty="0"/>
              <a:t>Primary endpoint: Change in SBM frequency at Week 1</a:t>
            </a:r>
          </a:p>
          <a:p>
            <a:pPr marL="1714824" indent="-1714824"/>
            <a:r>
              <a:rPr lang="en-us" sz="12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200" dirty="0"/>
          </a:p>
          <a:p>
            <a:pPr marL="1090384" indent="-1090384"/>
            <a:r>
              <a:rPr lang="en-us" sz="12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en-us" sz="600" dirty="0"/>
          </a:p>
        </p:txBody>
      </p:sp>
      <p:sp>
        <p:nvSpPr>
          <p:cNvPr id="4" name="スライド イメージ プレースホルダー 3">
            <a:extLst>
              <a:ext uri="{FF2B5EF4-FFF2-40B4-BE49-F238E27FC236}">
                <a16:creationId xmlns:a16="http://schemas.microsoft.com/office/drawing/2014/main" id="{4C639F0C-4D71-4ECC-846C-DD35EFCDD3FD}"/>
              </a:ext>
            </a:extLst>
          </p:cNvPr>
          <p:cNvSpPr>
            <a:spLocks noGrp="1" noRot="1" noChangeAspect="1"/>
          </p:cNvSpPr>
          <p:nvPr>
            <p:ph type="sldImg"/>
          </p:nvPr>
        </p:nvSpPr>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CAE59650-F6C8-430D-8371-362E0BD44431}"/>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demographic characteristics of the patients included in the Japanese phase III double-blind controlled study.</a:t>
            </a:r>
          </a:p>
          <a:p>
            <a:pPr marL="213456" indent="-213456">
              <a:buFont typeface="Wingdings" panose="05000000000000000000" pitchFamily="2" charset="2"/>
              <a:buChar char="l"/>
            </a:pPr>
            <a:r>
              <a:rPr lang="en-us" dirty="0"/>
              <a:t>There were no significant differences in any of the patient demographic characteristics between the 2 groups.</a:t>
            </a:r>
          </a:p>
          <a:p>
            <a:pPr rtl="0"/>
            <a:endParaRPr lang="ja-JP" altLang="en-US" dirty="0"/>
          </a:p>
          <a:p>
            <a:pPr marL="798214" indent="-798214"/>
            <a:r>
              <a:rPr lang="en-us" dirty="0"/>
              <a:t>Patients:	124 patients with chronic constipation of unknown cause* (62 patients treated with </a:t>
            </a:r>
            <a:r>
              <a:rPr lang="en-us" dirty="0" err="1"/>
              <a:t>lubiprostone</a:t>
            </a:r>
            <a:r>
              <a:rPr lang="en-us" dirty="0"/>
              <a:t> and 62 with placebo)</a:t>
            </a:r>
            <a:endParaRPr lang="ja-JP" altLang="en-US" dirty="0"/>
          </a:p>
          <a:p>
            <a:pPr marL="834497" indent="-834497"/>
            <a:r>
              <a:rPr lang="en-us" dirty="0"/>
              <a:t>Methods:	Patients were treated with 24 </a:t>
            </a:r>
            <a:r>
              <a:rPr lang="en-us" dirty="0" err="1"/>
              <a:t>μg</a:t>
            </a:r>
            <a:r>
              <a:rPr lang="en-us" dirty="0"/>
              <a:t> </a:t>
            </a:r>
            <a:r>
              <a:rPr lang="en-us" dirty="0" err="1"/>
              <a:t>lubiprostone</a:t>
            </a:r>
            <a:r>
              <a:rPr lang="en-us" dirty="0"/>
              <a:t> or placebo orally BID (after breakfast and dinner) for 4 weeks</a:t>
            </a:r>
          </a:p>
          <a:p>
            <a:pPr marL="1241204" indent="-1241204"/>
            <a:r>
              <a:rPr lang="en-us" dirty="0"/>
              <a:t>Primary endpoint: Change in SBM frequency at Week 1</a:t>
            </a:r>
          </a:p>
          <a:p>
            <a:pPr marL="1859954" indent="-1859954"/>
            <a:r>
              <a:rPr lang="en-us"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218327" indent="-1218327"/>
            <a:r>
              <a:rPr lang="en-us"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C60A08E6-4B0C-47CA-A148-5E61D2812906}"/>
              </a:ext>
            </a:extLst>
          </p:cNvPr>
          <p:cNvSpPr>
            <a:spLocks noGrp="1" noRot="1" noChangeAspect="1"/>
          </p:cNvSpPr>
          <p:nvPr>
            <p:ph type="sldImg"/>
          </p:nvPr>
        </p:nvSpPr>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 イメージ プレースホルダー 2">
            <a:extLst>
              <a:ext uri="{FF2B5EF4-FFF2-40B4-BE49-F238E27FC236}">
                <a16:creationId xmlns:a16="http://schemas.microsoft.com/office/drawing/2014/main" id="{553DD574-1CA5-4D47-BC17-696163A7FB6C}"/>
              </a:ext>
            </a:extLst>
          </p:cNvPr>
          <p:cNvSpPr>
            <a:spLocks noGrp="1" noRot="1" noChangeAspect="1"/>
          </p:cNvSpPr>
          <p:nvPr>
            <p:ph type="sldImg"/>
          </p:nvPr>
        </p:nvSpPr>
        <p:spPr/>
      </p:sp>
      <p:sp>
        <p:nvSpPr>
          <p:cNvPr id="4" name="ノート プレースホルダー 3">
            <a:extLst>
              <a:ext uri="{FF2B5EF4-FFF2-40B4-BE49-F238E27FC236}">
                <a16:creationId xmlns:a16="http://schemas.microsoft.com/office/drawing/2014/main" id="{B2F57BDD-FC53-429A-BE6B-7718B0C6D45F}"/>
              </a:ext>
            </a:extLst>
          </p:cNvPr>
          <p:cNvSpPr>
            <a:spLocks noGrp="1"/>
          </p:cNvSpPr>
          <p:nvPr>
            <p:ph type="body" idx="1"/>
          </p:nvPr>
        </p:nvSpPr>
        <p:spPr/>
        <p:txBody>
          <a:bodyPr rtlCol="0"/>
          <a:lstStyle/>
          <a:p>
            <a:pPr rtl="0"/>
            <a:endParaRPr kumimoji="1" lang="ja-JP" altLang="en-US"/>
          </a:p>
        </p:txBody>
      </p:sp>
    </p:spTree>
    <p:extLst>
      <p:ext uri="{BB962C8B-B14F-4D97-AF65-F5344CB8AC3E}">
        <p14:creationId xmlns:p14="http://schemas.microsoft.com/office/powerpoint/2010/main" val="9388714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ノート プレースホルダー 6">
            <a:extLst>
              <a:ext uri="{FF2B5EF4-FFF2-40B4-BE49-F238E27FC236}">
                <a16:creationId xmlns:a16="http://schemas.microsoft.com/office/drawing/2014/main" id="{8E2D7EC0-B14B-4766-9ED8-7C72DC65949F}"/>
              </a:ext>
            </a:extLst>
          </p:cNvPr>
          <p:cNvSpPr>
            <a:spLocks noGrp="1"/>
          </p:cNvSpPr>
          <p:nvPr>
            <p:ph type="body" sz="quarter" idx="3"/>
          </p:nvPr>
        </p:nvSpPr>
        <p:spPr>
          <a:xfrm>
            <a:off x="849572" y="5868655"/>
            <a:ext cx="6800340" cy="5558264"/>
          </a:xfrm>
        </p:spPr>
        <p:txBody>
          <a:bodyPr rtlCol="0"/>
          <a:lstStyle/>
          <a:p>
            <a:pPr marL="213456" indent="-213456">
              <a:buFont typeface="Wingdings" panose="05000000000000000000" pitchFamily="2" charset="2"/>
              <a:buChar char="l"/>
            </a:pPr>
            <a:r>
              <a:rPr lang="en-us" dirty="0"/>
              <a:t>This slide shows the results of the primary endpoint in the phase III double-blind controlled study, which was the change in SBM frequency at Week 1.</a:t>
            </a:r>
          </a:p>
          <a:p>
            <a:pPr marL="213456" indent="-213456">
              <a:buFont typeface="Wingdings" panose="05000000000000000000" pitchFamily="2" charset="2"/>
              <a:buChar char="l"/>
            </a:pPr>
            <a:r>
              <a:rPr lang="en-us" dirty="0"/>
              <a:t>The mean change was 3.7 ± 2.8 in the </a:t>
            </a:r>
            <a:r>
              <a:rPr lang="en-us" dirty="0" err="1"/>
              <a:t>lubiprostone</a:t>
            </a:r>
            <a:r>
              <a:rPr lang="en-us" dirty="0"/>
              <a:t> group and 1.3 ± 1.8 in the placebo group, with a significantly greater change in the </a:t>
            </a:r>
            <a:r>
              <a:rPr lang="en-us" dirty="0" err="1"/>
              <a:t>lubiprostone</a:t>
            </a:r>
            <a:r>
              <a:rPr lang="en-us" dirty="0"/>
              <a:t> group (p &lt; 0.001: two-sample t-test).</a:t>
            </a:r>
            <a:endParaRPr lang="ja-JP" altLang="en-US" dirty="0"/>
          </a:p>
          <a:p>
            <a:pPr rtl="0"/>
            <a:endParaRPr lang="ja-JP" altLang="en-US" dirty="0"/>
          </a:p>
          <a:p>
            <a:pPr marL="805853" indent="-805853"/>
            <a:r>
              <a:rPr lang="en-us" dirty="0"/>
              <a:t>Patients: 124 patients with chronic constipation of unknown cause* (62 patients treated with </a:t>
            </a:r>
            <a:r>
              <a:rPr lang="en-us" dirty="0" err="1"/>
              <a:t>lubiprostone</a:t>
            </a:r>
            <a:r>
              <a:rPr lang="en-us" dirty="0"/>
              <a:t> and 62 with placebo)</a:t>
            </a:r>
            <a:endParaRPr lang="ja-JP" altLang="en-US" dirty="0"/>
          </a:p>
          <a:p>
            <a:pPr marL="815401" indent="-815401"/>
            <a:r>
              <a:rPr lang="en-us" dirty="0"/>
              <a:t>Methods: Patients were treated with 24 </a:t>
            </a:r>
            <a:r>
              <a:rPr lang="en-us" dirty="0" err="1"/>
              <a:t>μg</a:t>
            </a:r>
            <a:r>
              <a:rPr lang="en-us" dirty="0"/>
              <a:t> </a:t>
            </a:r>
            <a:r>
              <a:rPr lang="en-us" dirty="0" err="1"/>
              <a:t>lubiprostone</a:t>
            </a:r>
            <a:r>
              <a:rPr lang="en-us" dirty="0"/>
              <a:t> or placebo orally BID (after breakfast and dinner) for 4 weeks</a:t>
            </a:r>
          </a:p>
          <a:p>
            <a:pPr marL="1241204" indent="-1241204"/>
            <a:r>
              <a:rPr lang="en-us" dirty="0"/>
              <a:t>Primary endpoint: Change in SBM frequency at Week 1</a:t>
            </a:r>
          </a:p>
          <a:p>
            <a:pPr marL="1915333" indent="-1915333"/>
            <a:r>
              <a:rPr lang="en-us"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172497" indent="-1172497"/>
            <a:r>
              <a:rPr lang="en-us"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7D7988E4-6FC9-4B5C-878E-F4470BAF0418}"/>
              </a:ext>
            </a:extLst>
          </p:cNvPr>
          <p:cNvSpPr>
            <a:spLocks noGrp="1" noRot="1" noChangeAspect="1"/>
          </p:cNvSpPr>
          <p:nvPr>
            <p:ph type="sldImg"/>
          </p:nvPr>
        </p:nvSpPr>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FCFC7CC8-CC1C-44C5-BD08-B0D30AE94AAB}"/>
              </a:ext>
            </a:extLst>
          </p:cNvPr>
          <p:cNvSpPr>
            <a:spLocks noGrp="1"/>
          </p:cNvSpPr>
          <p:nvPr>
            <p:ph type="body" idx="1"/>
          </p:nvPr>
        </p:nvSpPr>
        <p:spPr/>
        <p:txBody>
          <a:bodyPr rtlCol="0"/>
          <a:lstStyle/>
          <a:p>
            <a:pPr marL="213456" indent="-213456">
              <a:buFont typeface="Wingdings" panose="05000000000000000000" pitchFamily="2" charset="2"/>
              <a:buChar char="l"/>
            </a:pPr>
            <a:r>
              <a:rPr lang="en-us" sz="1300" spc="-12" dirty="0"/>
              <a:t>This slide shows the results of “change in SBM frequency at Week 1” in the phase III double-blind controlled study.</a:t>
            </a:r>
          </a:p>
          <a:p>
            <a:pPr marL="213456" indent="-213456">
              <a:buFont typeface="Wingdings" panose="05000000000000000000" pitchFamily="2" charset="2"/>
              <a:buChar char="l"/>
            </a:pPr>
            <a:r>
              <a:rPr lang="en-us" sz="1300" dirty="0"/>
              <a:t>The mean change in SBM frequency in the </a:t>
            </a:r>
            <a:r>
              <a:rPr lang="en-us" sz="1300" dirty="0" err="1"/>
              <a:t>lubiprostone</a:t>
            </a:r>
            <a:r>
              <a:rPr lang="en-us" sz="1300" dirty="0"/>
              <a:t> group was 3.7 ± 2.8 times at Week 1, 2.7 ± 2.3 times at Week 2, 2.8 ± 2.5 times at Week 3, and 2.6 ± 2.4 times at Week 4.</a:t>
            </a:r>
          </a:p>
          <a:p>
            <a:pPr marL="213456" indent="-213456">
              <a:buFont typeface="Wingdings" panose="05000000000000000000" pitchFamily="2" charset="2"/>
              <a:buChar char="l"/>
            </a:pPr>
            <a:r>
              <a:rPr lang="en-us" sz="1300" dirty="0"/>
              <a:t>The corresponding change in the placebo group was 1.3 ± 1.8 at Week 1, 1.3 ± 2.0 at Week 2, 1.5 ± 2.2 at Week 3, and 1.6 ± 2.5 at Week 4.</a:t>
            </a:r>
          </a:p>
          <a:p>
            <a:pPr marL="213456" indent="-213456">
              <a:buFont typeface="Wingdings" panose="05000000000000000000" pitchFamily="2" charset="2"/>
              <a:buChar char="l"/>
            </a:pPr>
            <a:r>
              <a:rPr lang="en-us" sz="1300" dirty="0"/>
              <a:t>The </a:t>
            </a:r>
            <a:r>
              <a:rPr lang="en-us" sz="1300" dirty="0" err="1"/>
              <a:t>lubiprostone</a:t>
            </a:r>
            <a:r>
              <a:rPr lang="en-us" sz="1300" dirty="0"/>
              <a:t> group showed significantly greater change in SBM frequency compared to the placebo group at all weeks (Week 1: p &lt; 0.001, Week 2: p &lt; 0.001, Week 3: p &lt; 0.01, Week 4: p &lt; 0.05, two-sample t-test).</a:t>
            </a:r>
            <a:endParaRPr lang="ja-JP" altLang="en-US" sz="1300" dirty="0"/>
          </a:p>
          <a:p>
            <a:pPr rtl="0"/>
            <a:endParaRPr lang="ja-JP" altLang="en-US" sz="1300" dirty="0"/>
          </a:p>
          <a:p>
            <a:pPr marL="779118" indent="-779118"/>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824949" indent="-824949"/>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1241204" indent="-1241204"/>
            <a:r>
              <a:rPr lang="en-us" sz="1300" dirty="0"/>
              <a:t>Primary endpoint: Change in SBM frequency at Week 1</a:t>
            </a:r>
          </a:p>
          <a:p>
            <a:pPr marL="1787389" indent="-1787389"/>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57220" indent="-1157220"/>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endParaRPr lang="en-us" dirty="0"/>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7E7E4C9C-6AFD-469E-86C2-6DEAAD834F00}"/>
              </a:ext>
            </a:extLst>
          </p:cNvPr>
          <p:cNvSpPr>
            <a:spLocks noGrp="1" noRot="1" noChangeAspect="1"/>
          </p:cNvSpPr>
          <p:nvPr>
            <p:ph type="sldImg"/>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F26F4DB6-0E6B-4C48-9C59-6ACFCAFB334C}"/>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results of “time to first SBM” in the phase III double-blind controlled study.</a:t>
            </a:r>
          </a:p>
          <a:p>
            <a:pPr marL="213456" indent="-213456">
              <a:buFont typeface="Wingdings" panose="05000000000000000000" pitchFamily="2" charset="2"/>
              <a:buChar char="l"/>
            </a:pPr>
            <a:r>
              <a:rPr lang="en-us" dirty="0"/>
              <a:t>The mean time to first SBM was 23.5 ± 29.1 hours (median, 13.1 hours) in the </a:t>
            </a:r>
            <a:r>
              <a:rPr lang="en-us" dirty="0" err="1"/>
              <a:t>lubiprostone</a:t>
            </a:r>
            <a:r>
              <a:rPr lang="en-us" dirty="0"/>
              <a:t> group and 48.0 ± 79.2 hours (median, 28.8 hours) in the placebo group, being significantly shorter in the </a:t>
            </a:r>
            <a:r>
              <a:rPr lang="en-us" dirty="0" err="1"/>
              <a:t>lubiprostone</a:t>
            </a:r>
            <a:r>
              <a:rPr lang="en-us" dirty="0"/>
              <a:t> group (p &lt; 0.05: two-sample t-test).</a:t>
            </a:r>
            <a:endParaRPr lang="ja-JP" altLang="en-US" dirty="0"/>
          </a:p>
          <a:p>
            <a:pPr rtl="0"/>
            <a:endParaRPr lang="ja-JP" altLang="en-US" dirty="0"/>
          </a:p>
          <a:p>
            <a:pPr marL="788667" indent="-788667"/>
            <a:r>
              <a:rPr lang="en-us" dirty="0"/>
              <a:t>Patients:	124 patients with chronic constipation of unknown cause* (62 patients treated with </a:t>
            </a:r>
            <a:r>
              <a:rPr lang="en-us" dirty="0" err="1"/>
              <a:t>lubiprostone</a:t>
            </a:r>
            <a:r>
              <a:rPr lang="en-us" dirty="0"/>
              <a:t> and 62 with placebo)</a:t>
            </a:r>
            <a:endParaRPr lang="ja-JP" altLang="en-US" dirty="0"/>
          </a:p>
          <a:p>
            <a:pPr marL="851683" indent="-851683"/>
            <a:r>
              <a:rPr lang="en-us" dirty="0"/>
              <a:t>Methods:	Patients were treated with 24 </a:t>
            </a:r>
            <a:r>
              <a:rPr lang="en-us" dirty="0" err="1"/>
              <a:t>μg</a:t>
            </a:r>
            <a:r>
              <a:rPr lang="en-us" dirty="0"/>
              <a:t> </a:t>
            </a:r>
            <a:r>
              <a:rPr lang="en-us" dirty="0" err="1"/>
              <a:t>lubiprostone</a:t>
            </a:r>
            <a:r>
              <a:rPr lang="en-us" dirty="0"/>
              <a:t> or placebo orally BID (after breakfast and dinner) for 4 weeks</a:t>
            </a:r>
          </a:p>
          <a:p>
            <a:pPr marL="517827" indent="-517827"/>
            <a:r>
              <a:rPr lang="en-us" dirty="0"/>
              <a:t>Primary endpoint: Change in SBM frequency at Week 1</a:t>
            </a:r>
          </a:p>
          <a:p>
            <a:pPr marL="1859954" indent="-1859954"/>
            <a:r>
              <a:rPr lang="en-us"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227876" indent="-1227876"/>
            <a:r>
              <a:rPr lang="en-us"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399AF98C-30A5-4E9B-9FFF-F93747BFEE22}"/>
              </a:ext>
            </a:extLst>
          </p:cNvPr>
          <p:cNvSpPr>
            <a:spLocks noGrp="1" noRot="1" noChangeAspect="1"/>
          </p:cNvSpPr>
          <p:nvPr>
            <p:ph type="sldImg"/>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F73B341C-71E5-4314-8008-24848681DF6D}"/>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results of “the proportion of patients who had SBM within 24 hours after the first dose” in the Japanese phase III double-blind controlled study.</a:t>
            </a:r>
          </a:p>
          <a:p>
            <a:pPr marL="213456" indent="-213456">
              <a:buFont typeface="Wingdings" panose="05000000000000000000" pitchFamily="2" charset="2"/>
              <a:buChar char="l"/>
            </a:pPr>
            <a:r>
              <a:rPr lang="en-us" dirty="0"/>
              <a:t>The proportion of patients who had SBM within 24 hours after the first dose was 58.1% (36/62 patients) in the </a:t>
            </a:r>
            <a:r>
              <a:rPr lang="en-us" dirty="0" err="1"/>
              <a:t>lubiprostone</a:t>
            </a:r>
            <a:r>
              <a:rPr lang="en-us" dirty="0"/>
              <a:t> group and 30.6% (19/62) in the placebo group, with a significant difference between the groups (p &lt; 0.01: Fisher's exact test).</a:t>
            </a:r>
            <a:endParaRPr lang="ja-JP" altLang="en-US" dirty="0"/>
          </a:p>
          <a:p>
            <a:pPr rtl="0"/>
            <a:endParaRPr lang="ja-JP" altLang="en-US" dirty="0"/>
          </a:p>
          <a:p>
            <a:pPr marL="798214" indent="-798214"/>
            <a:r>
              <a:rPr lang="en-us" dirty="0"/>
              <a:t>Patients:	124 patients with chronic constipation of unknown cause* (62 patients treated with </a:t>
            </a:r>
            <a:r>
              <a:rPr lang="en-us" dirty="0" err="1"/>
              <a:t>lubiprostone</a:t>
            </a:r>
            <a:r>
              <a:rPr lang="en-us" dirty="0"/>
              <a:t> and 62 with placebo)</a:t>
            </a:r>
            <a:endParaRPr lang="ja-JP" altLang="en-US" dirty="0"/>
          </a:p>
          <a:p>
            <a:pPr marL="834497" indent="-834497"/>
            <a:r>
              <a:rPr lang="en-us" dirty="0"/>
              <a:t>Methods:	Patients were treated with 24 </a:t>
            </a:r>
            <a:r>
              <a:rPr lang="en-us" dirty="0" err="1"/>
              <a:t>μg</a:t>
            </a:r>
            <a:r>
              <a:rPr lang="en-us" dirty="0"/>
              <a:t> </a:t>
            </a:r>
            <a:r>
              <a:rPr lang="en-us" dirty="0" err="1"/>
              <a:t>lubiprostone</a:t>
            </a:r>
            <a:r>
              <a:rPr lang="en-us" dirty="0"/>
              <a:t> or placebo orally BID (after breakfast and dinner) for 4 weeks</a:t>
            </a:r>
          </a:p>
          <a:p>
            <a:pPr marL="1241204" indent="-1241204"/>
            <a:r>
              <a:rPr lang="en-us" dirty="0"/>
              <a:t>Primary endpoint: Change in SBM frequency at Week 1</a:t>
            </a:r>
          </a:p>
          <a:p>
            <a:pPr marL="1842768" indent="-1842768"/>
            <a:r>
              <a:rPr lang="en-us"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191593" indent="-1191593"/>
            <a:r>
              <a:rPr lang="en-us"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BC54E465-F112-4C78-950E-908E6D4BC319}"/>
              </a:ext>
            </a:extLst>
          </p:cNvPr>
          <p:cNvSpPr>
            <a:spLocks noGrp="1" noRot="1" noChangeAspect="1"/>
          </p:cNvSpPr>
          <p:nvPr>
            <p:ph type="sldImg"/>
          </p:nvPr>
        </p:nvSpPr>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ノート プレースホルダー 8">
            <a:extLst>
              <a:ext uri="{FF2B5EF4-FFF2-40B4-BE49-F238E27FC236}">
                <a16:creationId xmlns:a16="http://schemas.microsoft.com/office/drawing/2014/main" id="{11F94475-E51C-4B89-8B7D-15913578F2E6}"/>
              </a:ext>
            </a:extLst>
          </p:cNvPr>
          <p:cNvSpPr>
            <a:spLocks noGrp="1"/>
          </p:cNvSpPr>
          <p:nvPr>
            <p:ph type="body" idx="1"/>
          </p:nvPr>
        </p:nvSpPr>
        <p:spPr>
          <a:xfrm>
            <a:off x="849570" y="5868655"/>
            <a:ext cx="7057092" cy="6483683"/>
          </a:xfrm>
        </p:spPr>
        <p:txBody>
          <a:bodyPr rtlCol="0">
            <a:normAutofit lnSpcReduction="10000"/>
          </a:bodyPr>
          <a:lstStyle/>
          <a:p>
            <a:pPr marL="213456" indent="-213456">
              <a:buFont typeface="Wingdings" panose="05000000000000000000" pitchFamily="2" charset="2"/>
              <a:buChar char="l"/>
            </a:pPr>
            <a:r>
              <a:rPr lang="en-us" sz="1000" dirty="0"/>
              <a:t>This slide shows the results of “the proportion of patients who had SBM within 24 hours after the first dose” in the phase II dose-response study and the phase III double-blind controlled study.</a:t>
            </a:r>
          </a:p>
          <a:p>
            <a:pPr marL="213456" indent="-213456">
              <a:buFont typeface="Wingdings" panose="05000000000000000000" pitchFamily="2" charset="2"/>
              <a:buChar char="l"/>
            </a:pPr>
            <a:r>
              <a:rPr lang="en-us" sz="1000" dirty="0"/>
              <a:t>In the phase II dose-response study, SBM was observed within 24 hours after the first dose in 75.0% (33/44) of patients in the </a:t>
            </a:r>
            <a:r>
              <a:rPr lang="en-us" sz="1000" dirty="0" err="1"/>
              <a:t>lubiprostone</a:t>
            </a:r>
            <a:r>
              <a:rPr lang="en-us" sz="1000" dirty="0"/>
              <a:t> 48 </a:t>
            </a:r>
            <a:r>
              <a:rPr lang="en-us" sz="1000" dirty="0" err="1"/>
              <a:t>μg</a:t>
            </a:r>
            <a:r>
              <a:rPr lang="en-us" sz="1000" dirty="0"/>
              <a:t>/day group and 26.2% (11/42) in the placebo group, with a significant difference between the 2 groups (p &lt; 0.001: chi-square test).</a:t>
            </a:r>
            <a:endParaRPr lang="ja-JP" altLang="en-US" sz="1000" dirty="0"/>
          </a:p>
          <a:p>
            <a:pPr marL="213456" indent="-213456">
              <a:buFont typeface="Wingdings" panose="05000000000000000000" pitchFamily="2" charset="2"/>
              <a:buChar char="l"/>
            </a:pPr>
            <a:r>
              <a:rPr lang="en-us" sz="1000" dirty="0"/>
              <a:t>In the phase III double-blind controlled study, SBM was observed within 24 hours after the first dose in 58.1% (36/62) of patients in the </a:t>
            </a:r>
            <a:r>
              <a:rPr lang="en-us" sz="1000" dirty="0" err="1"/>
              <a:t>lubiprostone</a:t>
            </a:r>
            <a:r>
              <a:rPr lang="en-us" sz="1000" dirty="0"/>
              <a:t> 48 </a:t>
            </a:r>
            <a:r>
              <a:rPr lang="en-us" sz="1000" dirty="0" err="1"/>
              <a:t>μg</a:t>
            </a:r>
            <a:r>
              <a:rPr lang="en-us" sz="1000" dirty="0"/>
              <a:t>/day group and 30.6% (19/62) in the placebo group, with a significant difference between the 2 groups (p &lt; 0.01: Fisher’s exact test).</a:t>
            </a:r>
            <a:endParaRPr lang="ja-JP" altLang="en-US" sz="1000" dirty="0"/>
          </a:p>
          <a:p>
            <a:pPr rtl="0"/>
            <a:endParaRPr lang="ja-JP" altLang="en-US" sz="1000" dirty="0"/>
          </a:p>
          <a:p>
            <a:pPr>
              <a:spcBef>
                <a:spcPts val="374"/>
              </a:spcBef>
            </a:pPr>
            <a:r>
              <a:rPr lang="en-us" sz="1000" dirty="0"/>
              <a:t>[Japanese Phase II Dose-response Study]</a:t>
            </a:r>
          </a:p>
          <a:p>
            <a:pPr marL="576700" indent="-576700">
              <a:spcBef>
                <a:spcPts val="374"/>
              </a:spcBef>
            </a:pPr>
            <a:r>
              <a:rPr lang="en-us" sz="1000" dirty="0"/>
              <a:t>Patients:	170 patients with chronic constipation of unknown cause* (41 patients treated with </a:t>
            </a:r>
            <a:r>
              <a:rPr lang="en-us" sz="1000" dirty="0" err="1"/>
              <a:t>lubiprostone</a:t>
            </a:r>
            <a:r>
              <a:rPr lang="en-us" sz="1000" dirty="0"/>
              <a:t> 16 </a:t>
            </a:r>
            <a:r>
              <a:rPr lang="en-us" sz="1000" dirty="0" err="1"/>
              <a:t>μg</a:t>
            </a:r>
            <a:r>
              <a:rPr lang="en-us" sz="1000" dirty="0"/>
              <a:t>/day, 43 patients with </a:t>
            </a:r>
            <a:r>
              <a:rPr lang="en-us" sz="1000" dirty="0" err="1"/>
              <a:t>lubiprostone</a:t>
            </a:r>
            <a:r>
              <a:rPr lang="en-us" sz="1000" dirty="0"/>
              <a:t> 32 </a:t>
            </a:r>
            <a:r>
              <a:rPr lang="en-us" sz="1000" dirty="0" err="1"/>
              <a:t>μg</a:t>
            </a:r>
            <a:r>
              <a:rPr lang="en-us" sz="1000" dirty="0"/>
              <a:t>/day, 44 patients with </a:t>
            </a:r>
            <a:r>
              <a:rPr lang="en-us" sz="1000" dirty="0" err="1"/>
              <a:t>lubiprostone</a:t>
            </a:r>
            <a:r>
              <a:rPr lang="en-us" sz="1000" dirty="0"/>
              <a:t> 48 </a:t>
            </a:r>
            <a:r>
              <a:rPr lang="en-us" sz="1000" dirty="0" err="1"/>
              <a:t>μg</a:t>
            </a:r>
            <a:r>
              <a:rPr lang="en-us" sz="1000" dirty="0"/>
              <a:t>/day, 42 patients with placebo)</a:t>
            </a:r>
            <a:endParaRPr lang="ja-JP" altLang="en-US" sz="1000" dirty="0"/>
          </a:p>
          <a:p>
            <a:pPr marL="605345" indent="-605345">
              <a:spcBef>
                <a:spcPts val="374"/>
              </a:spcBef>
            </a:pPr>
            <a:r>
              <a:rPr lang="en-us" sz="1000" dirty="0"/>
              <a:t>Methods:	Patients were treated with either 8, 16, or 24 </a:t>
            </a:r>
            <a:r>
              <a:rPr lang="en-us" sz="1000" dirty="0" err="1"/>
              <a:t>μg</a:t>
            </a:r>
            <a:r>
              <a:rPr lang="en-us" sz="1000" dirty="0"/>
              <a:t> </a:t>
            </a:r>
            <a:r>
              <a:rPr lang="en-us" sz="1000" dirty="0" err="1"/>
              <a:t>lubiprostone</a:t>
            </a:r>
            <a:r>
              <a:rPr lang="en-us" sz="1000" dirty="0"/>
              <a:t> or placebo orally BID (after breakfast and dinner) for 2 weeks.</a:t>
            </a:r>
          </a:p>
          <a:p>
            <a:pPr marL="1120642" indent="-1120642">
              <a:spcBef>
                <a:spcPts val="374"/>
              </a:spcBef>
            </a:pPr>
            <a:r>
              <a:rPr lang="en-us" sz="1000" dirty="0"/>
              <a:t>Primary endpoint: Change in SBM frequency at Week 1</a:t>
            </a:r>
          </a:p>
          <a:p>
            <a:pPr marL="1355819" indent="-1355819">
              <a:spcBef>
                <a:spcPts val="374"/>
              </a:spcBef>
            </a:pPr>
            <a:r>
              <a:rPr lang="en-us" sz="1000" dirty="0"/>
              <a:t>Secondary endpoints:	SBM frequency at each week,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endParaRPr lang="en-US" altLang="ja-JP" sz="1000" dirty="0"/>
          </a:p>
          <a:p>
            <a:pPr marL="880328" indent="-880328">
              <a:spcBef>
                <a:spcPts val="374"/>
              </a:spcBef>
            </a:pPr>
            <a:r>
              <a:rPr lang="en-us" sz="1000" dirty="0"/>
              <a:t>Analysis plan:	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t>Jonckheere</a:t>
            </a:r>
            <a:r>
              <a:rPr lang="en-us" sz="1000" dirty="0"/>
              <a:t> test.</a:t>
            </a:r>
          </a:p>
          <a:p>
            <a:pPr>
              <a:spcBef>
                <a:spcPts val="374"/>
              </a:spcBef>
            </a:pPr>
            <a:r>
              <a:rPr lang="en-us" sz="1000" dirty="0"/>
              <a:t>[Japanese Phase III Double-blind Controlled Study]</a:t>
            </a:r>
          </a:p>
          <a:p>
            <a:pPr marL="605345" indent="-605345">
              <a:spcBef>
                <a:spcPts val="374"/>
              </a:spcBef>
            </a:pPr>
            <a:r>
              <a:rPr lang="en-us" sz="1000" dirty="0"/>
              <a:t>Patients: 124 patients with chronic constipation of unknown cause* (62 patients treated with </a:t>
            </a:r>
            <a:r>
              <a:rPr lang="en-us" sz="1000" dirty="0" err="1"/>
              <a:t>lubiprostone</a:t>
            </a:r>
            <a:r>
              <a:rPr lang="en-us" sz="1000" dirty="0"/>
              <a:t> and 62 with placebo)</a:t>
            </a:r>
            <a:endParaRPr lang="ja-JP" altLang="en-US" sz="1000" dirty="0"/>
          </a:p>
          <a:p>
            <a:pPr marL="605345" indent="-605345">
              <a:spcBef>
                <a:spcPts val="374"/>
              </a:spcBef>
            </a:pPr>
            <a:r>
              <a:rPr lang="en-us" sz="1000" dirty="0"/>
              <a:t>Methods: Patients were treated with 24 </a:t>
            </a:r>
            <a:r>
              <a:rPr lang="en-us" sz="1000" dirty="0" err="1"/>
              <a:t>μg</a:t>
            </a:r>
            <a:r>
              <a:rPr lang="en-us" sz="1000" dirty="0"/>
              <a:t> </a:t>
            </a:r>
            <a:r>
              <a:rPr lang="en-us" sz="1000" dirty="0" err="1"/>
              <a:t>lubiprostone</a:t>
            </a:r>
            <a:r>
              <a:rPr lang="en-us" sz="1000" dirty="0"/>
              <a:t> or placebo orally BID (after breakfast and dinner) for 4 weeks</a:t>
            </a:r>
          </a:p>
          <a:p>
            <a:pPr marL="458535" indent="-458535" algn="l">
              <a:spcBef>
                <a:spcPts val="374"/>
              </a:spcBef>
            </a:pPr>
            <a:r>
              <a:rPr lang="en-us" sz="1000" dirty="0"/>
              <a:t>Primary endpoint: Change in SBM frequency at Week 1</a:t>
            </a:r>
          </a:p>
          <a:p>
            <a:pPr marL="1338633" indent="-1338633" algn="l">
              <a:spcBef>
                <a:spcPts val="374"/>
              </a:spcBef>
            </a:pPr>
            <a:r>
              <a:rPr lang="en-us" sz="10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870779" indent="-870779">
              <a:spcBef>
                <a:spcPts val="374"/>
              </a:spcBef>
            </a:pPr>
            <a:r>
              <a:rPr lang="en-us" sz="1000" dirty="0"/>
              <a:t>Analysis plan:	The primary endpoint was analyzed using two-sample t-test and the results between groups were compared. Secondary endpoints were analyzed using two-sample t-test, Wilcoxon rank sum test (continuous variables), and Fisher's exact test (categorical variables).</a:t>
            </a:r>
          </a:p>
          <a:p>
            <a:pPr>
              <a:spcBef>
                <a:spcPts val="374"/>
              </a:spcBef>
            </a:pPr>
            <a:r>
              <a:rPr lang="en-us" sz="800" dirty="0"/>
              <a:t>Note) SBM: Bowel movement that occurs without the use of laxatives, suppositories, or enema within 24 hours</a:t>
            </a:r>
          </a:p>
          <a:p>
            <a:pPr>
              <a:spcBef>
                <a:spcPts val="374"/>
              </a:spcBef>
            </a:pPr>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p>
        </p:txBody>
      </p:sp>
      <p:sp>
        <p:nvSpPr>
          <p:cNvPr id="8" name="スライド イメージ プレースホルダー 7">
            <a:extLst>
              <a:ext uri="{FF2B5EF4-FFF2-40B4-BE49-F238E27FC236}">
                <a16:creationId xmlns:a16="http://schemas.microsoft.com/office/drawing/2014/main" id="{282A6D74-B555-425E-A669-1ABC90375538}"/>
              </a:ext>
            </a:extLst>
          </p:cNvPr>
          <p:cNvSpPr>
            <a:spLocks noGrp="1" noRot="1" noChangeAspect="1"/>
          </p:cNvSpPr>
          <p:nvPr>
            <p:ph type="sldImg"/>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D76D383F-FB51-4F13-A26E-0722D5B16BDA}"/>
              </a:ext>
            </a:extLst>
          </p:cNvPr>
          <p:cNvSpPr>
            <a:spLocks noGrp="1"/>
          </p:cNvSpPr>
          <p:nvPr>
            <p:ph type="body" idx="1"/>
          </p:nvPr>
        </p:nvSpPr>
        <p:spPr/>
        <p:txBody>
          <a:bodyPr rtlCol="0"/>
          <a:lstStyle/>
          <a:p>
            <a:pPr marL="213456" indent="-213456">
              <a:buFont typeface="Wingdings" panose="05000000000000000000" pitchFamily="2" charset="2"/>
              <a:buChar char="l"/>
            </a:pPr>
            <a:r>
              <a:rPr lang="en-us" sz="1300" dirty="0"/>
              <a:t>This slide shows the results of “SBM frequency” in the phase III double-blind controlled study.</a:t>
            </a:r>
          </a:p>
          <a:p>
            <a:pPr marL="213456" indent="-213456">
              <a:buFont typeface="Wingdings" panose="05000000000000000000" pitchFamily="2" charset="2"/>
              <a:buChar char="l"/>
            </a:pPr>
            <a:r>
              <a:rPr lang="en-us" sz="1300" dirty="0"/>
              <a:t>The mean SBM frequency in the </a:t>
            </a:r>
            <a:r>
              <a:rPr lang="en-us" sz="1300" dirty="0" err="1"/>
              <a:t>lubiprostone</a:t>
            </a:r>
            <a:r>
              <a:rPr lang="en-us" sz="1300" dirty="0"/>
              <a:t> group was 1.65 ± 0.78 times at baseline, 5.37 ± 2.78 times at Week 1, 4.44 ± 2.45 times at Week 2, 4.43 ± 2.56 times at Week 3, and 4.32 ± 2.88 times at Week 4.</a:t>
            </a:r>
          </a:p>
          <a:p>
            <a:pPr marL="213456" indent="-213456">
              <a:buFont typeface="Wingdings" panose="05000000000000000000" pitchFamily="2" charset="2"/>
              <a:buChar char="l"/>
            </a:pPr>
            <a:r>
              <a:rPr lang="en-us" sz="1300" dirty="0"/>
              <a:t>The corresponding frequency in the placebo group was 1.68 ± 0.77 times at baseline, 2.93 ± 1.82 times at Week 1, 2.98 ± 2.02 times at Week 2, 3.18 ± 2.20 times at Week 3, and 3.31 ± 2.52 times at Week 4.</a:t>
            </a:r>
          </a:p>
          <a:p>
            <a:pPr marL="213456" indent="-213456">
              <a:buFont typeface="Wingdings" panose="05000000000000000000" pitchFamily="2" charset="2"/>
              <a:buChar char="l"/>
            </a:pPr>
            <a:r>
              <a:rPr lang="en-us" sz="1300" dirty="0"/>
              <a:t>The </a:t>
            </a:r>
            <a:r>
              <a:rPr lang="en-us" sz="1300" dirty="0" err="1"/>
              <a:t>lubiprostone</a:t>
            </a:r>
            <a:r>
              <a:rPr lang="en-us" sz="1300" dirty="0"/>
              <a:t> group showed significantly greater SBM frequency compared to the placebo group at all post-baseline weeks (Week 1: p &lt; 0.001, Week 2: p &lt; 0.001, Week 3: p &lt; 0.01, Week 4: p &lt; 0.05, two-sample t-test).</a:t>
            </a:r>
            <a:endParaRPr lang="ja-JP" altLang="en-US" sz="1300" dirty="0"/>
          </a:p>
          <a:p>
            <a:pPr rtl="0"/>
            <a:endParaRPr lang="ja-JP" altLang="en-US" sz="1300" dirty="0"/>
          </a:p>
          <a:p>
            <a:pPr marL="760022" indent="-760022"/>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760022" indent="-760022"/>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517827" indent="-517827"/>
            <a:r>
              <a:rPr lang="en-us" sz="1300" dirty="0"/>
              <a:t>Primary endpoint: Change in SBM frequency at Week 1</a:t>
            </a:r>
          </a:p>
          <a:p>
            <a:pPr marL="1751107" indent="-1751107"/>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36215" indent="-1136215"/>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sz="1000" dirty="0"/>
          </a:p>
        </p:txBody>
      </p:sp>
      <p:sp>
        <p:nvSpPr>
          <p:cNvPr id="4" name="スライド イメージ プレースホルダー 3">
            <a:extLst>
              <a:ext uri="{FF2B5EF4-FFF2-40B4-BE49-F238E27FC236}">
                <a16:creationId xmlns:a16="http://schemas.microsoft.com/office/drawing/2014/main" id="{D70E3D8D-24F0-46E4-9D29-63C39C09DABC}"/>
              </a:ext>
            </a:extLst>
          </p:cNvPr>
          <p:cNvSpPr>
            <a:spLocks noGrp="1" noRot="1" noChangeAspect="1"/>
          </p:cNvSpPr>
          <p:nvPr>
            <p:ph type="sldImg"/>
          </p:nvPr>
        </p:nvSpPr>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ノート プレースホルダー 8">
            <a:extLst>
              <a:ext uri="{FF2B5EF4-FFF2-40B4-BE49-F238E27FC236}">
                <a16:creationId xmlns:a16="http://schemas.microsoft.com/office/drawing/2014/main" id="{7334437E-98F2-4934-BBED-A095521F85BC}"/>
              </a:ext>
            </a:extLst>
          </p:cNvPr>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results of the assessment of “stool consistency” after SBM based on the Bristol Stool Form Scale in the phase III double-blind controlled study. Stool consistency scores recorded in the patient diary were treated as equally spaced continuous data and the mean score of each period was calculated to indicate the degree of stool consistency of each patient.</a:t>
            </a:r>
          </a:p>
          <a:p>
            <a:pPr marL="213456" indent="-213456">
              <a:buFont typeface="Wingdings" panose="05000000000000000000" pitchFamily="2" charset="2"/>
              <a:buChar char="l"/>
            </a:pPr>
            <a:r>
              <a:rPr lang="en-us" sz="1200" dirty="0"/>
              <a:t>The mean stool consistency score in the </a:t>
            </a:r>
            <a:r>
              <a:rPr lang="en-us" sz="1200" dirty="0" err="1"/>
              <a:t>lubiprostone</a:t>
            </a:r>
            <a:r>
              <a:rPr lang="en-us" sz="1200" dirty="0"/>
              <a:t> group was 2.22 ± 1.00 at baseline, 3.78 ± 1.51 at Week 1, 3.49 ± 1.40 at Week 2, 3.37 ± 1.41 at Week 3, and 3.66 ± 1.45 at Week 4.</a:t>
            </a:r>
          </a:p>
          <a:p>
            <a:pPr marL="213456" indent="-213456">
              <a:buFont typeface="Wingdings" panose="05000000000000000000" pitchFamily="2" charset="2"/>
              <a:buChar char="l"/>
            </a:pPr>
            <a:r>
              <a:rPr lang="en-us" sz="1200" dirty="0"/>
              <a:t>The corresponding score in the placebo group was 1.99 ± 0.88 at baseline, 2.36 ± 1.22 at Week 1, 2.51 ± 1.20 at Week 2, 2.55 ± 1.21 at Week 3, and 2.60 ± 1.30 at Week 4.</a:t>
            </a:r>
          </a:p>
          <a:p>
            <a:pPr marL="213456" indent="-213456">
              <a:buFont typeface="Wingdings" panose="05000000000000000000" pitchFamily="2" charset="2"/>
              <a:buChar char="l"/>
            </a:pPr>
            <a:r>
              <a:rPr lang="en-us" sz="1200" dirty="0"/>
              <a:t>Significant differences were observed between the 2 groups at all post-baseline weeks (Week 1: p &lt; 0.001, Week 2: p &lt; 0.001, Week 3: p &lt; 0.01, Week 4: p &lt; 0.001, two-sample t-test).</a:t>
            </a:r>
            <a:endParaRPr lang="ja-JP" altLang="en-US" sz="1200" dirty="0"/>
          </a:p>
          <a:p>
            <a:pPr rtl="0"/>
            <a:endParaRPr lang="ja-JP" altLang="en-US" sz="1200" dirty="0"/>
          </a:p>
          <a:p>
            <a:pPr marL="779118" indent="-779118">
              <a:tabLst>
                <a:tab pos="733288" algn="l"/>
              </a:tabLst>
            </a:pPr>
            <a:r>
              <a:rPr lang="en-us" sz="1200" dirty="0"/>
              <a:t>Patients:	124 patients with chronic constipation of unknown cause* (62 patients treated with </a:t>
            </a:r>
            <a:r>
              <a:rPr lang="en-us" sz="1200" dirty="0" err="1"/>
              <a:t>lubiprostone</a:t>
            </a:r>
            <a:r>
              <a:rPr lang="en-us" sz="1200" dirty="0"/>
              <a:t> and 62 with placebo)</a:t>
            </a:r>
            <a:endParaRPr lang="ja-JP" altLang="en-US" sz="1200" dirty="0"/>
          </a:p>
          <a:p>
            <a:pPr marL="779118" indent="-779118"/>
            <a:r>
              <a:rPr lang="en-us" sz="1200" dirty="0"/>
              <a:t>Methods:	Patients were treated with 24 </a:t>
            </a:r>
            <a:r>
              <a:rPr lang="en-us" sz="1200" dirty="0" err="1"/>
              <a:t>μg</a:t>
            </a:r>
            <a:r>
              <a:rPr lang="en-us" sz="1200" dirty="0"/>
              <a:t> </a:t>
            </a:r>
            <a:r>
              <a:rPr lang="en-us" sz="1200" dirty="0" err="1"/>
              <a:t>lubiprostone</a:t>
            </a:r>
            <a:r>
              <a:rPr lang="en-us" sz="1200" dirty="0"/>
              <a:t> or placebo orally BID (after breakfast and dinner) for 4 weeks</a:t>
            </a:r>
          </a:p>
          <a:p>
            <a:pPr marL="527710" indent="-527710"/>
            <a:r>
              <a:rPr lang="en-us" sz="1200" dirty="0"/>
              <a:t>Primary endpoint: Change in SBM frequency at Week 1</a:t>
            </a:r>
          </a:p>
          <a:p>
            <a:pPr marL="1672813" indent="-1672813"/>
            <a:r>
              <a:rPr lang="en-us" sz="12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200" dirty="0"/>
          </a:p>
          <a:p>
            <a:pPr marL="1077017" indent="-1077017"/>
            <a:r>
              <a:rPr lang="en-us" sz="12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sz="800" dirty="0"/>
          </a:p>
        </p:txBody>
      </p:sp>
      <p:sp>
        <p:nvSpPr>
          <p:cNvPr id="8" name="スライド イメージ プレースホルダー 7">
            <a:extLst>
              <a:ext uri="{FF2B5EF4-FFF2-40B4-BE49-F238E27FC236}">
                <a16:creationId xmlns:a16="http://schemas.microsoft.com/office/drawing/2014/main" id="{AFEFC955-C2CA-4BAA-B886-5AE9175857A1}"/>
              </a:ext>
            </a:extLst>
          </p:cNvPr>
          <p:cNvSpPr>
            <a:spLocks noGrp="1" noRot="1" noChangeAspect="1"/>
          </p:cNvSpPr>
          <p:nvPr>
            <p:ph type="sldImg"/>
          </p:nvPr>
        </p:nvSpPr>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610A60DB-72FE-4E93-A185-FC87FDBCAF38}"/>
              </a:ext>
            </a:extLst>
          </p:cNvPr>
          <p:cNvSpPr>
            <a:spLocks noGrp="1"/>
          </p:cNvSpPr>
          <p:nvPr>
            <p:ph type="body" idx="1"/>
          </p:nvPr>
        </p:nvSpPr>
        <p:spPr>
          <a:xfrm>
            <a:off x="849572" y="5868655"/>
            <a:ext cx="6800340" cy="6648440"/>
          </a:xfrm>
        </p:spPr>
        <p:txBody>
          <a:bodyPr rtlCol="0">
            <a:spAutoFit/>
          </a:bodyPr>
          <a:lstStyle/>
          <a:p>
            <a:pPr marL="213456" indent="-213456">
              <a:buFont typeface="Wingdings" panose="05000000000000000000" pitchFamily="2" charset="2"/>
              <a:buChar char="l"/>
            </a:pPr>
            <a:r>
              <a:rPr lang="en-us" sz="1300" dirty="0"/>
              <a:t>This slide shows the results of “abdominal bloating” in the phase III double-blind controlled study. Abdominal bloating scores recorded in the patient diary were treated as equally spaced continuous data and the mean score of each period was calculated to indicate the degree of abdominal bloating of each patient.</a:t>
            </a:r>
          </a:p>
          <a:p>
            <a:pPr marL="213456" indent="-213456">
              <a:buFont typeface="Wingdings" panose="05000000000000000000" pitchFamily="2" charset="2"/>
              <a:buChar char="l"/>
            </a:pPr>
            <a:r>
              <a:rPr lang="en-us" sz="1300" dirty="0"/>
              <a:t>The mean abdominal bloating score in the </a:t>
            </a:r>
            <a:r>
              <a:rPr lang="en-us" sz="1300" dirty="0" err="1"/>
              <a:t>lubiprostone</a:t>
            </a:r>
            <a:r>
              <a:rPr lang="en-us" sz="1300" dirty="0"/>
              <a:t> group was 1.2 ± 0.7 at baseline, 0.9 ± 0.6 at Week 1, 0.9 ± 0.6 at Week 2, 0.9 ± 0.6 at Week 3, and 1.0 ± 0.6 at Week 4.</a:t>
            </a:r>
          </a:p>
          <a:p>
            <a:pPr marL="213456" indent="-213456">
              <a:buFont typeface="Wingdings" panose="05000000000000000000" pitchFamily="2" charset="2"/>
              <a:buChar char="l"/>
            </a:pPr>
            <a:r>
              <a:rPr lang="en-us" sz="1300" dirty="0"/>
              <a:t>The corresponding score in the placebo group was 1.2 ± 0.8 at baseline, 1.2 ± 0.8 at Week 1, 1.2 ± 0.8 at Week 2, 1.1 ± 0.8 at Week 3, and 1.0 ± 0.8 at Week 4.</a:t>
            </a:r>
          </a:p>
          <a:p>
            <a:pPr marL="213456" indent="-213456">
              <a:buFont typeface="Wingdings" panose="05000000000000000000" pitchFamily="2" charset="2"/>
              <a:buChar char="l"/>
            </a:pPr>
            <a:r>
              <a:rPr lang="en-us" sz="1300" dirty="0"/>
              <a:t>A significant difference was observed between the 2 groups at Week 1 (p &lt; 0.05: two-sample t-test).</a:t>
            </a:r>
            <a:endParaRPr lang="ja-JP" altLang="en-US" sz="1300" dirty="0"/>
          </a:p>
          <a:p>
            <a:pPr marL="790576" indent="-790576"/>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790576" indent="-790576"/>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517827" indent="-517827"/>
            <a:r>
              <a:rPr lang="en-us" sz="1300" dirty="0"/>
              <a:t>Primary endpoint: Change in SBM frequency at Week 1</a:t>
            </a:r>
          </a:p>
          <a:p>
            <a:pPr marL="1764474" indent="-1764474"/>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57220" indent="-1157220"/>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en-us" sz="700" dirty="0"/>
          </a:p>
        </p:txBody>
      </p:sp>
      <p:sp>
        <p:nvSpPr>
          <p:cNvPr id="4" name="スライド イメージ プレースホルダー 3">
            <a:extLst>
              <a:ext uri="{FF2B5EF4-FFF2-40B4-BE49-F238E27FC236}">
                <a16:creationId xmlns:a16="http://schemas.microsoft.com/office/drawing/2014/main" id="{C28AF1D3-26D0-4714-BAC7-C213C332E6F5}"/>
              </a:ext>
            </a:extLst>
          </p:cNvPr>
          <p:cNvSpPr>
            <a:spLocks noGrp="1" noRot="1" noChangeAspect="1"/>
          </p:cNvSpPr>
          <p:nvPr>
            <p:ph type="sldImg"/>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D9EE89E6-E127-430C-B637-5BBD2F5158F3}"/>
              </a:ext>
            </a:extLst>
          </p:cNvPr>
          <p:cNvSpPr>
            <a:spLocks noGrp="1"/>
          </p:cNvSpPr>
          <p:nvPr>
            <p:ph type="body" idx="1"/>
          </p:nvPr>
        </p:nvSpPr>
        <p:spPr/>
        <p:txBody>
          <a:bodyPr rtlCol="0">
            <a:normAutofit lnSpcReduction="10000"/>
          </a:bodyPr>
          <a:lstStyle/>
          <a:p>
            <a:pPr marL="213456" indent="-213456">
              <a:buFont typeface="Wingdings" panose="05000000000000000000" pitchFamily="2" charset="2"/>
              <a:buChar char="l"/>
            </a:pPr>
            <a:r>
              <a:rPr lang="en-us" sz="1300" dirty="0"/>
              <a:t>This slide shows the results of “abdominal discomfort” in the phase III double-blind controlled study. Abdominal discomfort scores recorded in the patient diary were treated as equally spaced continuous data and the mean score of each period was calculated to indicate the degree of abdominal discomfort of each patient.</a:t>
            </a:r>
          </a:p>
          <a:p>
            <a:pPr marL="213456" indent="-213456">
              <a:buFont typeface="Wingdings" panose="05000000000000000000" pitchFamily="2" charset="2"/>
              <a:buChar char="l"/>
            </a:pPr>
            <a:r>
              <a:rPr lang="en-us" sz="1300" dirty="0"/>
              <a:t>The mean abdominal discomfort score in the </a:t>
            </a:r>
            <a:r>
              <a:rPr lang="en-us" sz="1300" dirty="0" err="1"/>
              <a:t>lubiprostone</a:t>
            </a:r>
            <a:r>
              <a:rPr lang="en-us" sz="1300" dirty="0"/>
              <a:t> group was 1.1 ± 0.7 at baseline, 0.9 ± 0.6 at Week 1, 0.8 ± 0.6 at Week 2, 0.8 ± 0.5 at Week 3, and 0.9 ± 0.6 at Week 4.</a:t>
            </a:r>
          </a:p>
          <a:p>
            <a:pPr marL="213456" indent="-213456">
              <a:buFont typeface="Wingdings" panose="05000000000000000000" pitchFamily="2" charset="2"/>
              <a:buChar char="l"/>
            </a:pPr>
            <a:r>
              <a:rPr lang="en-us" sz="1300" dirty="0"/>
              <a:t>The corresponding score in the placebo group was 1.1 ± 0.7 at baseline, 1.1 ± 0.7 at Week 1, 1.0 ± 0.8 at Week 2, 1.0 ± 0.8 at Week 3, and 0.9 ± 0.8 at Week 4.</a:t>
            </a:r>
          </a:p>
          <a:p>
            <a:pPr marL="213456" indent="-213456">
              <a:buFont typeface="Wingdings" panose="05000000000000000000" pitchFamily="2" charset="2"/>
              <a:buChar char="l"/>
            </a:pPr>
            <a:r>
              <a:rPr lang="en-us" sz="1300" dirty="0"/>
              <a:t>No significant difference was observed between the 2 groups at any week (two-sample t-test).</a:t>
            </a:r>
            <a:endParaRPr lang="ja-JP" altLang="en-US" sz="1300" dirty="0"/>
          </a:p>
          <a:p>
            <a:pPr rtl="0"/>
            <a:endParaRPr lang="ja-JP" altLang="en-US" sz="1300" dirty="0"/>
          </a:p>
          <a:p>
            <a:pPr marL="756203" indent="-756203"/>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756203" indent="-756203"/>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517827" indent="-517827"/>
            <a:r>
              <a:rPr lang="en-us" sz="1300" dirty="0"/>
              <a:t>Primary endpoint: Change in SBM frequency at Week 1</a:t>
            </a:r>
          </a:p>
          <a:p>
            <a:pPr marL="1753016" indent="-1753016"/>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45762" indent="-1145762"/>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sz="1000" dirty="0"/>
          </a:p>
        </p:txBody>
      </p:sp>
      <p:sp>
        <p:nvSpPr>
          <p:cNvPr id="4" name="スライド イメージ プレースホルダー 3">
            <a:extLst>
              <a:ext uri="{FF2B5EF4-FFF2-40B4-BE49-F238E27FC236}">
                <a16:creationId xmlns:a16="http://schemas.microsoft.com/office/drawing/2014/main" id="{0961DB15-696E-4069-81AC-0425FA6DEE38}"/>
              </a:ext>
            </a:extLst>
          </p:cNvPr>
          <p:cNvSpPr>
            <a:spLocks noGrp="1" noRot="1" noChangeAspect="1"/>
          </p:cNvSpPr>
          <p:nvPr>
            <p:ph type="sldImg"/>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7155BA72-3177-4E4B-85C5-1D5698A01D09}"/>
              </a:ext>
            </a:extLst>
          </p:cNvPr>
          <p:cNvSpPr>
            <a:spLocks noGrp="1"/>
          </p:cNvSpPr>
          <p:nvPr>
            <p:ph type="body" idx="1"/>
          </p:nvPr>
        </p:nvSpPr>
        <p:spPr/>
        <p:txBody>
          <a:bodyPr rtlCol="0">
            <a:normAutofit lnSpcReduction="10000"/>
          </a:bodyPr>
          <a:lstStyle/>
          <a:p>
            <a:pPr marL="213456" indent="-213456">
              <a:buFont typeface="Wingdings" panose="05000000000000000000" pitchFamily="2" charset="2"/>
              <a:buChar char="l"/>
            </a:pPr>
            <a:r>
              <a:rPr lang="en-us" sz="1300" dirty="0"/>
              <a:t>This slide shows the results of “feeling of incomplete evacuation after SBM” in the phase III double-blind controlled study. Incomplete evacuation scores recorded in the patient diary were treated as equally spaced continuous data and the mean score of each period was calculated to indicate the degree of feeling of incomplete evacuation of each patient. </a:t>
            </a:r>
          </a:p>
          <a:p>
            <a:pPr marL="213456" indent="-213456">
              <a:buFont typeface="Wingdings" panose="05000000000000000000" pitchFamily="2" charset="2"/>
              <a:buChar char="l"/>
            </a:pPr>
            <a:r>
              <a:rPr lang="en-us" sz="1300" dirty="0"/>
              <a:t>The mean incomplete evacuation score in the </a:t>
            </a:r>
            <a:r>
              <a:rPr lang="en-us" sz="1300" dirty="0" err="1"/>
              <a:t>lubiprostone</a:t>
            </a:r>
            <a:r>
              <a:rPr lang="en-us" sz="1300" dirty="0"/>
              <a:t> group was 1.6 ± 1.1 at baseline, 0.9 ± 0.7 at Week 1, 1.0 ± 0.7 at Week 2, 1.0 ± 0.7 at Week 3, and 1.0 ± 0.6 at Week 4.</a:t>
            </a:r>
          </a:p>
          <a:p>
            <a:pPr marL="213456" indent="-213456">
              <a:buFont typeface="Wingdings" panose="05000000000000000000" pitchFamily="2" charset="2"/>
              <a:buChar char="l"/>
            </a:pPr>
            <a:r>
              <a:rPr lang="en-us" sz="1300" dirty="0"/>
              <a:t>The corresponding score in the placebo group was 1.5 ± 0.9 at baseline, 1.3 ± 0.8 at Week 1, 1.1 ± 0.8 at Week 2, 1.2 ± 0.8 at Week 3, and 1.1 ± 0.9 at Week 4.</a:t>
            </a:r>
          </a:p>
          <a:p>
            <a:pPr marL="213456" indent="-213456">
              <a:buFont typeface="Wingdings" panose="05000000000000000000" pitchFamily="2" charset="2"/>
              <a:buChar char="l"/>
            </a:pPr>
            <a:r>
              <a:rPr lang="en-us" sz="1300" dirty="0"/>
              <a:t>A significant difference was observed between the 2 groups at Week 1 (p &lt; 0.05: two-sample t-test).</a:t>
            </a:r>
            <a:endParaRPr lang="ja-JP" altLang="en-US" sz="1300" dirty="0"/>
          </a:p>
          <a:p>
            <a:pPr rtl="0"/>
            <a:endParaRPr lang="ja-JP" altLang="en-US" sz="1300" dirty="0"/>
          </a:p>
          <a:p>
            <a:pPr marL="767661" indent="-767661"/>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767661" indent="-767661"/>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517827" indent="-517827"/>
            <a:r>
              <a:rPr lang="en-us" sz="1300" dirty="0"/>
              <a:t>Primary endpoint: Change in SBM frequency at Week 1</a:t>
            </a:r>
          </a:p>
          <a:p>
            <a:pPr marL="1753016" indent="-1753016"/>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91593" indent="-1191593"/>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sz="1000" dirty="0"/>
          </a:p>
        </p:txBody>
      </p:sp>
      <p:sp>
        <p:nvSpPr>
          <p:cNvPr id="4" name="スライド イメージ プレースホルダー 3">
            <a:extLst>
              <a:ext uri="{FF2B5EF4-FFF2-40B4-BE49-F238E27FC236}">
                <a16:creationId xmlns:a16="http://schemas.microsoft.com/office/drawing/2014/main" id="{CCF1F9F3-494A-4FB0-99A2-4BEEAC687713}"/>
              </a:ext>
            </a:extLst>
          </p:cNvPr>
          <p:cNvSpPr>
            <a:spLocks noGrp="1" noRot="1" noChangeAspect="1"/>
          </p:cNvSpPr>
          <p:nvPr>
            <p:ph type="sldImg"/>
          </p:nvPr>
        </p:nvSpPr>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latin typeface="Meiryo UI" panose="020B0604030504040204" pitchFamily="50" charset="-128"/>
                <a:ea typeface="Meiryo UI" panose="020B0604030504040204" pitchFamily="50" charset="-128"/>
              </a:rPr>
              <a:t>During the review process for the approval of </a:t>
            </a:r>
            <a:r>
              <a:rPr lang="en-us" dirty="0" err="1">
                <a:latin typeface="Meiryo UI" panose="020B0604030504040204" pitchFamily="50" charset="-128"/>
                <a:ea typeface="Meiryo UI" panose="020B0604030504040204" pitchFamily="50" charset="-128"/>
              </a:rPr>
              <a:t>Amitiza</a:t>
            </a:r>
            <a:r>
              <a:rPr lang="en-us" baseline="30000" dirty="0">
                <a:latin typeface="Meiryo UI" panose="020B0604030504040204" pitchFamily="50" charset="-128"/>
                <a:ea typeface="Meiryo UI" panose="020B0604030504040204" pitchFamily="50" charset="-128"/>
              </a:rPr>
              <a:t>® </a:t>
            </a:r>
            <a:r>
              <a:rPr lang="en-us" dirty="0">
                <a:latin typeface="Meiryo UI" panose="020B0604030504040204" pitchFamily="50" charset="-128"/>
                <a:ea typeface="Meiryo UI" panose="020B0604030504040204" pitchFamily="50" charset="-128"/>
              </a:rPr>
              <a:t>Capsules 24 </a:t>
            </a:r>
            <a:r>
              <a:rPr lang="en-us" dirty="0" err="1">
                <a:latin typeface="Meiryo UI" panose="020B0604030504040204" pitchFamily="50" charset="-128"/>
                <a:ea typeface="Meiryo UI" panose="020B0604030504040204" pitchFamily="50" charset="-128"/>
              </a:rPr>
              <a:t>μg</a:t>
            </a:r>
            <a:r>
              <a:rPr lang="en-us" dirty="0">
                <a:latin typeface="Meiryo UI" panose="020B0604030504040204" pitchFamily="50" charset="-128"/>
                <a:ea typeface="Meiryo UI" panose="020B0604030504040204" pitchFamily="50" charset="-128"/>
              </a:rPr>
              <a:t>, we were requested to consider developing a low-strength formulation to meet the needs in clinical settings so that the appropriate dose levels could be selected according to symptoms. We therefore developed “</a:t>
            </a:r>
            <a:r>
              <a:rPr lang="en-us" dirty="0" err="1">
                <a:latin typeface="Meiryo UI" panose="020B0604030504040204" pitchFamily="50" charset="-128"/>
                <a:ea typeface="Meiryo UI" panose="020B0604030504040204" pitchFamily="50" charset="-128"/>
              </a:rPr>
              <a:t>Amitiza</a:t>
            </a:r>
            <a:r>
              <a:rPr lang="en-us" baseline="30000" dirty="0">
                <a:latin typeface="Meiryo UI" panose="020B0604030504040204" pitchFamily="50" charset="-128"/>
                <a:ea typeface="Meiryo UI" panose="020B0604030504040204" pitchFamily="50" charset="-128"/>
              </a:rPr>
              <a:t>®</a:t>
            </a:r>
            <a:r>
              <a:rPr lang="en-us" dirty="0">
                <a:latin typeface="Meiryo UI" panose="020B0604030504040204" pitchFamily="50" charset="-128"/>
                <a:ea typeface="Meiryo UI" panose="020B0604030504040204" pitchFamily="50" charset="-128"/>
              </a:rPr>
              <a:t> Capsules 12 </a:t>
            </a:r>
            <a:r>
              <a:rPr lang="en-us" dirty="0" err="1">
                <a:latin typeface="Meiryo UI" panose="020B0604030504040204" pitchFamily="50" charset="-128"/>
                <a:ea typeface="Meiryo UI" panose="020B0604030504040204" pitchFamily="50" charset="-128"/>
              </a:rPr>
              <a:t>μg</a:t>
            </a:r>
            <a:r>
              <a:rPr lang="en-us" dirty="0">
                <a:latin typeface="Meiryo UI" panose="020B0604030504040204" pitchFamily="50" charset="-128"/>
                <a:ea typeface="Meiryo UI" panose="020B0604030504040204" pitchFamily="50" charset="-128"/>
              </a:rPr>
              <a:t>” (</a:t>
            </a:r>
            <a:r>
              <a:rPr lang="en-us" dirty="0" err="1">
                <a:latin typeface="Meiryo UI" panose="020B0604030504040204" pitchFamily="50" charset="-128"/>
                <a:ea typeface="Meiryo UI" panose="020B0604030504040204" pitchFamily="50" charset="-128"/>
              </a:rPr>
              <a:t>lubiprostone</a:t>
            </a:r>
            <a:r>
              <a:rPr lang="en-us" dirty="0">
                <a:latin typeface="Meiryo UI" panose="020B0604030504040204" pitchFamily="50" charset="-128"/>
                <a:ea typeface="Meiryo UI" panose="020B0604030504040204" pitchFamily="50" charset="-128"/>
              </a:rPr>
              <a:t> capsule 12 </a:t>
            </a:r>
            <a:r>
              <a:rPr lang="en-us" dirty="0" err="1">
                <a:latin typeface="Meiryo UI" panose="020B0604030504040204" pitchFamily="50" charset="-128"/>
                <a:ea typeface="Meiryo UI" panose="020B0604030504040204" pitchFamily="50" charset="-128"/>
              </a:rPr>
              <a:t>μg</a:t>
            </a:r>
            <a:r>
              <a:rPr lang="en-us" dirty="0">
                <a:latin typeface="Meiryo UI" panose="020B0604030504040204" pitchFamily="50" charset="-128"/>
                <a:ea typeface="Meiryo UI" panose="020B0604030504040204" pitchFamily="50" charset="-128"/>
              </a:rPr>
              <a:t>) as a low-strength formulation that enables dose adjustment and filed an application for approval.</a:t>
            </a:r>
          </a:p>
          <a:p>
            <a:pPr marL="213456" indent="-213456">
              <a:buFont typeface="Wingdings" panose="05000000000000000000" pitchFamily="2" charset="2"/>
              <a:buChar char="l"/>
            </a:pPr>
            <a:r>
              <a:rPr lang="en-us" dirty="0">
                <a:latin typeface="Meiryo UI" panose="020B0604030504040204" pitchFamily="50" charset="-128"/>
                <a:ea typeface="Meiryo UI" panose="020B0604030504040204" pitchFamily="50" charset="-128"/>
              </a:rPr>
              <a:t>This dose level is based on the identified risks associated with </a:t>
            </a:r>
            <a:r>
              <a:rPr lang="en-us" dirty="0" err="1">
                <a:latin typeface="Meiryo UI" panose="020B0604030504040204" pitchFamily="50" charset="-128"/>
                <a:ea typeface="Meiryo UI" panose="020B0604030504040204" pitchFamily="50" charset="-128"/>
              </a:rPr>
              <a:t>lubiprostone</a:t>
            </a:r>
            <a:r>
              <a:rPr lang="en-us" dirty="0">
                <a:latin typeface="Meiryo UI" panose="020B0604030504040204" pitchFamily="50" charset="-128"/>
                <a:ea typeface="Meiryo UI" panose="020B0604030504040204" pitchFamily="50" charset="-128"/>
              </a:rPr>
              <a:t> and provides alternative dosing options allowing for dose adjustment, especially for long-term use in elderly patients with chronic constipation.</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9950573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156A2A6D-05FC-4836-AC63-36E89CC32C84}"/>
              </a:ext>
            </a:extLst>
          </p:cNvPr>
          <p:cNvSpPr>
            <a:spLocks noGrp="1"/>
          </p:cNvSpPr>
          <p:nvPr>
            <p:ph type="body" idx="1"/>
          </p:nvPr>
        </p:nvSpPr>
        <p:spPr>
          <a:xfrm>
            <a:off x="849572" y="5868655"/>
            <a:ext cx="6800340" cy="6483683"/>
          </a:xfrm>
        </p:spPr>
        <p:txBody>
          <a:bodyPr rtlCol="0">
            <a:normAutofit lnSpcReduction="10000"/>
          </a:bodyPr>
          <a:lstStyle/>
          <a:p>
            <a:pPr marL="213456" indent="-213456">
              <a:buFont typeface="Wingdings" panose="05000000000000000000" pitchFamily="2" charset="2"/>
              <a:buChar char="l"/>
            </a:pPr>
            <a:r>
              <a:rPr lang="en-us" sz="1300" dirty="0"/>
              <a:t>This slide shows the results of “the degree of straining during SBM” in the phase III double-blind controlled study. Straining scores recorded in the patient diary were treated as equally spaced continuous data and the mean score of each period was calculated to indicate the degree of straining of each patient.</a:t>
            </a:r>
          </a:p>
          <a:p>
            <a:pPr marL="213456" indent="-213456">
              <a:buFont typeface="Wingdings" panose="05000000000000000000" pitchFamily="2" charset="2"/>
              <a:buChar char="l"/>
            </a:pPr>
            <a:r>
              <a:rPr lang="en-us" sz="1300" dirty="0"/>
              <a:t>The mean straining score in the </a:t>
            </a:r>
            <a:r>
              <a:rPr lang="en-us" sz="1300" dirty="0" err="1"/>
              <a:t>lubiprostone</a:t>
            </a:r>
            <a:r>
              <a:rPr lang="en-us" sz="1300" dirty="0"/>
              <a:t> group was 2.2 ± 1.0 at baseline, 1.2 ± 1.0 at Week 1, 1.2 ± 0.9 at Week 2, 1.3 ± 0.9 at Week 3, and 1.3 ± 0.8 at Week 4.</a:t>
            </a:r>
          </a:p>
          <a:p>
            <a:pPr marL="213456" indent="-213456">
              <a:buFont typeface="Wingdings" panose="05000000000000000000" pitchFamily="2" charset="2"/>
              <a:buChar char="l"/>
            </a:pPr>
            <a:r>
              <a:rPr lang="en-us" sz="1300" dirty="0"/>
              <a:t>The corresponding score in the placebo group was 2.1 ± 0.9 at baseline, 1.7 ± 1.0 at Week 1, 1.6 ± 1.0 at Week 2, 1.6 ± 1.1 at Week 3, and 1.4 ± 1.0 at Week 4.</a:t>
            </a:r>
          </a:p>
          <a:p>
            <a:pPr marL="213456" indent="-213456">
              <a:buFont typeface="Wingdings" panose="05000000000000000000" pitchFamily="2" charset="2"/>
              <a:buChar char="l"/>
            </a:pPr>
            <a:r>
              <a:rPr lang="en-us" sz="1300" dirty="0"/>
              <a:t>Significant differences were observed between the 2 groups at Weeks 1 and 2 (p &lt; 0.05 for both weeks: two-sample t-test).</a:t>
            </a:r>
            <a:endParaRPr lang="ja-JP" altLang="en-US" sz="1300" dirty="0"/>
          </a:p>
          <a:p>
            <a:pPr rtl="0"/>
            <a:endParaRPr lang="ja-JP" altLang="en-US" sz="1300" dirty="0"/>
          </a:p>
          <a:p>
            <a:pPr marL="779118" indent="-779118"/>
            <a:r>
              <a:rPr lang="en-us" sz="1300" dirty="0"/>
              <a:t>Patients:	124 patients with chronic constipation of unknown cause* (62 patients treated with </a:t>
            </a:r>
            <a:r>
              <a:rPr lang="en-us" sz="1300" dirty="0" err="1"/>
              <a:t>lubiprostone</a:t>
            </a:r>
            <a:r>
              <a:rPr lang="en-us" sz="1300" dirty="0"/>
              <a:t> and 62 with placebo)</a:t>
            </a:r>
            <a:endParaRPr lang="ja-JP" altLang="en-US" sz="1300" dirty="0"/>
          </a:p>
          <a:p>
            <a:pPr marL="779118" indent="-779118"/>
            <a:r>
              <a:rPr lang="en-us" sz="1300" dirty="0"/>
              <a:t>Methods:	Patients were treated with 24 </a:t>
            </a:r>
            <a:r>
              <a:rPr lang="en-us" sz="1300" dirty="0" err="1"/>
              <a:t>μg</a:t>
            </a:r>
            <a:r>
              <a:rPr lang="en-us" sz="1300" dirty="0"/>
              <a:t> </a:t>
            </a:r>
            <a:r>
              <a:rPr lang="en-us" sz="1300" dirty="0" err="1"/>
              <a:t>lubiprostone</a:t>
            </a:r>
            <a:r>
              <a:rPr lang="en-us" sz="1300" dirty="0"/>
              <a:t> or placebo orally BID (after breakfast and dinner) for 4 weeks</a:t>
            </a:r>
          </a:p>
          <a:p>
            <a:pPr marL="517827" indent="-517827"/>
            <a:r>
              <a:rPr lang="en-us" sz="1300" dirty="0"/>
              <a:t>Primary endpoint: Change in SBM frequency at Week 1</a:t>
            </a:r>
          </a:p>
          <a:p>
            <a:pPr marL="1775931" indent="-1775931"/>
            <a:r>
              <a:rPr lang="en-us" sz="13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34305" indent="-1134305"/>
            <a:r>
              <a:rPr lang="en-us" sz="13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en-us" sz="700" dirty="0"/>
          </a:p>
        </p:txBody>
      </p:sp>
      <p:sp>
        <p:nvSpPr>
          <p:cNvPr id="4" name="スライド イメージ プレースホルダー 3">
            <a:extLst>
              <a:ext uri="{FF2B5EF4-FFF2-40B4-BE49-F238E27FC236}">
                <a16:creationId xmlns:a16="http://schemas.microsoft.com/office/drawing/2014/main" id="{F8A3161E-1792-4EB8-A930-BCB8BF482EDA}"/>
              </a:ext>
            </a:extLst>
          </p:cNvPr>
          <p:cNvSpPr>
            <a:spLocks noGrp="1" noRot="1" noChangeAspect="1"/>
          </p:cNvSpPr>
          <p:nvPr>
            <p:ph type="sldImg"/>
          </p:nvPr>
        </p:nvSpPr>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0DE76C25-2CAA-4E60-932E-F86C3B920096}"/>
              </a:ext>
            </a:extLst>
          </p:cNvPr>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results of “severity of constipation (patient's global assessment)” in the phase III double-blind controlled study. Each patient assessed the severity of constipation over the previous week on a 5-point scale at study visits. The severity category scores were treated as equally spaced continuous data and the mean score at each visit was calculated to indicate the severity of constipation based on global assessment.</a:t>
            </a:r>
          </a:p>
          <a:p>
            <a:pPr marL="213456" indent="-213456">
              <a:buFont typeface="Wingdings" panose="05000000000000000000" pitchFamily="2" charset="2"/>
              <a:buChar char="l"/>
            </a:pPr>
            <a:r>
              <a:rPr lang="en-us" sz="1200" dirty="0"/>
              <a:t>The mean score for the severity of constipation (patient's global assessment) in the </a:t>
            </a:r>
            <a:r>
              <a:rPr lang="en-us" sz="1200" dirty="0" err="1"/>
              <a:t>lubiprostone</a:t>
            </a:r>
            <a:r>
              <a:rPr lang="en-us" sz="1200" dirty="0"/>
              <a:t> group was 2.7 ± 0.8 at baseline, 1.5 ± 1.0 at Week 1, 1.6 ± 1.0 at Week 2, and 1.5 ± 1.0 at Week 4.</a:t>
            </a:r>
          </a:p>
          <a:p>
            <a:pPr marL="213456" indent="-213456">
              <a:buFont typeface="Wingdings" panose="05000000000000000000" pitchFamily="2" charset="2"/>
              <a:buChar char="l"/>
            </a:pPr>
            <a:r>
              <a:rPr lang="en-us" sz="1200" dirty="0"/>
              <a:t>The corresponding score in the placebo group was 2.8 ± 0.8 at baseline, 2.3 ± 1.0 at Week 1, 2.1 ± 1.1 at Week 2, and 2.0 ± 1.2 at Week 4.</a:t>
            </a:r>
          </a:p>
          <a:p>
            <a:pPr marL="213456" indent="-213456">
              <a:buFont typeface="Wingdings" panose="05000000000000000000" pitchFamily="2" charset="2"/>
              <a:buChar char="l"/>
            </a:pPr>
            <a:r>
              <a:rPr lang="en-us" sz="1200" dirty="0"/>
              <a:t>Significant differences were observed between the 2 groups at all post-baseline visits (Week 1: p &lt; 0.001, Week 2: p &lt; 0.01, Week 4: p &lt; 0.05, two-sample t-test).</a:t>
            </a:r>
            <a:endParaRPr lang="ja-JP" altLang="en-US" sz="1200" dirty="0"/>
          </a:p>
          <a:p>
            <a:pPr rtl="0"/>
            <a:endParaRPr lang="ja-JP" altLang="en-US" sz="1200" dirty="0"/>
          </a:p>
          <a:p>
            <a:pPr marL="760022" indent="-760022"/>
            <a:r>
              <a:rPr lang="en-us" sz="1200" dirty="0"/>
              <a:t>Patients:	124 patients with chronic constipation of unknown cause* (62 patients treated with </a:t>
            </a:r>
            <a:r>
              <a:rPr lang="en-us" sz="1200" dirty="0" err="1"/>
              <a:t>lubiprostone</a:t>
            </a:r>
            <a:r>
              <a:rPr lang="en-us" sz="1200" dirty="0"/>
              <a:t> and 62 with placebo)</a:t>
            </a:r>
            <a:endParaRPr lang="ja-JP" altLang="en-US" sz="1200" dirty="0"/>
          </a:p>
          <a:p>
            <a:pPr marL="760022" indent="-760022"/>
            <a:r>
              <a:rPr lang="en-us" sz="1200" dirty="0"/>
              <a:t>Methods:	Patients were treated with 24 </a:t>
            </a:r>
            <a:r>
              <a:rPr lang="en-us" sz="1200" dirty="0" err="1"/>
              <a:t>μg</a:t>
            </a:r>
            <a:r>
              <a:rPr lang="en-us" sz="1200" dirty="0"/>
              <a:t> </a:t>
            </a:r>
            <a:r>
              <a:rPr lang="en-us" sz="1200" dirty="0" err="1"/>
              <a:t>lubiprostone</a:t>
            </a:r>
            <a:r>
              <a:rPr lang="en-us" sz="1200" dirty="0"/>
              <a:t> or placebo orally BID (after breakfast and dinner) for 4 weeks</a:t>
            </a:r>
          </a:p>
          <a:p>
            <a:pPr marL="517827" indent="-517827"/>
            <a:r>
              <a:rPr lang="en-us" sz="1200" dirty="0"/>
              <a:t>Primary endpoint: Change in SBM frequency at Week 1</a:t>
            </a:r>
          </a:p>
          <a:p>
            <a:pPr marL="1676632" indent="-1676632"/>
            <a:r>
              <a:rPr lang="en-us" sz="1200"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200" dirty="0"/>
          </a:p>
          <a:p>
            <a:pPr marL="1073197" indent="-1073197"/>
            <a:r>
              <a:rPr lang="en-us" sz="1200" dirty="0"/>
              <a:t>Analysis plan:	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en-us" sz="600" dirty="0"/>
          </a:p>
        </p:txBody>
      </p:sp>
      <p:sp>
        <p:nvSpPr>
          <p:cNvPr id="4" name="スライド イメージ プレースホルダー 3">
            <a:extLst>
              <a:ext uri="{FF2B5EF4-FFF2-40B4-BE49-F238E27FC236}">
                <a16:creationId xmlns:a16="http://schemas.microsoft.com/office/drawing/2014/main" id="{786AE9A6-3186-4202-88A4-2E8ABE256100}"/>
              </a:ext>
            </a:extLst>
          </p:cNvPr>
          <p:cNvSpPr>
            <a:spLocks noGrp="1" noRot="1" noChangeAspect="1"/>
          </p:cNvSpPr>
          <p:nvPr>
            <p:ph type="sldImg"/>
          </p:nvPr>
        </p:nvSpPr>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0DE76C25-2CAA-4E60-932E-F86C3B920096}"/>
              </a:ext>
            </a:extLst>
          </p:cNvPr>
          <p:cNvSpPr>
            <a:spLocks noGrp="1"/>
          </p:cNvSpPr>
          <p:nvPr>
            <p:ph type="body" idx="1"/>
          </p:nvPr>
        </p:nvSpPr>
        <p:spPr>
          <a:xfrm>
            <a:off x="849571" y="5868655"/>
            <a:ext cx="6589934" cy="6483683"/>
          </a:xfrm>
        </p:spPr>
        <p:txBody>
          <a:bodyPr rtlCol="0"/>
          <a:lstStyle/>
          <a:p>
            <a:pPr marL="213456" indent="-213456">
              <a:buFont typeface="Wingdings" panose="05000000000000000000" pitchFamily="2" charset="2"/>
              <a:buChar char="l"/>
            </a:pPr>
            <a:r>
              <a:rPr lang="en-us" dirty="0"/>
              <a:t>This slide shows the incidence of AEs.</a:t>
            </a:r>
            <a:endParaRPr lang="en-US" altLang="ja-JP" dirty="0"/>
          </a:p>
          <a:p>
            <a:pPr marL="213456" indent="-213456">
              <a:buFont typeface="Wingdings" panose="05000000000000000000" pitchFamily="2" charset="2"/>
              <a:buChar char="l"/>
            </a:pPr>
            <a:r>
              <a:rPr lang="en-us" dirty="0"/>
              <a:t>AEs were observed in 22 patients (35.5%) in the placebo group and 40 patients (64.5%) in the </a:t>
            </a:r>
            <a:r>
              <a:rPr lang="en-us" dirty="0" err="1"/>
              <a:t>lubiprostone</a:t>
            </a:r>
            <a:r>
              <a:rPr lang="en-us" dirty="0"/>
              <a:t> 48 </a:t>
            </a:r>
            <a:r>
              <a:rPr lang="en-us" dirty="0" err="1"/>
              <a:t>μg</a:t>
            </a:r>
            <a:r>
              <a:rPr lang="en-us" dirty="0"/>
              <a:t>/day group.</a:t>
            </a:r>
            <a:endParaRPr lang="en-US" altLang="ja-JP" dirty="0"/>
          </a:p>
          <a:p>
            <a:pPr marL="213456" indent="-213456">
              <a:buFont typeface="Wingdings" panose="05000000000000000000" pitchFamily="2" charset="2"/>
              <a:buChar char="l"/>
            </a:pPr>
            <a:r>
              <a:rPr lang="en-us" dirty="0"/>
              <a:t>ADRs were observed in 10 patients (16.1%) in the placebo group and 26 patients (41.9%) in the </a:t>
            </a:r>
            <a:r>
              <a:rPr lang="en-us" dirty="0" err="1"/>
              <a:t>lubiprostone</a:t>
            </a:r>
            <a:r>
              <a:rPr lang="en-us" dirty="0"/>
              <a:t> 48 </a:t>
            </a:r>
            <a:r>
              <a:rPr lang="en-us" dirty="0" err="1"/>
              <a:t>μg</a:t>
            </a:r>
            <a:r>
              <a:rPr lang="en-us" dirty="0"/>
              <a:t>/day group.</a:t>
            </a:r>
            <a:endParaRPr lang="en-US" altLang="ja-JP" dirty="0"/>
          </a:p>
          <a:p>
            <a:pPr marL="213456" indent="-213456">
              <a:buFont typeface="Wingdings" panose="05000000000000000000" pitchFamily="2" charset="2"/>
              <a:buChar char="l"/>
            </a:pPr>
            <a:r>
              <a:rPr lang="en-us" dirty="0"/>
              <a:t>As a SAE, spontaneous abortion occurred in 1 patient in the </a:t>
            </a:r>
            <a:r>
              <a:rPr lang="en-us" dirty="0" err="1"/>
              <a:t>lubiprostone</a:t>
            </a:r>
            <a:r>
              <a:rPr lang="en-us" dirty="0"/>
              <a:t> 48 </a:t>
            </a:r>
            <a:r>
              <a:rPr lang="en-us" dirty="0" err="1"/>
              <a:t>μg</a:t>
            </a:r>
            <a:r>
              <a:rPr lang="en-us" dirty="0"/>
              <a:t>/day group and was considered unrelated to the study treatment.</a:t>
            </a:r>
            <a:endParaRPr lang="en-US" altLang="ja-JP" dirty="0"/>
          </a:p>
          <a:p>
            <a:pPr marL="213456" indent="-213456">
              <a:buFont typeface="Wingdings" panose="05000000000000000000" pitchFamily="2" charset="2"/>
              <a:buChar char="l"/>
            </a:pPr>
            <a:r>
              <a:rPr lang="en-us" dirty="0"/>
              <a:t>AEs that occurred in ≥ 5% of patients in either group were nausea, diarrhea, </a:t>
            </a:r>
            <a:r>
              <a:rPr lang="en-us" dirty="0" err="1"/>
              <a:t>nasopharyngitis</a:t>
            </a:r>
            <a:r>
              <a:rPr lang="en-us" dirty="0"/>
              <a:t>, and vomiting.</a:t>
            </a:r>
          </a:p>
          <a:p>
            <a:pPr rtl="0"/>
            <a:endParaRPr lang="ja-JP" altLang="en-US" dirty="0"/>
          </a:p>
          <a:p>
            <a:pPr marL="790576" indent="-790576"/>
            <a:r>
              <a:rPr lang="en-us" dirty="0"/>
              <a:t>Patients:	124 patients with chronic constipation of unknown cause* (62 patients treated with </a:t>
            </a:r>
            <a:r>
              <a:rPr lang="en-us" dirty="0" err="1"/>
              <a:t>lubiprostone</a:t>
            </a:r>
            <a:r>
              <a:rPr lang="en-us" dirty="0"/>
              <a:t> and 62 with placebo)</a:t>
            </a:r>
            <a:endParaRPr lang="ja-JP" altLang="en-US" dirty="0"/>
          </a:p>
          <a:p>
            <a:pPr marL="813491" indent="-813491"/>
            <a:r>
              <a:rPr lang="en-us" dirty="0"/>
              <a:t>Methods:	Patients were treated with 24 </a:t>
            </a:r>
            <a:r>
              <a:rPr lang="en-us" dirty="0" err="1"/>
              <a:t>μg</a:t>
            </a:r>
            <a:r>
              <a:rPr lang="en-us" dirty="0"/>
              <a:t> </a:t>
            </a:r>
            <a:r>
              <a:rPr lang="en-us" dirty="0" err="1"/>
              <a:t>lubiprostone</a:t>
            </a:r>
            <a:r>
              <a:rPr lang="en-us" dirty="0"/>
              <a:t> or placebo orally BID (after breakfast and dinner) for 4 weeks</a:t>
            </a:r>
          </a:p>
          <a:p>
            <a:pPr marL="517827" indent="-517827"/>
            <a:r>
              <a:rPr lang="en-us" dirty="0"/>
              <a:t>Primary endpoint: Change in SBM frequency at Week 1</a:t>
            </a:r>
          </a:p>
          <a:p>
            <a:pPr marL="1833220" indent="-1833220"/>
            <a:r>
              <a:rPr lang="en-us" dirty="0"/>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225966" indent="-1225966"/>
            <a:r>
              <a:rPr lang="en-us" dirty="0"/>
              <a:t>Analysis plan:	The primary endpoint was analyzed using two-sample t-test and the results between groups were compared. Secondary endpoints were analyzed using two-sample t-test, Wilcoxon rank sum test (continuous variables), and Fisher's exact test (categorical variables).</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p:txBody>
      </p:sp>
      <p:sp>
        <p:nvSpPr>
          <p:cNvPr id="4" name="スライド イメージ プレースホルダー 3">
            <a:extLst>
              <a:ext uri="{FF2B5EF4-FFF2-40B4-BE49-F238E27FC236}">
                <a16:creationId xmlns:a16="http://schemas.microsoft.com/office/drawing/2014/main" id="{786AE9A6-3186-4202-88A4-2E8ABE256100}"/>
              </a:ext>
            </a:extLst>
          </p:cNvPr>
          <p:cNvSpPr>
            <a:spLocks noGrp="1" noRot="1" noChangeAspect="1"/>
          </p:cNvSpPr>
          <p:nvPr>
            <p:ph type="sldImg"/>
          </p:nvPr>
        </p:nvSpPr>
        <p:spPr/>
      </p:sp>
    </p:spTree>
    <p:extLst>
      <p:ext uri="{BB962C8B-B14F-4D97-AF65-F5344CB8AC3E}">
        <p14:creationId xmlns:p14="http://schemas.microsoft.com/office/powerpoint/2010/main" val="27336957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 イメージ プレースホルダー 2">
            <a:extLst>
              <a:ext uri="{FF2B5EF4-FFF2-40B4-BE49-F238E27FC236}">
                <a16:creationId xmlns:a16="http://schemas.microsoft.com/office/drawing/2014/main" id="{FCBE02FD-5F58-4B00-BF79-E6502ACE51FC}"/>
              </a:ext>
            </a:extLst>
          </p:cNvPr>
          <p:cNvSpPr>
            <a:spLocks noGrp="1" noRot="1" noChangeAspect="1"/>
          </p:cNvSpPr>
          <p:nvPr>
            <p:ph type="sldImg"/>
          </p:nvPr>
        </p:nvSpPr>
        <p:spPr/>
      </p:sp>
      <p:sp>
        <p:nvSpPr>
          <p:cNvPr id="4" name="ノート プレースホルダー 3">
            <a:extLst>
              <a:ext uri="{FF2B5EF4-FFF2-40B4-BE49-F238E27FC236}">
                <a16:creationId xmlns:a16="http://schemas.microsoft.com/office/drawing/2014/main" id="{460EB250-7882-48B9-B276-506F9DF03852}"/>
              </a:ext>
            </a:extLst>
          </p:cNvPr>
          <p:cNvSpPr>
            <a:spLocks noGrp="1"/>
          </p:cNvSpPr>
          <p:nvPr>
            <p:ph type="body" idx="1"/>
          </p:nvPr>
        </p:nvSpPr>
        <p:spPr/>
        <p:txBody>
          <a:bodyPr rtlCol="0"/>
          <a:lstStyle/>
          <a:p>
            <a:pPr rtl="0"/>
            <a:endParaRPr kumimoji="1" lang="ja-JP"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patients, dosing regimens, and endpoints of the Japanese phase III (long-term treatment) study of </a:t>
            </a:r>
            <a:r>
              <a:rPr lang="en-us" dirty="0" err="1"/>
              <a:t>lubiprostone</a:t>
            </a:r>
            <a:r>
              <a:rPr lang="en-us" dirty="0"/>
              <a:t>.</a:t>
            </a:r>
            <a:endParaRPr lang="en-US" altLang="ja-JP" dirty="0"/>
          </a:p>
          <a:p>
            <a:pPr marL="213456" indent="-213456">
              <a:buFont typeface="Wingdings" panose="05000000000000000000" pitchFamily="2" charset="2"/>
              <a:buChar char="l"/>
            </a:pPr>
            <a:r>
              <a:rPr lang="en-us" dirty="0"/>
              <a:t>This study included 209 patients with chronic constipation of unknown cause*.</a:t>
            </a:r>
            <a:endParaRPr lang="en-US" altLang="ja-JP" dirty="0"/>
          </a:p>
          <a:p>
            <a:pPr rtl="0"/>
            <a:r>
              <a:rPr lang="en-us" sz="800" dirty="0"/>
              <a:t>*Major patient inclusion/exclusion criteria</a:t>
            </a:r>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a:p>
            <a:pPr marL="213456" indent="-213456">
              <a:buFont typeface="Wingdings" panose="05000000000000000000" pitchFamily="2" charset="2"/>
              <a:buChar char="l"/>
            </a:pPr>
            <a:r>
              <a:rPr lang="en-us" dirty="0"/>
              <a:t>Patients were treated with 24 </a:t>
            </a:r>
            <a:r>
              <a:rPr lang="en-us" dirty="0" err="1"/>
              <a:t>μg</a:t>
            </a:r>
            <a:r>
              <a:rPr lang="en-us" dirty="0"/>
              <a:t> </a:t>
            </a:r>
            <a:r>
              <a:rPr lang="en-us" dirty="0" err="1"/>
              <a:t>lubiprostone</a:t>
            </a:r>
            <a:r>
              <a:rPr lang="en-us" dirty="0"/>
              <a:t> orally BID (after breakfast and dinner) for 48 weeks.</a:t>
            </a:r>
            <a:endParaRPr lang="en-US" altLang="ja-JP" dirty="0"/>
          </a:p>
          <a:p>
            <a:pPr marL="213456" indent="-213456">
              <a:buFont typeface="Wingdings" panose="05000000000000000000" pitchFamily="2" charset="2"/>
              <a:buChar char="l"/>
            </a:pPr>
            <a:r>
              <a:rPr lang="en-us" dirty="0"/>
              <a:t>The endpoints were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rtl="0"/>
            <a:r>
              <a:rPr lang="en-us" sz="800" dirty="0"/>
              <a:t>Note) SBM: Bowel movement that occurs without the use of laxatives, suppositories, or enema within 24 hours</a:t>
            </a:r>
            <a:endParaRPr lang="en-US" altLang="ja-JP" sz="800" dirty="0"/>
          </a:p>
          <a:p>
            <a:pPr marL="213456" indent="-213456">
              <a:buFont typeface="Wingdings" panose="05000000000000000000" pitchFamily="2" charset="2"/>
              <a:buChar char="l"/>
            </a:pPr>
            <a:r>
              <a:rPr lang="en-us" dirty="0"/>
              <a:t>Endpoints were analyzed using one-sample t-test, Wilcoxon rank sum test (continuous variables), and Fisher's exact test (categorical variables) and compared with baseline.</a:t>
            </a:r>
            <a:endParaRPr lang="en-US" altLang="ja-JP" dirty="0"/>
          </a:p>
        </p:txBody>
      </p:sp>
      <p:sp>
        <p:nvSpPr>
          <p:cNvPr id="4" name="スライド イメージ プレースホルダー 3">
            <a:extLst>
              <a:ext uri="{FF2B5EF4-FFF2-40B4-BE49-F238E27FC236}">
                <a16:creationId xmlns:a16="http://schemas.microsoft.com/office/drawing/2014/main" id="{5F8B65E1-A952-494B-8611-C246EADFA908}"/>
              </a:ext>
            </a:extLst>
          </p:cNvPr>
          <p:cNvSpPr>
            <a:spLocks noGrp="1" noRot="1" noChangeAspect="1"/>
          </p:cNvSpPr>
          <p:nvPr>
            <p:ph type="sldImg"/>
          </p:nvPr>
        </p:nvSpPr>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17DD9A6B-86D1-4F53-8683-0C2DF309D54A}"/>
              </a:ext>
            </a:extLst>
          </p:cNvPr>
          <p:cNvSpPr>
            <a:spLocks noGrp="1"/>
          </p:cNvSpPr>
          <p:nvPr>
            <p:ph type="body" idx="1"/>
          </p:nvPr>
        </p:nvSpPr>
        <p:spPr>
          <a:xfrm>
            <a:off x="849570" y="5868655"/>
            <a:ext cx="6877293" cy="6483683"/>
          </a:xfrm>
        </p:spPr>
        <p:txBody>
          <a:bodyPr rtlCol="0">
            <a:normAutofit lnSpcReduction="10000"/>
          </a:bodyPr>
          <a:lstStyle/>
          <a:p>
            <a:pPr marL="213456" indent="-213456">
              <a:buFont typeface="Wingdings" panose="05000000000000000000" pitchFamily="2" charset="2"/>
              <a:buChar char="l"/>
            </a:pPr>
            <a:r>
              <a:rPr lang="en-us" sz="1300" dirty="0"/>
              <a:t>This slide shows the breakdown of the patients included in the Japanese phase III long-term treatment study.</a:t>
            </a:r>
          </a:p>
          <a:p>
            <a:pPr marL="213456" indent="-213456">
              <a:buFont typeface="Wingdings" panose="05000000000000000000" pitchFamily="2" charset="2"/>
              <a:buChar char="l"/>
            </a:pPr>
            <a:r>
              <a:rPr lang="en-us" sz="1300" dirty="0"/>
              <a:t>A total of 209 patients were enrolled in this study and all of them received the study treatment (</a:t>
            </a:r>
            <a:r>
              <a:rPr lang="en-us" sz="1300" dirty="0" err="1"/>
              <a:t>lubiprostone</a:t>
            </a:r>
            <a:r>
              <a:rPr lang="en-us" sz="1300" dirty="0"/>
              <a:t> 48 </a:t>
            </a:r>
            <a:r>
              <a:rPr lang="en-us" sz="1300" dirty="0" err="1"/>
              <a:t>μg</a:t>
            </a:r>
            <a:r>
              <a:rPr lang="en-us" sz="1300" dirty="0"/>
              <a:t>/day).</a:t>
            </a:r>
          </a:p>
          <a:p>
            <a:pPr marL="213456" indent="-213456">
              <a:buFont typeface="Wingdings" panose="05000000000000000000" pitchFamily="2" charset="2"/>
              <a:buChar char="l"/>
            </a:pPr>
            <a:r>
              <a:rPr lang="en-us" sz="1300" dirty="0"/>
              <a:t>Of those who received the study treatment, 46 patients were prematurely discontinued from the study treatment: 36 patients discontinued by Week 24 and 10 patients after Week 24.</a:t>
            </a:r>
          </a:p>
          <a:p>
            <a:pPr marL="213456" indent="-213456">
              <a:buFont typeface="Wingdings" panose="05000000000000000000" pitchFamily="2" charset="2"/>
              <a:buChar char="l"/>
            </a:pPr>
            <a:r>
              <a:rPr lang="en-us" sz="1300" dirty="0"/>
              <a:t>The reasons for discontinuation were as follows: “discontinuing the study treatment was judged by the investigator or </a:t>
            </a:r>
            <a:r>
              <a:rPr lang="en-us" sz="1300" dirty="0" err="1"/>
              <a:t>subinvestigator</a:t>
            </a:r>
            <a:r>
              <a:rPr lang="en-us" sz="1300" dirty="0"/>
              <a:t> to be the best option for the patient for safety reasons” in 23 patients (11.0%), “the patient withdrew the consent to participate in the study” in 14 patients (6.7%), “other reasons” in 5 patients (2.4%), “the patient was found to meet any of the exclusion criteria during the study period” in 3 patients (1.4%), and “the occurrence of a SAE” in 1 patient (0.5%).</a:t>
            </a:r>
          </a:p>
          <a:p>
            <a:pPr marL="213456" indent="-213456">
              <a:buFont typeface="Wingdings" panose="05000000000000000000" pitchFamily="2" charset="2"/>
              <a:buChar char="l"/>
            </a:pPr>
            <a:r>
              <a:rPr lang="en-us" sz="1300" dirty="0"/>
              <a:t>By week, 8 patients (3.8%) were discontinued at Week 2; 5 patients (2.4%) at Week 3; 4 patients (1.9%) at Week 17; 3 patients (1.4%) each at Weeks 1, 4, 5, and 29; 2 patients (1.0%) each at Weeks 7, 9, 12, and 32; and 1 patient (0.5%) each at Weeks 8, 16, 20, 24, 27, 33, 35, 39, and 42.</a:t>
            </a:r>
          </a:p>
          <a:p>
            <a:pPr rtl="0"/>
            <a:endParaRPr lang="ja-JP" altLang="en-US" sz="1300" dirty="0"/>
          </a:p>
          <a:p>
            <a:pPr marL="790576" indent="-790576"/>
            <a:r>
              <a:rPr lang="en-us" sz="1300" dirty="0"/>
              <a:t>Patients:	209 patients with chronic constipation of unknown cause*</a:t>
            </a:r>
          </a:p>
          <a:p>
            <a:pPr marL="790576" indent="-790576"/>
            <a:r>
              <a:rPr lang="en-us" sz="1300" dirty="0"/>
              <a:t>Methods:	Patients were treated with 24 </a:t>
            </a:r>
            <a:r>
              <a:rPr lang="en-us" sz="1300" dirty="0" err="1"/>
              <a:t>μg</a:t>
            </a:r>
            <a:r>
              <a:rPr lang="en-us" sz="1300" dirty="0"/>
              <a:t> </a:t>
            </a:r>
            <a:r>
              <a:rPr lang="en-us" sz="1300" dirty="0" err="1"/>
              <a:t>lubiprostone</a:t>
            </a:r>
            <a:r>
              <a:rPr lang="en-us" sz="1300" dirty="0"/>
              <a:t> orally BID (after breakfast and dinner) for 48 weeks.</a:t>
            </a:r>
          </a:p>
          <a:p>
            <a:pPr marL="905152" indent="-905152"/>
            <a:r>
              <a:rPr lang="en-us" sz="13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300" dirty="0"/>
          </a:p>
          <a:p>
            <a:pPr marL="1145762" indent="-1145762"/>
            <a:r>
              <a:rPr lang="en-us" sz="1300"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en-us" sz="700" dirty="0"/>
          </a:p>
        </p:txBody>
      </p:sp>
      <p:sp>
        <p:nvSpPr>
          <p:cNvPr id="4" name="スライド イメージ プレースホルダー 3">
            <a:extLst>
              <a:ext uri="{FF2B5EF4-FFF2-40B4-BE49-F238E27FC236}">
                <a16:creationId xmlns:a16="http://schemas.microsoft.com/office/drawing/2014/main" id="{034C0E71-9366-465F-A46F-F34A3BBCE1B0}"/>
              </a:ext>
            </a:extLst>
          </p:cNvPr>
          <p:cNvSpPr>
            <a:spLocks noGrp="1" noRot="1" noChangeAspect="1"/>
          </p:cNvSpPr>
          <p:nvPr>
            <p:ph type="sldImg"/>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770C9547-AC4A-430B-B922-0ED6ECFF8601}"/>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demographic characteristics of the patients included in the Japanese phase III long-term treatment study.</a:t>
            </a:r>
          </a:p>
          <a:p>
            <a:pPr rtl="0"/>
            <a:endParaRPr lang="ja-JP" altLang="en-US" dirty="0"/>
          </a:p>
          <a:p>
            <a:pPr marL="916610" indent="-916610"/>
            <a:r>
              <a:rPr lang="en-us" dirty="0"/>
              <a:t>Patients:	209 patients with chronic constipation of unknown cause*</a:t>
            </a:r>
          </a:p>
          <a:p>
            <a:pPr marL="916610" indent="-916610"/>
            <a:r>
              <a:rPr lang="en-us" dirty="0"/>
              <a:t>Methods:	Patients were treated with 24 </a:t>
            </a:r>
            <a:r>
              <a:rPr lang="en-us" dirty="0" err="1"/>
              <a:t>μg</a:t>
            </a:r>
            <a:r>
              <a:rPr lang="en-us" dirty="0"/>
              <a:t> </a:t>
            </a:r>
            <a:r>
              <a:rPr lang="en-us" dirty="0" err="1"/>
              <a:t>lubiprostone</a:t>
            </a:r>
            <a:r>
              <a:rPr lang="en-us" dirty="0"/>
              <a:t> orally BID (after breakfast and dinner) for 48 weeks.</a:t>
            </a:r>
          </a:p>
          <a:p>
            <a:pPr marL="916610" indent="-916610"/>
            <a:r>
              <a:rPr lang="en-us"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214508" indent="-1214508"/>
            <a:r>
              <a:rPr lang="en-us"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endParaRPr lang="ja-JP" altLang="en-US" dirty="0"/>
          </a:p>
        </p:txBody>
      </p:sp>
      <p:sp>
        <p:nvSpPr>
          <p:cNvPr id="4" name="スライド イメージ プレースホルダー 3">
            <a:extLst>
              <a:ext uri="{FF2B5EF4-FFF2-40B4-BE49-F238E27FC236}">
                <a16:creationId xmlns:a16="http://schemas.microsoft.com/office/drawing/2014/main" id="{987B8A51-8C9F-44AF-9D0A-A3951D00EE62}"/>
              </a:ext>
            </a:extLst>
          </p:cNvPr>
          <p:cNvSpPr>
            <a:spLocks noGrp="1" noRot="1" noChangeAspect="1"/>
          </p:cNvSpPr>
          <p:nvPr>
            <p:ph type="sldImg"/>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D4036A3D-A005-47C1-88DC-2C92182A6488}"/>
              </a:ext>
            </a:extLst>
          </p:cNvPr>
          <p:cNvSpPr>
            <a:spLocks noGrp="1"/>
          </p:cNvSpPr>
          <p:nvPr>
            <p:ph type="body" idx="1"/>
          </p:nvPr>
        </p:nvSpPr>
        <p:spPr>
          <a:xfrm>
            <a:off x="849572" y="5877819"/>
            <a:ext cx="6800340" cy="6483683"/>
          </a:xfrm>
          <a:noFill/>
        </p:spPr>
        <p:txBody>
          <a:bodyPr rtlCol="0"/>
          <a:lstStyle/>
          <a:p>
            <a:pPr marL="213456" indent="-213456">
              <a:spcBef>
                <a:spcPts val="241"/>
              </a:spcBef>
              <a:buFont typeface="Wingdings" panose="05000000000000000000" pitchFamily="2" charset="2"/>
              <a:buChar char="l"/>
            </a:pPr>
            <a:r>
              <a:rPr lang="en-us" sz="1000" dirty="0"/>
              <a:t>This slide shows the results of “SBM frequency” in the phase III long-term treatment study.</a:t>
            </a:r>
          </a:p>
          <a:p>
            <a:pPr marL="213456" indent="-213456">
              <a:spcBef>
                <a:spcPts val="241"/>
              </a:spcBef>
              <a:buFont typeface="Wingdings" panose="05000000000000000000" pitchFamily="2" charset="2"/>
              <a:buChar char="l"/>
            </a:pPr>
            <a:r>
              <a:rPr lang="en-us" sz="1000" dirty="0"/>
              <a:t>The mean SBM frequency increased from 1.9 ± 0.7 times at baseline to 6.5 ± 5.0 times at Week 1 and ranged from 5.2 to 5.9 times between Weeks 2 and 48, showing that increased SBM frequency was maintained.</a:t>
            </a:r>
          </a:p>
          <a:p>
            <a:pPr marL="213456" indent="-213456">
              <a:spcBef>
                <a:spcPts val="241"/>
              </a:spcBef>
              <a:buFont typeface="Wingdings" panose="05000000000000000000" pitchFamily="2" charset="2"/>
              <a:buChar char="l"/>
            </a:pPr>
            <a:r>
              <a:rPr lang="en-us" sz="1000" dirty="0"/>
              <a:t>The mean change in SBM frequency was 4.6 ± 5.0 times at Week 1 and ranged from 3.3 to 4.0 times between Week 2 and Week 48, showing significant differences from baseline at all post-baseline weeks (p &lt; 0.001 for all weeks: one-sample t-test, vs. baseline).</a:t>
            </a:r>
            <a:endParaRPr lang="ja-JP" altLang="en-US" sz="1000" dirty="0"/>
          </a:p>
          <a:p>
            <a:pPr>
              <a:spcBef>
                <a:spcPts val="241"/>
              </a:spcBef>
            </a:pPr>
            <a:endParaRPr lang="ja-JP" altLang="en-US" sz="1000" dirty="0"/>
          </a:p>
          <a:p>
            <a:pPr>
              <a:spcBef>
                <a:spcPts val="241"/>
              </a:spcBef>
            </a:pPr>
            <a:r>
              <a:rPr lang="en-us" sz="1000" dirty="0"/>
              <a:t>Patients: 209 patients with chronic constipation of unknown cause*</a:t>
            </a:r>
          </a:p>
          <a:p>
            <a:pPr>
              <a:spcBef>
                <a:spcPts val="241"/>
              </a:spcBef>
            </a:pPr>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97006" indent="-706553">
              <a:spcBef>
                <a:spcPts val="241"/>
              </a:spcBef>
            </a:pPr>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926158" indent="-935706">
              <a:spcBef>
                <a:spcPts val="241"/>
              </a:spcBef>
            </a:pPr>
            <a:r>
              <a:rPr lang="en-us" sz="1000" dirty="0"/>
              <a:t>Analysis plan: Endpoints were analyzed using one-sample t-test, Wilcoxon rank sum test (continuous variables), and Fisher's exact test (categorical variables) and compared with baseline.</a:t>
            </a:r>
          </a:p>
          <a:p>
            <a:pPr>
              <a:spcBef>
                <a:spcPts val="241"/>
              </a:spcBef>
            </a:pPr>
            <a:r>
              <a:rPr lang="en-us" sz="800" dirty="0"/>
              <a:t>Note) SBM: Bowel movement that occurs without the use of laxatives, suppositories, or enema within 24 hours</a:t>
            </a:r>
          </a:p>
          <a:p>
            <a:pPr>
              <a:spcBef>
                <a:spcPts val="241"/>
              </a:spcBef>
            </a:pPr>
            <a:r>
              <a:rPr lang="en-us" sz="800" dirty="0"/>
              <a:t>*Major patient inclusion/exclusion criteria:</a:t>
            </a:r>
            <a:endParaRPr lang="ja-JP" altLang="en-US" sz="800" dirty="0"/>
          </a:p>
          <a:p>
            <a:pPr>
              <a:spcBef>
                <a:spcPts val="241"/>
              </a:spcBef>
            </a:pPr>
            <a:r>
              <a:rPr lang="en-us" sz="800" dirty="0"/>
              <a:t>　- Patients with a mean SBM frequency of less than 3 times/week for at least 6 months</a:t>
            </a:r>
          </a:p>
          <a:p>
            <a:pPr>
              <a:spcBef>
                <a:spcPts val="241"/>
              </a:spcBef>
            </a:pPr>
            <a:r>
              <a:rPr lang="en-us" sz="800" dirty="0"/>
              <a:t>　- Patients with organic or secondary constipation (drug-induced and symptomatic) were excluded</a:t>
            </a:r>
          </a:p>
        </p:txBody>
      </p:sp>
      <p:graphicFrame>
        <p:nvGraphicFramePr>
          <p:cNvPr id="98589" name="Group 285"/>
          <p:cNvGraphicFramePr>
            <a:graphicFrameLocks noGrp="1"/>
          </p:cNvGraphicFramePr>
          <p:nvPr>
            <p:extLst>
              <p:ext uri="{D42A27DB-BD31-4B8C-83A1-F6EECF244321}">
                <p14:modId xmlns:p14="http://schemas.microsoft.com/office/powerpoint/2010/main" val="2251873520"/>
              </p:ext>
            </p:extLst>
          </p:nvPr>
        </p:nvGraphicFramePr>
        <p:xfrm>
          <a:off x="860975" y="9188397"/>
          <a:ext cx="6788935" cy="1327310"/>
        </p:xfrm>
        <a:graphic>
          <a:graphicData uri="http://schemas.openxmlformats.org/drawingml/2006/table">
            <a:tbl>
              <a:tblPr/>
              <a:tblGrid>
                <a:gridCol w="430002">
                  <a:extLst>
                    <a:ext uri="{9D8B030D-6E8A-4147-A177-3AD203B41FA5}">
                      <a16:colId xmlns:a16="http://schemas.microsoft.com/office/drawing/2014/main" val="20000"/>
                    </a:ext>
                  </a:extLst>
                </a:gridCol>
                <a:gridCol w="631092">
                  <a:extLst>
                    <a:ext uri="{9D8B030D-6E8A-4147-A177-3AD203B41FA5}">
                      <a16:colId xmlns:a16="http://schemas.microsoft.com/office/drawing/2014/main" val="20001"/>
                    </a:ext>
                  </a:extLst>
                </a:gridCol>
                <a:gridCol w="517260">
                  <a:extLst>
                    <a:ext uri="{9D8B030D-6E8A-4147-A177-3AD203B41FA5}">
                      <a16:colId xmlns:a16="http://schemas.microsoft.com/office/drawing/2014/main" val="20002"/>
                    </a:ext>
                  </a:extLst>
                </a:gridCol>
                <a:gridCol w="603470">
                  <a:extLst>
                    <a:ext uri="{9D8B030D-6E8A-4147-A177-3AD203B41FA5}">
                      <a16:colId xmlns:a16="http://schemas.microsoft.com/office/drawing/2014/main" val="20003"/>
                    </a:ext>
                  </a:extLst>
                </a:gridCol>
                <a:gridCol w="534842">
                  <a:extLst>
                    <a:ext uri="{9D8B030D-6E8A-4147-A177-3AD203B41FA5}">
                      <a16:colId xmlns:a16="http://schemas.microsoft.com/office/drawing/2014/main" val="20004"/>
                    </a:ext>
                  </a:extLst>
                </a:gridCol>
                <a:gridCol w="585887">
                  <a:extLst>
                    <a:ext uri="{9D8B030D-6E8A-4147-A177-3AD203B41FA5}">
                      <a16:colId xmlns:a16="http://schemas.microsoft.com/office/drawing/2014/main" val="20005"/>
                    </a:ext>
                  </a:extLst>
                </a:gridCol>
                <a:gridCol w="540136">
                  <a:extLst>
                    <a:ext uri="{9D8B030D-6E8A-4147-A177-3AD203B41FA5}">
                      <a16:colId xmlns:a16="http://schemas.microsoft.com/office/drawing/2014/main" val="20006"/>
                    </a:ext>
                  </a:extLst>
                </a:gridCol>
                <a:gridCol w="666803">
                  <a:extLst>
                    <a:ext uri="{9D8B030D-6E8A-4147-A177-3AD203B41FA5}">
                      <a16:colId xmlns:a16="http://schemas.microsoft.com/office/drawing/2014/main" val="20007"/>
                    </a:ext>
                  </a:extLst>
                </a:gridCol>
                <a:gridCol w="459220">
                  <a:extLst>
                    <a:ext uri="{9D8B030D-6E8A-4147-A177-3AD203B41FA5}">
                      <a16:colId xmlns:a16="http://schemas.microsoft.com/office/drawing/2014/main" val="20008"/>
                    </a:ext>
                  </a:extLst>
                </a:gridCol>
                <a:gridCol w="661509">
                  <a:extLst>
                    <a:ext uri="{9D8B030D-6E8A-4147-A177-3AD203B41FA5}">
                      <a16:colId xmlns:a16="http://schemas.microsoft.com/office/drawing/2014/main" val="20009"/>
                    </a:ext>
                  </a:extLst>
                </a:gridCol>
                <a:gridCol w="464515">
                  <a:extLst>
                    <a:ext uri="{9D8B030D-6E8A-4147-A177-3AD203B41FA5}">
                      <a16:colId xmlns:a16="http://schemas.microsoft.com/office/drawing/2014/main" val="20010"/>
                    </a:ext>
                  </a:extLst>
                </a:gridCol>
                <a:gridCol w="694199">
                  <a:extLst>
                    <a:ext uri="{9D8B030D-6E8A-4147-A177-3AD203B41FA5}">
                      <a16:colId xmlns:a16="http://schemas.microsoft.com/office/drawing/2014/main" val="20011"/>
                    </a:ext>
                  </a:extLst>
                </a:gridCol>
              </a:tblGrid>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1.9 ± 0.7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5.3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5.3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6.5 ± 5.0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5.4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4.4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5.3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5.9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5.9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5.2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5.7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5.4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5.6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5.9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5.8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5.9 ± 4.1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2731">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5.5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2370"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graphicFrame>
        <p:nvGraphicFramePr>
          <p:cNvPr id="98590" name="Group 286"/>
          <p:cNvGraphicFramePr>
            <a:graphicFrameLocks noGrp="1"/>
          </p:cNvGraphicFramePr>
          <p:nvPr>
            <p:extLst>
              <p:ext uri="{D42A27DB-BD31-4B8C-83A1-F6EECF244321}">
                <p14:modId xmlns:p14="http://schemas.microsoft.com/office/powerpoint/2010/main" val="403734737"/>
              </p:ext>
            </p:extLst>
          </p:nvPr>
        </p:nvGraphicFramePr>
        <p:xfrm>
          <a:off x="860979" y="10822277"/>
          <a:ext cx="6788932" cy="1224081"/>
        </p:xfrm>
        <a:graphic>
          <a:graphicData uri="http://schemas.openxmlformats.org/drawingml/2006/table">
            <a:tbl>
              <a:tblPr/>
              <a:tblGrid>
                <a:gridCol w="430002">
                  <a:extLst>
                    <a:ext uri="{9D8B030D-6E8A-4147-A177-3AD203B41FA5}">
                      <a16:colId xmlns:a16="http://schemas.microsoft.com/office/drawing/2014/main" val="20000"/>
                    </a:ext>
                  </a:extLst>
                </a:gridCol>
                <a:gridCol w="631088">
                  <a:extLst>
                    <a:ext uri="{9D8B030D-6E8A-4147-A177-3AD203B41FA5}">
                      <a16:colId xmlns:a16="http://schemas.microsoft.com/office/drawing/2014/main" val="20001"/>
                    </a:ext>
                  </a:extLst>
                </a:gridCol>
                <a:gridCol w="531375">
                  <a:extLst>
                    <a:ext uri="{9D8B030D-6E8A-4147-A177-3AD203B41FA5}">
                      <a16:colId xmlns:a16="http://schemas.microsoft.com/office/drawing/2014/main" val="20002"/>
                    </a:ext>
                  </a:extLst>
                </a:gridCol>
                <a:gridCol w="589354">
                  <a:extLst>
                    <a:ext uri="{9D8B030D-6E8A-4147-A177-3AD203B41FA5}">
                      <a16:colId xmlns:a16="http://schemas.microsoft.com/office/drawing/2014/main" val="20003"/>
                    </a:ext>
                  </a:extLst>
                </a:gridCol>
                <a:gridCol w="534846">
                  <a:extLst>
                    <a:ext uri="{9D8B030D-6E8A-4147-A177-3AD203B41FA5}">
                      <a16:colId xmlns:a16="http://schemas.microsoft.com/office/drawing/2014/main" val="20004"/>
                    </a:ext>
                  </a:extLst>
                </a:gridCol>
                <a:gridCol w="585883">
                  <a:extLst>
                    <a:ext uri="{9D8B030D-6E8A-4147-A177-3AD203B41FA5}">
                      <a16:colId xmlns:a16="http://schemas.microsoft.com/office/drawing/2014/main" val="20005"/>
                    </a:ext>
                  </a:extLst>
                </a:gridCol>
                <a:gridCol w="540140">
                  <a:extLst>
                    <a:ext uri="{9D8B030D-6E8A-4147-A177-3AD203B41FA5}">
                      <a16:colId xmlns:a16="http://schemas.microsoft.com/office/drawing/2014/main" val="20006"/>
                    </a:ext>
                  </a:extLst>
                </a:gridCol>
                <a:gridCol w="657758">
                  <a:extLst>
                    <a:ext uri="{9D8B030D-6E8A-4147-A177-3AD203B41FA5}">
                      <a16:colId xmlns:a16="http://schemas.microsoft.com/office/drawing/2014/main" val="20007"/>
                    </a:ext>
                  </a:extLst>
                </a:gridCol>
                <a:gridCol w="468264">
                  <a:extLst>
                    <a:ext uri="{9D8B030D-6E8A-4147-A177-3AD203B41FA5}">
                      <a16:colId xmlns:a16="http://schemas.microsoft.com/office/drawing/2014/main" val="20008"/>
                    </a:ext>
                  </a:extLst>
                </a:gridCol>
                <a:gridCol w="661506">
                  <a:extLst>
                    <a:ext uri="{9D8B030D-6E8A-4147-A177-3AD203B41FA5}">
                      <a16:colId xmlns:a16="http://schemas.microsoft.com/office/drawing/2014/main" val="20009"/>
                    </a:ext>
                  </a:extLst>
                </a:gridCol>
                <a:gridCol w="464517">
                  <a:extLst>
                    <a:ext uri="{9D8B030D-6E8A-4147-A177-3AD203B41FA5}">
                      <a16:colId xmlns:a16="http://schemas.microsoft.com/office/drawing/2014/main" val="20010"/>
                    </a:ext>
                  </a:extLst>
                </a:gridCol>
                <a:gridCol w="694199">
                  <a:extLst>
                    <a:ext uri="{9D8B030D-6E8A-4147-A177-3AD203B41FA5}">
                      <a16:colId xmlns:a16="http://schemas.microsoft.com/office/drawing/2014/main" val="20011"/>
                    </a:ext>
                  </a:extLst>
                </a:gridCol>
              </a:tblGrid>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4.6 ± 5.0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3.4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3.4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4.3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4.0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3.3 ± 3.3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3.5 ±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6009">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3.6 ±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4.0 ± 3.4</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3.7</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4.0 ± 4.1</a:t>
                      </a:r>
                    </a:p>
                  </a:txBody>
                  <a:tcPr marL="21410" marR="21410" marT="2237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46362" name="Rectangle 287"/>
          <p:cNvSpPr>
            <a:spLocks noChangeArrowheads="1"/>
          </p:cNvSpPr>
          <p:nvPr/>
        </p:nvSpPr>
        <p:spPr bwMode="auto">
          <a:xfrm>
            <a:off x="772887" y="9018843"/>
            <a:ext cx="1046761"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[SBM frequency]</a:t>
            </a:r>
          </a:p>
        </p:txBody>
      </p:sp>
      <p:sp>
        <p:nvSpPr>
          <p:cNvPr id="46363" name="Rectangle 288"/>
          <p:cNvSpPr>
            <a:spLocks noChangeArrowheads="1"/>
          </p:cNvSpPr>
          <p:nvPr/>
        </p:nvSpPr>
        <p:spPr bwMode="auto">
          <a:xfrm>
            <a:off x="772884" y="10650412"/>
            <a:ext cx="1713611"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SBM frequency]</a:t>
            </a:r>
            <a:endParaRPr lang="ja-JP" altLang="en-US" sz="1000" b="0" i="0" dirty="0">
              <a:solidFill>
                <a:srgbClr val="000000"/>
              </a:solidFill>
              <a:latin typeface="Meiryo UI" panose="020B0604030504040204" pitchFamily="50" charset="-128"/>
              <a:ea typeface="Meiryo UI" panose="020B0604030504040204" pitchFamily="50" charset="-128"/>
              <a:cs typeface="ＭＳ Ｐ明朝" charset="0"/>
            </a:endParaRPr>
          </a:p>
        </p:txBody>
      </p:sp>
      <p:sp>
        <p:nvSpPr>
          <p:cNvPr id="4" name="スライド イメージ プレースホルダー 3">
            <a:extLst>
              <a:ext uri="{FF2B5EF4-FFF2-40B4-BE49-F238E27FC236}">
                <a16:creationId xmlns:a16="http://schemas.microsoft.com/office/drawing/2014/main" id="{FA175B10-11F1-4B17-9388-2470BE8EAFBA}"/>
              </a:ext>
            </a:extLst>
          </p:cNvPr>
          <p:cNvSpPr>
            <a:spLocks noGrp="1" noRot="1" noChangeAspect="1"/>
          </p:cNvSpPr>
          <p:nvPr>
            <p:ph type="sldImg"/>
          </p:nvPr>
        </p:nvSpPr>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8039605-1343-4D8E-9040-86DCDBDA3AFE}"/>
              </a:ext>
            </a:extLst>
          </p:cNvPr>
          <p:cNvSpPr>
            <a:spLocks noGrp="1"/>
          </p:cNvSpPr>
          <p:nvPr>
            <p:ph type="body" idx="1"/>
          </p:nvPr>
        </p:nvSpPr>
        <p:spPr>
          <a:xfrm>
            <a:off x="849572" y="5868655"/>
            <a:ext cx="6796538" cy="6483683"/>
          </a:xfrm>
          <a:noFill/>
        </p:spPr>
        <p:txBody>
          <a:bodyPr rtlCol="0"/>
          <a:lstStyle/>
          <a:p>
            <a:pPr marL="213456" indent="-213456">
              <a:spcBef>
                <a:spcPts val="241"/>
              </a:spcBef>
              <a:buFont typeface="Wingdings" panose="05000000000000000000" pitchFamily="2" charset="2"/>
              <a:buChar char="l"/>
            </a:pPr>
            <a:r>
              <a:rPr lang="en-us" sz="1000" dirty="0"/>
              <a:t>This slide shows the results of the assessment of “stool consistency” after SBM based on the Bristol Stool Form Scale in the phase III long-term treatment study. Stool consistency scores recorded in the patient diary were treated as equally spaced continuous data and the mean score of each period was calculated to indicate the degree of stool consistency of each patient.</a:t>
            </a:r>
          </a:p>
          <a:p>
            <a:pPr marL="213456" indent="-213456">
              <a:spcBef>
                <a:spcPts val="241"/>
              </a:spcBef>
              <a:buFont typeface="Wingdings" panose="05000000000000000000" pitchFamily="2" charset="2"/>
              <a:buChar char="l"/>
            </a:pPr>
            <a:r>
              <a:rPr lang="en-us" sz="1000" dirty="0"/>
              <a:t>The mean stool consistency score improved from 2.4 ± 1.1 at baseline to 4.0 ± 1.5 at Week 1 and ranged from 3.7 to 3.9 between Weeks 2 and 48, indicating that improvement in stool consistency was maintained.</a:t>
            </a:r>
          </a:p>
          <a:p>
            <a:pPr marL="213456" indent="-213456">
              <a:spcBef>
                <a:spcPts val="241"/>
              </a:spcBef>
              <a:buFont typeface="Wingdings" panose="05000000000000000000" pitchFamily="2" charset="2"/>
              <a:buChar char="l"/>
            </a:pPr>
            <a:r>
              <a:rPr lang="en-us" sz="1000" dirty="0"/>
              <a:t>The mean change in stool consistency score was 1.6 ± 1.6 at Week 1 and ranged from 1.2 to 1.5 between Weeks 2 and 48, showing significant differences from baseline at all post-baseline weeks (p &lt; 0.001 for all weeks: one-sample t-test, vs. baseline).</a:t>
            </a:r>
            <a:endParaRPr lang="ja-JP" altLang="en-US" sz="1000" dirty="0"/>
          </a:p>
          <a:p>
            <a:pPr>
              <a:spcBef>
                <a:spcPts val="241"/>
              </a:spcBef>
            </a:pPr>
            <a:endParaRPr lang="ja-JP" altLang="en-US" sz="100" dirty="0"/>
          </a:p>
          <a:p>
            <a:pPr>
              <a:spcBef>
                <a:spcPts val="241"/>
              </a:spcBef>
            </a:pPr>
            <a:r>
              <a:rPr lang="en-us" sz="1000" dirty="0"/>
              <a:t>Patients: 209 patients with chronic constipation of unknown cause*</a:t>
            </a:r>
          </a:p>
          <a:p>
            <a:pPr>
              <a:spcBef>
                <a:spcPts val="241"/>
              </a:spcBef>
            </a:pPr>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77910" indent="-687457">
              <a:spcBef>
                <a:spcPts val="241"/>
              </a:spcBef>
            </a:pPr>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907062" indent="-916610">
              <a:spcBef>
                <a:spcPts val="241"/>
              </a:spcBef>
            </a:pPr>
            <a:r>
              <a:rPr lang="en-us" sz="1000" dirty="0"/>
              <a:t>Analysis plan:	Endpoints were analyzed using one-sample t-test, Wilcoxon rank sum test (continuous variables), and Fisher's exact test (categorical variables) and compared with baseline.</a:t>
            </a:r>
          </a:p>
          <a:p>
            <a:pPr>
              <a:spcBef>
                <a:spcPts val="241"/>
              </a:spcBef>
            </a:pPr>
            <a:r>
              <a:rPr lang="en-us" sz="800" dirty="0"/>
              <a:t>Note) SBM: Bowel movement that occurs without the use of laxatives, suppositories, or enema within 24 hours</a:t>
            </a:r>
          </a:p>
          <a:p>
            <a:pPr>
              <a:spcBef>
                <a:spcPts val="241"/>
              </a:spcBef>
            </a:pPr>
            <a:r>
              <a:rPr lang="en-us" sz="800" dirty="0"/>
              <a:t>*Major patient inclusion/exclusion criteria:</a:t>
            </a:r>
            <a:endParaRPr lang="ja-JP" altLang="en-US" sz="800" dirty="0"/>
          </a:p>
          <a:p>
            <a:pPr>
              <a:spcBef>
                <a:spcPts val="241"/>
              </a:spcBef>
            </a:pPr>
            <a:r>
              <a:rPr lang="en-us" sz="800" dirty="0"/>
              <a:t>　- Patients with a mean SBM frequency of less than 3 times/week for at least 6 months</a:t>
            </a:r>
          </a:p>
          <a:p>
            <a:pPr>
              <a:spcBef>
                <a:spcPts val="241"/>
              </a:spcBef>
            </a:pPr>
            <a:r>
              <a:rPr lang="en-us" sz="800" dirty="0"/>
              <a:t>　- Patients with organic or secondary constipation (drug-induced and symptomatic) were excluded</a:t>
            </a:r>
          </a:p>
        </p:txBody>
      </p:sp>
      <p:graphicFrame>
        <p:nvGraphicFramePr>
          <p:cNvPr id="99613" name="Group 285"/>
          <p:cNvGraphicFramePr>
            <a:graphicFrameLocks noGrp="1"/>
          </p:cNvGraphicFramePr>
          <p:nvPr>
            <p:extLst>
              <p:ext uri="{D42A27DB-BD31-4B8C-83A1-F6EECF244321}">
                <p14:modId xmlns:p14="http://schemas.microsoft.com/office/powerpoint/2010/main" val="3060792910"/>
              </p:ext>
            </p:extLst>
          </p:nvPr>
        </p:nvGraphicFramePr>
        <p:xfrm>
          <a:off x="847670" y="9422194"/>
          <a:ext cx="6798439" cy="1354950"/>
        </p:xfrm>
        <a:graphic>
          <a:graphicData uri="http://schemas.openxmlformats.org/drawingml/2006/table">
            <a:tbl>
              <a:tblPr/>
              <a:tblGrid>
                <a:gridCol w="431849">
                  <a:extLst>
                    <a:ext uri="{9D8B030D-6E8A-4147-A177-3AD203B41FA5}">
                      <a16:colId xmlns:a16="http://schemas.microsoft.com/office/drawing/2014/main" val="20000"/>
                    </a:ext>
                  </a:extLst>
                </a:gridCol>
                <a:gridCol w="634942">
                  <a:extLst>
                    <a:ext uri="{9D8B030D-6E8A-4147-A177-3AD203B41FA5}">
                      <a16:colId xmlns:a16="http://schemas.microsoft.com/office/drawing/2014/main" val="20001"/>
                    </a:ext>
                  </a:extLst>
                </a:gridCol>
                <a:gridCol w="527589">
                  <a:extLst>
                    <a:ext uri="{9D8B030D-6E8A-4147-A177-3AD203B41FA5}">
                      <a16:colId xmlns:a16="http://schemas.microsoft.com/office/drawing/2014/main" val="20002"/>
                    </a:ext>
                  </a:extLst>
                </a:gridCol>
                <a:gridCol w="593140">
                  <a:extLst>
                    <a:ext uri="{9D8B030D-6E8A-4147-A177-3AD203B41FA5}">
                      <a16:colId xmlns:a16="http://schemas.microsoft.com/office/drawing/2014/main" val="20003"/>
                    </a:ext>
                  </a:extLst>
                </a:gridCol>
                <a:gridCol w="534771">
                  <a:extLst>
                    <a:ext uri="{9D8B030D-6E8A-4147-A177-3AD203B41FA5}">
                      <a16:colId xmlns:a16="http://schemas.microsoft.com/office/drawing/2014/main" val="20004"/>
                    </a:ext>
                  </a:extLst>
                </a:gridCol>
                <a:gridCol w="672168">
                  <a:extLst>
                    <a:ext uri="{9D8B030D-6E8A-4147-A177-3AD203B41FA5}">
                      <a16:colId xmlns:a16="http://schemas.microsoft.com/office/drawing/2014/main" val="20005"/>
                    </a:ext>
                  </a:extLst>
                </a:gridCol>
                <a:gridCol w="455742">
                  <a:extLst>
                    <a:ext uri="{9D8B030D-6E8A-4147-A177-3AD203B41FA5}">
                      <a16:colId xmlns:a16="http://schemas.microsoft.com/office/drawing/2014/main" val="20006"/>
                    </a:ext>
                  </a:extLst>
                </a:gridCol>
                <a:gridCol w="664987">
                  <a:extLst>
                    <a:ext uri="{9D8B030D-6E8A-4147-A177-3AD203B41FA5}">
                      <a16:colId xmlns:a16="http://schemas.microsoft.com/office/drawing/2014/main" val="20007"/>
                    </a:ext>
                  </a:extLst>
                </a:gridCol>
                <a:gridCol w="459280">
                  <a:extLst>
                    <a:ext uri="{9D8B030D-6E8A-4147-A177-3AD203B41FA5}">
                      <a16:colId xmlns:a16="http://schemas.microsoft.com/office/drawing/2014/main" val="20008"/>
                    </a:ext>
                  </a:extLst>
                </a:gridCol>
                <a:gridCol w="661449">
                  <a:extLst>
                    <a:ext uri="{9D8B030D-6E8A-4147-A177-3AD203B41FA5}">
                      <a16:colId xmlns:a16="http://schemas.microsoft.com/office/drawing/2014/main" val="20009"/>
                    </a:ext>
                  </a:extLst>
                </a:gridCol>
                <a:gridCol w="468283">
                  <a:extLst>
                    <a:ext uri="{9D8B030D-6E8A-4147-A177-3AD203B41FA5}">
                      <a16:colId xmlns:a16="http://schemas.microsoft.com/office/drawing/2014/main" val="20010"/>
                    </a:ext>
                  </a:extLst>
                </a:gridCol>
                <a:gridCol w="694239">
                  <a:extLst>
                    <a:ext uri="{9D8B030D-6E8A-4147-A177-3AD203B41FA5}">
                      <a16:colId xmlns:a16="http://schemas.microsoft.com/office/drawing/2014/main" val="20011"/>
                    </a:ext>
                  </a:extLst>
                </a:gridCol>
              </a:tblGrid>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2.4 ± 1.1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4.0 ± 1.5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1.4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3.8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1.1</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3.7 ± 1.2</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3.9 ± 1.3</a:t>
                      </a:r>
                    </a:p>
                  </a:txBody>
                  <a:tcPr marL="21411" marR="21411"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1" marR="21411"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graphicFrame>
        <p:nvGraphicFramePr>
          <p:cNvPr id="99614" name="Group 286"/>
          <p:cNvGraphicFramePr>
            <a:graphicFrameLocks noGrp="1"/>
          </p:cNvGraphicFramePr>
          <p:nvPr>
            <p:extLst>
              <p:ext uri="{D42A27DB-BD31-4B8C-83A1-F6EECF244321}">
                <p14:modId xmlns:p14="http://schemas.microsoft.com/office/powerpoint/2010/main" val="761342982"/>
              </p:ext>
            </p:extLst>
          </p:nvPr>
        </p:nvGraphicFramePr>
        <p:xfrm>
          <a:off x="849570" y="10985041"/>
          <a:ext cx="6796539" cy="1219527"/>
        </p:xfrm>
        <a:graphic>
          <a:graphicData uri="http://schemas.openxmlformats.org/drawingml/2006/table">
            <a:tbl>
              <a:tblPr/>
              <a:tblGrid>
                <a:gridCol w="431845">
                  <a:extLst>
                    <a:ext uri="{9D8B030D-6E8A-4147-A177-3AD203B41FA5}">
                      <a16:colId xmlns:a16="http://schemas.microsoft.com/office/drawing/2014/main" val="20000"/>
                    </a:ext>
                  </a:extLst>
                </a:gridCol>
                <a:gridCol w="640654">
                  <a:extLst>
                    <a:ext uri="{9D8B030D-6E8A-4147-A177-3AD203B41FA5}">
                      <a16:colId xmlns:a16="http://schemas.microsoft.com/office/drawing/2014/main" val="20001"/>
                    </a:ext>
                  </a:extLst>
                </a:gridCol>
                <a:gridCol w="521863">
                  <a:extLst>
                    <a:ext uri="{9D8B030D-6E8A-4147-A177-3AD203B41FA5}">
                      <a16:colId xmlns:a16="http://schemas.microsoft.com/office/drawing/2014/main" val="20002"/>
                    </a:ext>
                  </a:extLst>
                </a:gridCol>
                <a:gridCol w="598866">
                  <a:extLst>
                    <a:ext uri="{9D8B030D-6E8A-4147-A177-3AD203B41FA5}">
                      <a16:colId xmlns:a16="http://schemas.microsoft.com/office/drawing/2014/main" val="20003"/>
                    </a:ext>
                  </a:extLst>
                </a:gridCol>
                <a:gridCol w="527210">
                  <a:extLst>
                    <a:ext uri="{9D8B030D-6E8A-4147-A177-3AD203B41FA5}">
                      <a16:colId xmlns:a16="http://schemas.microsoft.com/office/drawing/2014/main" val="20004"/>
                    </a:ext>
                  </a:extLst>
                </a:gridCol>
                <a:gridCol w="679729">
                  <a:extLst>
                    <a:ext uri="{9D8B030D-6E8A-4147-A177-3AD203B41FA5}">
                      <a16:colId xmlns:a16="http://schemas.microsoft.com/office/drawing/2014/main" val="20005"/>
                    </a:ext>
                  </a:extLst>
                </a:gridCol>
                <a:gridCol w="448168">
                  <a:extLst>
                    <a:ext uri="{9D8B030D-6E8A-4147-A177-3AD203B41FA5}">
                      <a16:colId xmlns:a16="http://schemas.microsoft.com/office/drawing/2014/main" val="20006"/>
                    </a:ext>
                  </a:extLst>
                </a:gridCol>
                <a:gridCol w="672562">
                  <a:extLst>
                    <a:ext uri="{9D8B030D-6E8A-4147-A177-3AD203B41FA5}">
                      <a16:colId xmlns:a16="http://schemas.microsoft.com/office/drawing/2014/main" val="20007"/>
                    </a:ext>
                  </a:extLst>
                </a:gridCol>
                <a:gridCol w="453513">
                  <a:extLst>
                    <a:ext uri="{9D8B030D-6E8A-4147-A177-3AD203B41FA5}">
                      <a16:colId xmlns:a16="http://schemas.microsoft.com/office/drawing/2014/main" val="20008"/>
                    </a:ext>
                  </a:extLst>
                </a:gridCol>
                <a:gridCol w="667216">
                  <a:extLst>
                    <a:ext uri="{9D8B030D-6E8A-4147-A177-3AD203B41FA5}">
                      <a16:colId xmlns:a16="http://schemas.microsoft.com/office/drawing/2014/main" val="20009"/>
                    </a:ext>
                  </a:extLst>
                </a:gridCol>
                <a:gridCol w="460682">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1.4 ± 1.2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4" name="スライド イメージ プレースホルダー 3">
            <a:extLst>
              <a:ext uri="{FF2B5EF4-FFF2-40B4-BE49-F238E27FC236}">
                <a16:creationId xmlns:a16="http://schemas.microsoft.com/office/drawing/2014/main" id="{59D187A3-41FF-4530-B757-D5B4640253F2}"/>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1B69EC3D-28F0-4FEE-AA35-A37204A4D5AD}"/>
              </a:ext>
            </a:extLst>
          </p:cNvPr>
          <p:cNvSpPr>
            <a:spLocks noChangeArrowheads="1"/>
          </p:cNvSpPr>
          <p:nvPr/>
        </p:nvSpPr>
        <p:spPr bwMode="auto">
          <a:xfrm>
            <a:off x="772887" y="9263117"/>
            <a:ext cx="1191032"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[Stool consistency]</a:t>
            </a:r>
          </a:p>
        </p:txBody>
      </p:sp>
      <p:sp>
        <p:nvSpPr>
          <p:cNvPr id="14" name="Rectangle 288">
            <a:extLst>
              <a:ext uri="{FF2B5EF4-FFF2-40B4-BE49-F238E27FC236}">
                <a16:creationId xmlns:a16="http://schemas.microsoft.com/office/drawing/2014/main" id="{58995F1C-6CCD-4D4B-8B7B-729401DBB02D}"/>
              </a:ext>
            </a:extLst>
          </p:cNvPr>
          <p:cNvSpPr>
            <a:spLocks noChangeArrowheads="1"/>
          </p:cNvSpPr>
          <p:nvPr/>
        </p:nvSpPr>
        <p:spPr bwMode="auto">
          <a:xfrm>
            <a:off x="772883" y="10813176"/>
            <a:ext cx="1840247"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stool consistency]</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C085961-66D9-44CD-B101-824A2F3D9EAF}"/>
              </a:ext>
            </a:extLst>
          </p:cNvPr>
          <p:cNvSpPr>
            <a:spLocks noGrp="1"/>
          </p:cNvSpPr>
          <p:nvPr>
            <p:ph type="body" idx="1"/>
          </p:nvPr>
        </p:nvSpPr>
        <p:spPr>
          <a:xfrm>
            <a:off x="849572" y="5868655"/>
            <a:ext cx="6800339" cy="6483683"/>
          </a:xfrm>
          <a:noFill/>
        </p:spPr>
        <p:txBody>
          <a:bodyPr rtlCol="0"/>
          <a:lstStyle/>
          <a:p>
            <a:pPr marL="213456" indent="-213456">
              <a:spcBef>
                <a:spcPts val="241"/>
              </a:spcBef>
              <a:buFont typeface="Wingdings" panose="05000000000000000000" pitchFamily="2" charset="2"/>
              <a:buChar char="l"/>
            </a:pPr>
            <a:r>
              <a:rPr lang="en-us" sz="1000" dirty="0"/>
              <a:t>This slide shows the results of “abdominal bloating” in the phase III long-term treatment study. Abdominal bloating scores recorded in the patient diary were treated as equally spaced continuous data and the mean score of each period was calculated to indicate the degree of abdominal bloating of each patient.</a:t>
            </a:r>
          </a:p>
          <a:p>
            <a:pPr marL="213456" indent="-213456">
              <a:spcBef>
                <a:spcPts val="241"/>
              </a:spcBef>
              <a:buFont typeface="Wingdings" panose="05000000000000000000" pitchFamily="2" charset="2"/>
              <a:buChar char="l"/>
            </a:pPr>
            <a:r>
              <a:rPr lang="en-us" sz="1000" dirty="0"/>
              <a:t>The mean abdominal bloating score improved from 1.2 ± 0.8 at baseline to 1.1 ± 0.8 at Week 1 and ranged from 0.6 to 1.1 between Weeks 2 and 48, indicating that the improvement in abdominal bloating was maintained.</a:t>
            </a:r>
          </a:p>
          <a:p>
            <a:pPr marL="213456" indent="-213456">
              <a:spcBef>
                <a:spcPts val="241"/>
              </a:spcBef>
              <a:buFont typeface="Wingdings" panose="05000000000000000000" pitchFamily="2" charset="2"/>
              <a:buChar char="l"/>
            </a:pPr>
            <a:r>
              <a:rPr lang="en-us" sz="1000" dirty="0"/>
              <a:t>The mean change in abdominal bloating score was -0.1 ± 0.6 at Week 1 and ranged from -0.6 to -0.1 between Weeks 2 and 48, showing significant differences from baseline at all post-baseline weeks (p &lt; 0.01 for Weeks 1 and 2, p &lt; 0.001 for Weeks 3 through 48: one-sample t-test, vs. baseline).</a:t>
            </a:r>
            <a:endParaRPr lang="ja-JP" altLang="en-US" sz="1000" dirty="0"/>
          </a:p>
          <a:p>
            <a:pPr>
              <a:spcBef>
                <a:spcPts val="241"/>
              </a:spcBef>
            </a:pPr>
            <a:endParaRPr lang="ja-JP" altLang="en-US" sz="400" dirty="0"/>
          </a:p>
          <a:p>
            <a:pPr>
              <a:spcBef>
                <a:spcPts val="241"/>
              </a:spcBef>
            </a:pPr>
            <a:r>
              <a:rPr lang="en-us" sz="1000" dirty="0"/>
              <a:t>Patients: 209 patients with chronic constipation of unknown cause*</a:t>
            </a:r>
          </a:p>
          <a:p>
            <a:pPr>
              <a:spcBef>
                <a:spcPts val="241"/>
              </a:spcBef>
            </a:pPr>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97006" indent="-706553">
              <a:spcBef>
                <a:spcPts val="241"/>
              </a:spcBef>
            </a:pPr>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916610" indent="-926158">
              <a:spcBef>
                <a:spcPts val="241"/>
              </a:spcBef>
            </a:pPr>
            <a:r>
              <a:rPr lang="en-us" sz="1000" dirty="0"/>
              <a:t>Analysis plan:	Endpoints were analyzed using one-sample t-test, Wilcoxon rank sum test (continuous variables), and Fisher's exact test (categorical variables) and compared with baseline.</a:t>
            </a:r>
          </a:p>
          <a:p>
            <a:pPr>
              <a:spcBef>
                <a:spcPts val="241"/>
              </a:spcBef>
            </a:pPr>
            <a:r>
              <a:rPr lang="en-us" sz="800" dirty="0"/>
              <a:t>Note) SBM: Bowel movement that occurs without the use of laxatives, suppositories, or enema within 24 hours</a:t>
            </a:r>
          </a:p>
          <a:p>
            <a:pPr>
              <a:spcBef>
                <a:spcPts val="241"/>
              </a:spcBef>
            </a:pPr>
            <a:r>
              <a:rPr lang="en-us" sz="800" dirty="0"/>
              <a:t>*Major patient inclusion/exclusion criteria:</a:t>
            </a:r>
            <a:endParaRPr lang="ja-JP" altLang="en-US" sz="800" dirty="0"/>
          </a:p>
          <a:p>
            <a:pPr>
              <a:spcBef>
                <a:spcPts val="241"/>
              </a:spcBef>
            </a:pPr>
            <a:r>
              <a:rPr lang="en-us" sz="800" dirty="0"/>
              <a:t>　- Patients with a mean SBM frequency of less than 3 times/week for at least 6 months</a:t>
            </a:r>
          </a:p>
          <a:p>
            <a:pPr>
              <a:spcBef>
                <a:spcPts val="241"/>
              </a:spcBef>
            </a:pPr>
            <a:r>
              <a:rPr lang="en-us" sz="800" dirty="0"/>
              <a:t>　- Patients with organic or secondary constipation (drug-induced and symptomatic) were excluded</a:t>
            </a:r>
          </a:p>
          <a:p>
            <a:pPr>
              <a:spcBef>
                <a:spcPts val="241"/>
              </a:spcBef>
            </a:pPr>
            <a:endParaRPr kumimoji="1" lang="ja-JP" altLang="en-US" dirty="0"/>
          </a:p>
        </p:txBody>
      </p:sp>
      <p:graphicFrame>
        <p:nvGraphicFramePr>
          <p:cNvPr id="102697" name="Group 297"/>
          <p:cNvGraphicFramePr>
            <a:graphicFrameLocks noGrp="1"/>
          </p:cNvGraphicFramePr>
          <p:nvPr>
            <p:extLst>
              <p:ext uri="{D42A27DB-BD31-4B8C-83A1-F6EECF244321}">
                <p14:modId xmlns:p14="http://schemas.microsoft.com/office/powerpoint/2010/main" val="1864731403"/>
              </p:ext>
            </p:extLst>
          </p:nvPr>
        </p:nvGraphicFramePr>
        <p:xfrm>
          <a:off x="853372" y="10985042"/>
          <a:ext cx="6796538" cy="1219536"/>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595065">
                  <a:extLst>
                    <a:ext uri="{9D8B030D-6E8A-4147-A177-3AD203B41FA5}">
                      <a16:colId xmlns:a16="http://schemas.microsoft.com/office/drawing/2014/main" val="20003"/>
                    </a:ext>
                  </a:extLst>
                </a:gridCol>
                <a:gridCol w="53101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-0.1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-0.1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504">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66"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102685" name="Group 285"/>
          <p:cNvGraphicFramePr>
            <a:graphicFrameLocks noGrp="1"/>
          </p:cNvGraphicFramePr>
          <p:nvPr>
            <p:extLst>
              <p:ext uri="{D42A27DB-BD31-4B8C-83A1-F6EECF244321}">
                <p14:modId xmlns:p14="http://schemas.microsoft.com/office/powerpoint/2010/main" val="3234388169"/>
              </p:ext>
            </p:extLst>
          </p:nvPr>
        </p:nvGraphicFramePr>
        <p:xfrm>
          <a:off x="853372" y="9440746"/>
          <a:ext cx="6796538" cy="1354950"/>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595065">
                  <a:extLst>
                    <a:ext uri="{9D8B030D-6E8A-4147-A177-3AD203B41FA5}">
                      <a16:colId xmlns:a16="http://schemas.microsoft.com/office/drawing/2014/main" val="20003"/>
                    </a:ext>
                  </a:extLst>
                </a:gridCol>
                <a:gridCol w="53101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4" name="スライド イメージ プレースホルダー 3">
            <a:extLst>
              <a:ext uri="{FF2B5EF4-FFF2-40B4-BE49-F238E27FC236}">
                <a16:creationId xmlns:a16="http://schemas.microsoft.com/office/drawing/2014/main" id="{E49C0D47-9243-4863-97FB-223E7BBD188C}"/>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5B319A17-A605-4619-B7C1-D1EDC57F80A3}"/>
              </a:ext>
            </a:extLst>
          </p:cNvPr>
          <p:cNvSpPr>
            <a:spLocks noChangeArrowheads="1"/>
          </p:cNvSpPr>
          <p:nvPr/>
        </p:nvSpPr>
        <p:spPr bwMode="auto">
          <a:xfrm>
            <a:off x="772884" y="9274014"/>
            <a:ext cx="1314462"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[Abdominal bloating]</a:t>
            </a:r>
          </a:p>
        </p:txBody>
      </p:sp>
      <p:sp>
        <p:nvSpPr>
          <p:cNvPr id="14" name="Rectangle 288">
            <a:extLst>
              <a:ext uri="{FF2B5EF4-FFF2-40B4-BE49-F238E27FC236}">
                <a16:creationId xmlns:a16="http://schemas.microsoft.com/office/drawing/2014/main" id="{EE60BB3C-F6DC-4CE8-BD5C-4220DEFF62F3}"/>
              </a:ext>
            </a:extLst>
          </p:cNvPr>
          <p:cNvSpPr>
            <a:spLocks noChangeArrowheads="1"/>
          </p:cNvSpPr>
          <p:nvPr/>
        </p:nvSpPr>
        <p:spPr bwMode="auto">
          <a:xfrm>
            <a:off x="772884" y="10813176"/>
            <a:ext cx="1968488"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a:solidFill>
                  <a:srgbClr val="000000"/>
                </a:solidFill>
                <a:latin typeface="Meiryo UI" panose="020B0604030504040204" pitchFamily="50" charset="-128"/>
                <a:ea typeface="Meiryo UI" panose="020B0604030504040204" pitchFamily="50" charset="-128"/>
                <a:cs typeface="ＭＳ Ｐ明朝" charset="0"/>
              </a:rPr>
              <a:t>[Change in abdominal bloating]</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err="1"/>
              <a:t>Amitiza</a:t>
            </a:r>
            <a:r>
              <a:rPr lang="en-us" baseline="30000" dirty="0"/>
              <a:t>®</a:t>
            </a:r>
            <a:r>
              <a:rPr lang="en-us" dirty="0"/>
              <a:t> (generic name: </a:t>
            </a:r>
            <a:r>
              <a:rPr lang="en-us" dirty="0" err="1"/>
              <a:t>lubiprostone</a:t>
            </a:r>
            <a:r>
              <a:rPr lang="en-us" dirty="0"/>
              <a:t>) is the world's first ClC-2 chloride channel activator indicated for the treatment of chronic constipation.</a:t>
            </a:r>
          </a:p>
          <a:p>
            <a:pPr marL="213456" indent="-213456">
              <a:buFont typeface="Wingdings" panose="05000000000000000000" pitchFamily="2" charset="2"/>
              <a:buChar char="l"/>
            </a:pPr>
            <a:r>
              <a:rPr lang="en-us" dirty="0"/>
              <a:t>It activates ClC-2 chloride channels present in the apical membrane of the small intestinal epithelium, promotes fluid secretion into the intestinal tract, softens the stool, and enhances intestinal motility to promote bowel movement.</a:t>
            </a:r>
          </a:p>
          <a:p>
            <a:pPr marL="213456" indent="-213456">
              <a:buFont typeface="Wingdings" panose="05000000000000000000" pitchFamily="2" charset="2"/>
              <a:buChar char="l"/>
            </a:pPr>
            <a:r>
              <a:rPr lang="en-us" dirty="0"/>
              <a:t>The specification for </a:t>
            </a:r>
            <a:r>
              <a:rPr lang="en-us" dirty="0" err="1"/>
              <a:t>Amitiza</a:t>
            </a:r>
            <a:r>
              <a:rPr lang="en-us" baseline="30000" dirty="0"/>
              <a:t>®</a:t>
            </a:r>
            <a:r>
              <a:rPr lang="en-us" dirty="0"/>
              <a:t> 12 </a:t>
            </a:r>
            <a:r>
              <a:rPr lang="en-us" dirty="0" err="1"/>
              <a:t>μg</a:t>
            </a:r>
            <a:r>
              <a:rPr lang="en-us" dirty="0"/>
              <a:t> Capsules was added in September 2018.</a:t>
            </a:r>
          </a:p>
        </p:txBody>
      </p:sp>
    </p:spTree>
    <p:extLst>
      <p:ext uri="{BB962C8B-B14F-4D97-AF65-F5344CB8AC3E}">
        <p14:creationId xmlns:p14="http://schemas.microsoft.com/office/powerpoint/2010/main" val="26896182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7ED9D71-0BEA-4961-9513-5275047B5E20}"/>
              </a:ext>
            </a:extLst>
          </p:cNvPr>
          <p:cNvSpPr>
            <a:spLocks noGrp="1"/>
          </p:cNvSpPr>
          <p:nvPr>
            <p:ph type="body" idx="1"/>
          </p:nvPr>
        </p:nvSpPr>
        <p:spPr>
          <a:xfrm>
            <a:off x="839827" y="5723020"/>
            <a:ext cx="6800339" cy="5558264"/>
          </a:xfrm>
          <a:noFill/>
        </p:spPr>
        <p:txBody>
          <a:bodyPr rtlCol="0"/>
          <a:lstStyle/>
          <a:p>
            <a:pPr marL="213456" indent="-213456">
              <a:spcBef>
                <a:spcPts val="241"/>
              </a:spcBef>
              <a:buFont typeface="Wingdings" panose="05000000000000000000" pitchFamily="2" charset="2"/>
              <a:buChar char="l"/>
            </a:pPr>
            <a:r>
              <a:rPr lang="en-us" sz="1000" dirty="0"/>
              <a:t>This slide shows the results of “abdominal discomfort” in the phase III long-term treatment study. Abdominal discomfort scores recorded in the patient diary were treated as equally spaced continuous data and the mean score of each period was calculated to indicate the degree of abdominal discomfort of each patient.</a:t>
            </a:r>
          </a:p>
          <a:p>
            <a:pPr marL="213456" indent="-213456">
              <a:spcBef>
                <a:spcPts val="241"/>
              </a:spcBef>
              <a:buFont typeface="Wingdings" panose="05000000000000000000" pitchFamily="2" charset="2"/>
              <a:buChar char="l"/>
            </a:pPr>
            <a:r>
              <a:rPr lang="en-us" sz="1000" dirty="0"/>
              <a:t>The mean abdominal discomfort score improved from 1.1 ± 0.7 at baseline to 1.0 ± 0.7 at Week 2 and ranged from 0.5 to 0.9 between Weeks 3 and 48, indicating that the improvement in abdominal discomfort was maintained.</a:t>
            </a:r>
          </a:p>
          <a:p>
            <a:pPr marL="213456" indent="-213456">
              <a:spcBef>
                <a:spcPts val="241"/>
              </a:spcBef>
              <a:buFont typeface="Wingdings" panose="05000000000000000000" pitchFamily="2" charset="2"/>
              <a:buChar char="l"/>
            </a:pPr>
            <a:r>
              <a:rPr lang="en-us" sz="1000" dirty="0"/>
              <a:t>The mean change in abdominal discomfort score was -0.1 ± 0.6 at Week 2 and ranged from -0.6 to -0.2 between Weeks 3 and 48, showing significant differences from baseline at Week 2 and all subsequent weeks (p &lt; 0.01 for Week 2, p &lt; 0.001 for Weeks 3 through 48: one-sample t-test, vs. baseline)</a:t>
            </a:r>
            <a:endParaRPr lang="ja-JP" altLang="en-US" sz="1000" dirty="0"/>
          </a:p>
          <a:p>
            <a:pPr>
              <a:spcBef>
                <a:spcPts val="241"/>
              </a:spcBef>
            </a:pPr>
            <a:endParaRPr lang="ja-JP" altLang="en-US" sz="500" dirty="0"/>
          </a:p>
          <a:p>
            <a:pPr>
              <a:spcBef>
                <a:spcPts val="241"/>
              </a:spcBef>
            </a:pPr>
            <a:r>
              <a:rPr lang="en-us" sz="1000" dirty="0"/>
              <a:t>Patients: 209 patients with chronic constipation of unknown cause*</a:t>
            </a:r>
          </a:p>
          <a:p>
            <a:pPr>
              <a:spcBef>
                <a:spcPts val="241"/>
              </a:spcBef>
            </a:pPr>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97006" indent="-697006">
              <a:spcBef>
                <a:spcPts val="241"/>
              </a:spcBef>
            </a:pPr>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916610" indent="-916610">
              <a:spcBef>
                <a:spcPts val="241"/>
              </a:spcBef>
            </a:pPr>
            <a:r>
              <a:rPr lang="en-us" sz="1000" dirty="0"/>
              <a:t>Analysis plan:	Endpoints were analyzed using one-sample t-test, Wilcoxon rank sum test (continuous variables), and Fisher's exact test (categorical variables) and compared with baseline.</a:t>
            </a:r>
          </a:p>
          <a:p>
            <a:pPr>
              <a:spcBef>
                <a:spcPts val="241"/>
              </a:spcBef>
            </a:pPr>
            <a:r>
              <a:rPr lang="en-us" sz="800" dirty="0"/>
              <a:t>Note) SBM: Bowel movement that occurs without the use of laxatives, suppositories, or enema within 24 hours</a:t>
            </a:r>
          </a:p>
          <a:p>
            <a:pPr>
              <a:spcBef>
                <a:spcPts val="241"/>
              </a:spcBef>
            </a:pPr>
            <a:r>
              <a:rPr lang="en-us" sz="800" dirty="0"/>
              <a:t>*Major patient inclusion/exclusion criteria:</a:t>
            </a:r>
            <a:endParaRPr lang="ja-JP" altLang="en-US" sz="800" dirty="0"/>
          </a:p>
          <a:p>
            <a:pPr>
              <a:spcBef>
                <a:spcPts val="241"/>
              </a:spcBef>
            </a:pPr>
            <a:r>
              <a:rPr lang="en-us" sz="800" dirty="0"/>
              <a:t>　- Patients with a mean SBM frequency of less than 3 times/week for at least 6 months</a:t>
            </a:r>
          </a:p>
          <a:p>
            <a:pPr>
              <a:spcBef>
                <a:spcPts val="241"/>
              </a:spcBef>
            </a:pPr>
            <a:r>
              <a:rPr lang="en-us" sz="800" dirty="0"/>
              <a:t>　- Patients with organic or secondary constipation (drug-induced and symptomatic) were excluded</a:t>
            </a:r>
          </a:p>
          <a:p>
            <a:pPr>
              <a:spcBef>
                <a:spcPts val="241"/>
              </a:spcBef>
            </a:pPr>
            <a:endParaRPr kumimoji="1" lang="ja-JP" altLang="en-US" dirty="0"/>
          </a:p>
        </p:txBody>
      </p:sp>
      <p:graphicFrame>
        <p:nvGraphicFramePr>
          <p:cNvPr id="103709" name="Group 285"/>
          <p:cNvGraphicFramePr>
            <a:graphicFrameLocks noGrp="1"/>
          </p:cNvGraphicFramePr>
          <p:nvPr>
            <p:extLst>
              <p:ext uri="{D42A27DB-BD31-4B8C-83A1-F6EECF244321}">
                <p14:modId xmlns:p14="http://schemas.microsoft.com/office/powerpoint/2010/main" val="3990040750"/>
              </p:ext>
            </p:extLst>
          </p:nvPr>
        </p:nvGraphicFramePr>
        <p:xfrm>
          <a:off x="853372" y="10985041"/>
          <a:ext cx="6796538" cy="1219527"/>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681275">
                  <a:extLst>
                    <a:ext uri="{9D8B030D-6E8A-4147-A177-3AD203B41FA5}">
                      <a16:colId xmlns:a16="http://schemas.microsoft.com/office/drawing/2014/main" val="20003"/>
                    </a:ext>
                  </a:extLst>
                </a:gridCol>
                <a:gridCol w="44480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0.0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-0.1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-0.2 ± 0.5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-0.3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-0.4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103710" name="Group 286"/>
          <p:cNvGraphicFramePr>
            <a:graphicFrameLocks noGrp="1"/>
          </p:cNvGraphicFramePr>
          <p:nvPr>
            <p:extLst>
              <p:ext uri="{D42A27DB-BD31-4B8C-83A1-F6EECF244321}">
                <p14:modId xmlns:p14="http://schemas.microsoft.com/office/powerpoint/2010/main" val="3483825420"/>
              </p:ext>
            </p:extLst>
          </p:nvPr>
        </p:nvGraphicFramePr>
        <p:xfrm>
          <a:off x="839827" y="9441539"/>
          <a:ext cx="6796538" cy="1354950"/>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681275">
                  <a:extLst>
                    <a:ext uri="{9D8B030D-6E8A-4147-A177-3AD203B41FA5}">
                      <a16:colId xmlns:a16="http://schemas.microsoft.com/office/drawing/2014/main" val="20003"/>
                    </a:ext>
                  </a:extLst>
                </a:gridCol>
                <a:gridCol w="44480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4" name="スライド イメージ プレースホルダー 3">
            <a:extLst>
              <a:ext uri="{FF2B5EF4-FFF2-40B4-BE49-F238E27FC236}">
                <a16:creationId xmlns:a16="http://schemas.microsoft.com/office/drawing/2014/main" id="{8F6B78F8-D94B-4FDE-AB69-26E982CCD09A}"/>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ADCB3AB7-C23D-489E-9DF0-70E3F968A1BE}"/>
              </a:ext>
            </a:extLst>
          </p:cNvPr>
          <p:cNvSpPr>
            <a:spLocks noChangeArrowheads="1"/>
          </p:cNvSpPr>
          <p:nvPr/>
        </p:nvSpPr>
        <p:spPr bwMode="auto">
          <a:xfrm>
            <a:off x="772884" y="9280669"/>
            <a:ext cx="1477969"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[Abdominal discomfort]</a:t>
            </a:r>
          </a:p>
        </p:txBody>
      </p:sp>
      <p:sp>
        <p:nvSpPr>
          <p:cNvPr id="14" name="Rectangle 288">
            <a:extLst>
              <a:ext uri="{FF2B5EF4-FFF2-40B4-BE49-F238E27FC236}">
                <a16:creationId xmlns:a16="http://schemas.microsoft.com/office/drawing/2014/main" id="{F38C77C5-148B-4225-BEA9-6B6FA05FA187}"/>
              </a:ext>
            </a:extLst>
          </p:cNvPr>
          <p:cNvSpPr>
            <a:spLocks noChangeArrowheads="1"/>
          </p:cNvSpPr>
          <p:nvPr/>
        </p:nvSpPr>
        <p:spPr bwMode="auto">
          <a:xfrm>
            <a:off x="772884" y="10813176"/>
            <a:ext cx="2131994"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abdominal discomfort]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DD77329C-1029-41DD-8DA3-F164A7A08579}"/>
              </a:ext>
            </a:extLst>
          </p:cNvPr>
          <p:cNvSpPr>
            <a:spLocks noGrp="1"/>
          </p:cNvSpPr>
          <p:nvPr>
            <p:ph type="body" idx="1"/>
          </p:nvPr>
        </p:nvSpPr>
        <p:spPr>
          <a:xfrm>
            <a:off x="849572" y="5868655"/>
            <a:ext cx="6800339" cy="6483683"/>
          </a:xfrm>
          <a:noFill/>
        </p:spPr>
        <p:txBody>
          <a:bodyPr rtlCol="0"/>
          <a:lstStyle/>
          <a:p>
            <a:pPr marL="213456" indent="-213456">
              <a:spcBef>
                <a:spcPts val="241"/>
              </a:spcBef>
              <a:buFont typeface="Wingdings" panose="05000000000000000000" pitchFamily="2" charset="2"/>
              <a:buChar char="l"/>
            </a:pPr>
            <a:r>
              <a:rPr lang="en-us" sz="1000" dirty="0"/>
              <a:t>This slide shows the results of “feeling of incomplete evacuation after SBM” in the phase III long-term treatment study. Incomplete evacuation scores recorded in the patient diary were treated as equally spaced continuous data and the mean score of each period was calculated to indicate the degree of feeling of incomplete evacuation of each patient.</a:t>
            </a:r>
          </a:p>
          <a:p>
            <a:pPr marL="213456" indent="-213456">
              <a:spcBef>
                <a:spcPts val="241"/>
              </a:spcBef>
              <a:buFont typeface="Wingdings" panose="05000000000000000000" pitchFamily="2" charset="2"/>
              <a:buChar char="l"/>
            </a:pPr>
            <a:r>
              <a:rPr lang="en-us" sz="1000" dirty="0"/>
              <a:t>The mean incomplete evacuation score improved from 1.4 ± 0.8 at baseline to 0.9 ± 0.8 at Week 1 and ranged from 0.6 to 0.9 between Weeks 2 and 48, indicating that the improvement in incomplete evacuation was maintained.</a:t>
            </a:r>
          </a:p>
          <a:p>
            <a:pPr marL="213456" indent="-213456">
              <a:spcBef>
                <a:spcPts val="241"/>
              </a:spcBef>
              <a:buFont typeface="Wingdings" panose="05000000000000000000" pitchFamily="2" charset="2"/>
              <a:buChar char="l"/>
            </a:pPr>
            <a:r>
              <a:rPr lang="en-us" sz="1000" dirty="0"/>
              <a:t>The mean change in incomplete evacuation score was -0.5 ± 0.8 at Week 1 and ranged from -0.9 to -0.5 between Weeks 2 and 48, showing significant differences from baseline at all post-baseline weeks (p &lt; 0.001 for all weeks: one-sample t-test, vs. baseline).</a:t>
            </a:r>
            <a:endParaRPr lang="ja-JP" altLang="en-US" sz="1000" dirty="0"/>
          </a:p>
          <a:p>
            <a:pPr>
              <a:spcBef>
                <a:spcPts val="241"/>
              </a:spcBef>
            </a:pPr>
            <a:endParaRPr lang="ja-JP" altLang="en-US" sz="400" dirty="0"/>
          </a:p>
          <a:p>
            <a:pPr>
              <a:spcBef>
                <a:spcPts val="241"/>
              </a:spcBef>
            </a:pPr>
            <a:r>
              <a:rPr lang="en-us" sz="1000" dirty="0"/>
              <a:t>Patients: 209 patients with chronic constipation of unknown cause*</a:t>
            </a:r>
          </a:p>
          <a:p>
            <a:pPr>
              <a:spcBef>
                <a:spcPts val="241"/>
              </a:spcBef>
            </a:pPr>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77910" indent="-677910">
              <a:spcBef>
                <a:spcPts val="241"/>
              </a:spcBef>
            </a:pPr>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880328" indent="-880328">
              <a:spcBef>
                <a:spcPts val="241"/>
              </a:spcBef>
            </a:pPr>
            <a:r>
              <a:rPr lang="en-us" sz="1000" dirty="0"/>
              <a:t>Analysis plan:	Endpoints were analyzed using one-sample t-test, Wilcoxon rank sum test (continuous variables), and Fisher's exact test (categorical variables) and compared with baseline.</a:t>
            </a:r>
          </a:p>
          <a:p>
            <a:pPr>
              <a:spcBef>
                <a:spcPts val="241"/>
              </a:spcBef>
            </a:pPr>
            <a:r>
              <a:rPr lang="en-us" sz="800" dirty="0"/>
              <a:t>Note) SBM: Bowel movement that occurs without the use of laxatives, suppositories, or enema within 24 hours</a:t>
            </a:r>
          </a:p>
          <a:p>
            <a:pPr>
              <a:spcBef>
                <a:spcPts val="241"/>
              </a:spcBef>
            </a:pPr>
            <a:r>
              <a:rPr lang="en-us" sz="800" dirty="0"/>
              <a:t>*Major patient inclusion/exclusion criteria:</a:t>
            </a:r>
            <a:endParaRPr lang="ja-JP" altLang="en-US" sz="800" dirty="0"/>
          </a:p>
          <a:p>
            <a:pPr>
              <a:spcBef>
                <a:spcPts val="241"/>
              </a:spcBef>
            </a:pPr>
            <a:r>
              <a:rPr lang="en-us" sz="800" dirty="0"/>
              <a:t>　- Patients with a mean SBM frequency of less than 3 times/week for at least 6 months</a:t>
            </a:r>
          </a:p>
          <a:p>
            <a:pPr>
              <a:spcBef>
                <a:spcPts val="241"/>
              </a:spcBef>
            </a:pPr>
            <a:r>
              <a:rPr lang="en-us" sz="800" dirty="0"/>
              <a:t>　- Patients with organic or secondary constipation (drug-induced and symptomatic) were excluded</a:t>
            </a:r>
          </a:p>
          <a:p>
            <a:pPr>
              <a:spcBef>
                <a:spcPts val="241"/>
              </a:spcBef>
            </a:pPr>
            <a:endParaRPr kumimoji="1" lang="ja-JP" altLang="en-US" dirty="0"/>
          </a:p>
        </p:txBody>
      </p:sp>
      <p:graphicFrame>
        <p:nvGraphicFramePr>
          <p:cNvPr id="101662" name="Group 286"/>
          <p:cNvGraphicFramePr>
            <a:graphicFrameLocks noGrp="1"/>
          </p:cNvGraphicFramePr>
          <p:nvPr>
            <p:extLst>
              <p:ext uri="{D42A27DB-BD31-4B8C-83A1-F6EECF244321}">
                <p14:modId xmlns:p14="http://schemas.microsoft.com/office/powerpoint/2010/main" val="2059532140"/>
              </p:ext>
            </p:extLst>
          </p:nvPr>
        </p:nvGraphicFramePr>
        <p:xfrm>
          <a:off x="853372" y="10985041"/>
          <a:ext cx="6796538" cy="1219527"/>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681275">
                  <a:extLst>
                    <a:ext uri="{9D8B030D-6E8A-4147-A177-3AD203B41FA5}">
                      <a16:colId xmlns:a16="http://schemas.microsoft.com/office/drawing/2014/main" val="20003"/>
                    </a:ext>
                  </a:extLst>
                </a:gridCol>
                <a:gridCol w="44480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-0.5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-0.5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101661" name="Group 285"/>
          <p:cNvGraphicFramePr>
            <a:graphicFrameLocks noGrp="1"/>
          </p:cNvGraphicFramePr>
          <p:nvPr>
            <p:extLst>
              <p:ext uri="{D42A27DB-BD31-4B8C-83A1-F6EECF244321}">
                <p14:modId xmlns:p14="http://schemas.microsoft.com/office/powerpoint/2010/main" val="3551780472"/>
              </p:ext>
            </p:extLst>
          </p:nvPr>
        </p:nvGraphicFramePr>
        <p:xfrm>
          <a:off x="853373" y="9473160"/>
          <a:ext cx="6796538" cy="1354950"/>
        </p:xfrm>
        <a:graphic>
          <a:graphicData uri="http://schemas.openxmlformats.org/drawingml/2006/table">
            <a:tbl>
              <a:tblPr/>
              <a:tblGrid>
                <a:gridCol w="431845">
                  <a:extLst>
                    <a:ext uri="{9D8B030D-6E8A-4147-A177-3AD203B41FA5}">
                      <a16:colId xmlns:a16="http://schemas.microsoft.com/office/drawing/2014/main" val="20000"/>
                    </a:ext>
                  </a:extLst>
                </a:gridCol>
                <a:gridCol w="636853">
                  <a:extLst>
                    <a:ext uri="{9D8B030D-6E8A-4147-A177-3AD203B41FA5}">
                      <a16:colId xmlns:a16="http://schemas.microsoft.com/office/drawing/2014/main" val="20001"/>
                    </a:ext>
                  </a:extLst>
                </a:gridCol>
                <a:gridCol w="525664">
                  <a:extLst>
                    <a:ext uri="{9D8B030D-6E8A-4147-A177-3AD203B41FA5}">
                      <a16:colId xmlns:a16="http://schemas.microsoft.com/office/drawing/2014/main" val="20002"/>
                    </a:ext>
                  </a:extLst>
                </a:gridCol>
                <a:gridCol w="681275">
                  <a:extLst>
                    <a:ext uri="{9D8B030D-6E8A-4147-A177-3AD203B41FA5}">
                      <a16:colId xmlns:a16="http://schemas.microsoft.com/office/drawing/2014/main" val="20003"/>
                    </a:ext>
                  </a:extLst>
                </a:gridCol>
                <a:gridCol w="444801">
                  <a:extLst>
                    <a:ext uri="{9D8B030D-6E8A-4147-A177-3AD203B41FA5}">
                      <a16:colId xmlns:a16="http://schemas.microsoft.com/office/drawing/2014/main" val="20004"/>
                    </a:ext>
                  </a:extLst>
                </a:gridCol>
                <a:gridCol w="675928">
                  <a:extLst>
                    <a:ext uri="{9D8B030D-6E8A-4147-A177-3AD203B41FA5}">
                      <a16:colId xmlns:a16="http://schemas.microsoft.com/office/drawing/2014/main" val="20005"/>
                    </a:ext>
                  </a:extLst>
                </a:gridCol>
                <a:gridCol w="451969">
                  <a:extLst>
                    <a:ext uri="{9D8B030D-6E8A-4147-A177-3AD203B41FA5}">
                      <a16:colId xmlns:a16="http://schemas.microsoft.com/office/drawing/2014/main" val="20006"/>
                    </a:ext>
                  </a:extLst>
                </a:gridCol>
                <a:gridCol w="668760">
                  <a:extLst>
                    <a:ext uri="{9D8B030D-6E8A-4147-A177-3AD203B41FA5}">
                      <a16:colId xmlns:a16="http://schemas.microsoft.com/office/drawing/2014/main" val="20007"/>
                    </a:ext>
                  </a:extLst>
                </a:gridCol>
                <a:gridCol w="457314">
                  <a:extLst>
                    <a:ext uri="{9D8B030D-6E8A-4147-A177-3AD203B41FA5}">
                      <a16:colId xmlns:a16="http://schemas.microsoft.com/office/drawing/2014/main" val="20008"/>
                    </a:ext>
                  </a:extLst>
                </a:gridCol>
                <a:gridCol w="663415">
                  <a:extLst>
                    <a:ext uri="{9D8B030D-6E8A-4147-A177-3AD203B41FA5}">
                      <a16:colId xmlns:a16="http://schemas.microsoft.com/office/drawing/2014/main" val="20009"/>
                    </a:ext>
                  </a:extLst>
                </a:gridCol>
                <a:gridCol w="464483">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1.4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0.7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0.6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l"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4" name="スライド イメージ プレースホルダー 3">
            <a:extLst>
              <a:ext uri="{FF2B5EF4-FFF2-40B4-BE49-F238E27FC236}">
                <a16:creationId xmlns:a16="http://schemas.microsoft.com/office/drawing/2014/main" id="{CED37A0B-B9C3-4E48-B4C8-2A10C9C8F668}"/>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98EFBA0F-DB73-469C-9A41-801FF38C8269}"/>
              </a:ext>
            </a:extLst>
          </p:cNvPr>
          <p:cNvSpPr>
            <a:spLocks noChangeArrowheads="1"/>
          </p:cNvSpPr>
          <p:nvPr/>
        </p:nvSpPr>
        <p:spPr bwMode="auto">
          <a:xfrm>
            <a:off x="772887" y="9302489"/>
            <a:ext cx="2160848"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[Feeling of incomplete evacuation]</a:t>
            </a:r>
          </a:p>
        </p:txBody>
      </p:sp>
      <p:sp>
        <p:nvSpPr>
          <p:cNvPr id="14" name="Rectangle 288">
            <a:extLst>
              <a:ext uri="{FF2B5EF4-FFF2-40B4-BE49-F238E27FC236}">
                <a16:creationId xmlns:a16="http://schemas.microsoft.com/office/drawing/2014/main" id="{C493A415-175E-4C8C-94C3-6F93DA5564E7}"/>
              </a:ext>
            </a:extLst>
          </p:cNvPr>
          <p:cNvSpPr>
            <a:spLocks noChangeArrowheads="1"/>
          </p:cNvSpPr>
          <p:nvPr/>
        </p:nvSpPr>
        <p:spPr bwMode="auto">
          <a:xfrm>
            <a:off x="772884" y="10813176"/>
            <a:ext cx="2797241"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feeling of incomplete evacuation]</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BBCE7BCC-A066-4894-A2F8-06FD0FF8F383}"/>
              </a:ext>
            </a:extLst>
          </p:cNvPr>
          <p:cNvSpPr>
            <a:spLocks noGrp="1"/>
          </p:cNvSpPr>
          <p:nvPr>
            <p:ph type="body" idx="1"/>
          </p:nvPr>
        </p:nvSpPr>
        <p:spPr>
          <a:xfrm>
            <a:off x="849572" y="5868655"/>
            <a:ext cx="6806860" cy="5558264"/>
          </a:xfrm>
          <a:noFill/>
        </p:spPr>
        <p:txBody>
          <a:bodyPr rtlCol="0"/>
          <a:lstStyle/>
          <a:p>
            <a:pPr marL="213456" indent="-213456">
              <a:buFont typeface="Wingdings" panose="05000000000000000000" pitchFamily="2" charset="2"/>
              <a:buChar char="l"/>
            </a:pPr>
            <a:r>
              <a:rPr lang="en-us" sz="1000" dirty="0"/>
              <a:t>This slide shows the results of “the degree of straining during SBM” in the phase III long-term treatment study. Straining scores recorded in the patient diary were treated as equally spaced continuous data and the mean score of each period was calculated to indicate the degree of straining of each patient.</a:t>
            </a:r>
          </a:p>
          <a:p>
            <a:pPr marL="213456" indent="-213456">
              <a:buFont typeface="Wingdings" panose="05000000000000000000" pitchFamily="2" charset="2"/>
              <a:buChar char="l"/>
            </a:pPr>
            <a:r>
              <a:rPr lang="en-us" sz="1000" dirty="0"/>
              <a:t>The mean straining score improved from 1.9 ± 0.8 at baseline to 1.1 ± 0.8 at Week 1 and ranged from 0.9 to 1.2 between Weeks 2 and 48, indicating that the improvement in straining was maintained.</a:t>
            </a:r>
          </a:p>
          <a:p>
            <a:pPr marL="213456" indent="-213456">
              <a:buFont typeface="Wingdings" panose="05000000000000000000" pitchFamily="2" charset="2"/>
              <a:buChar char="l"/>
            </a:pPr>
            <a:r>
              <a:rPr lang="en-us" sz="1000" dirty="0"/>
              <a:t>The mean change in straining score was -0.8 ± 0.9 at Week 1 and ranged from -1.0 to -0.8 between Weeks 2 and 48, showing significant differences from baseline at all post-baseline weeks (p &lt; 0.001 for all weeks: one-sample t-test, vs. baseline).</a:t>
            </a:r>
            <a:endParaRPr lang="ja-JP" altLang="en-US" sz="1000" spc="-25" dirty="0"/>
          </a:p>
          <a:p>
            <a:pPr rtl="0"/>
            <a:r>
              <a:rPr lang="en-us" sz="1000" dirty="0"/>
              <a:t>Patients: 209 patients with chronic constipation of unknown cause*</a:t>
            </a:r>
          </a:p>
          <a:p>
            <a:pPr rtl="0"/>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77910" indent="-677910"/>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870779" indent="-870779"/>
            <a:r>
              <a:rPr lang="en-us" sz="1000"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a:spcBef>
                <a:spcPts val="0"/>
              </a:spcBef>
            </a:pPr>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p>
          <a:p>
            <a:pPr rtl="0"/>
            <a:endParaRPr kumimoji="1" lang="ja-JP" altLang="en-US" dirty="0"/>
          </a:p>
        </p:txBody>
      </p:sp>
      <p:graphicFrame>
        <p:nvGraphicFramePr>
          <p:cNvPr id="100637" name="Group 285"/>
          <p:cNvGraphicFramePr>
            <a:graphicFrameLocks noGrp="1"/>
          </p:cNvGraphicFramePr>
          <p:nvPr>
            <p:extLst>
              <p:ext uri="{D42A27DB-BD31-4B8C-83A1-F6EECF244321}">
                <p14:modId xmlns:p14="http://schemas.microsoft.com/office/powerpoint/2010/main" val="1052131179"/>
              </p:ext>
            </p:extLst>
          </p:nvPr>
        </p:nvGraphicFramePr>
        <p:xfrm>
          <a:off x="859892" y="10985041"/>
          <a:ext cx="6796540" cy="1219527"/>
        </p:xfrm>
        <a:graphic>
          <a:graphicData uri="http://schemas.openxmlformats.org/drawingml/2006/table">
            <a:tbl>
              <a:tblPr/>
              <a:tblGrid>
                <a:gridCol w="431845">
                  <a:extLst>
                    <a:ext uri="{9D8B030D-6E8A-4147-A177-3AD203B41FA5}">
                      <a16:colId xmlns:a16="http://schemas.microsoft.com/office/drawing/2014/main" val="20000"/>
                    </a:ext>
                  </a:extLst>
                </a:gridCol>
                <a:gridCol w="716543">
                  <a:extLst>
                    <a:ext uri="{9D8B030D-6E8A-4147-A177-3AD203B41FA5}">
                      <a16:colId xmlns:a16="http://schemas.microsoft.com/office/drawing/2014/main" val="20001"/>
                    </a:ext>
                  </a:extLst>
                </a:gridCol>
                <a:gridCol w="445974">
                  <a:extLst>
                    <a:ext uri="{9D8B030D-6E8A-4147-A177-3AD203B41FA5}">
                      <a16:colId xmlns:a16="http://schemas.microsoft.com/office/drawing/2014/main" val="20002"/>
                    </a:ext>
                  </a:extLst>
                </a:gridCol>
                <a:gridCol w="674755">
                  <a:extLst>
                    <a:ext uri="{9D8B030D-6E8A-4147-A177-3AD203B41FA5}">
                      <a16:colId xmlns:a16="http://schemas.microsoft.com/office/drawing/2014/main" val="20003"/>
                    </a:ext>
                  </a:extLst>
                </a:gridCol>
                <a:gridCol w="451321">
                  <a:extLst>
                    <a:ext uri="{9D8B030D-6E8A-4147-A177-3AD203B41FA5}">
                      <a16:colId xmlns:a16="http://schemas.microsoft.com/office/drawing/2014/main" val="20004"/>
                    </a:ext>
                  </a:extLst>
                </a:gridCol>
                <a:gridCol w="669408">
                  <a:extLst>
                    <a:ext uri="{9D8B030D-6E8A-4147-A177-3AD203B41FA5}">
                      <a16:colId xmlns:a16="http://schemas.microsoft.com/office/drawing/2014/main" val="20005"/>
                    </a:ext>
                  </a:extLst>
                </a:gridCol>
                <a:gridCol w="458489">
                  <a:extLst>
                    <a:ext uri="{9D8B030D-6E8A-4147-A177-3AD203B41FA5}">
                      <a16:colId xmlns:a16="http://schemas.microsoft.com/office/drawing/2014/main" val="20006"/>
                    </a:ext>
                  </a:extLst>
                </a:gridCol>
                <a:gridCol w="662240">
                  <a:extLst>
                    <a:ext uri="{9D8B030D-6E8A-4147-A177-3AD203B41FA5}">
                      <a16:colId xmlns:a16="http://schemas.microsoft.com/office/drawing/2014/main" val="20007"/>
                    </a:ext>
                  </a:extLst>
                </a:gridCol>
                <a:gridCol w="463835">
                  <a:extLst>
                    <a:ext uri="{9D8B030D-6E8A-4147-A177-3AD203B41FA5}">
                      <a16:colId xmlns:a16="http://schemas.microsoft.com/office/drawing/2014/main" val="20008"/>
                    </a:ext>
                  </a:extLst>
                </a:gridCol>
                <a:gridCol w="656895">
                  <a:extLst>
                    <a:ext uri="{9D8B030D-6E8A-4147-A177-3AD203B41FA5}">
                      <a16:colId xmlns:a16="http://schemas.microsoft.com/office/drawing/2014/main" val="20009"/>
                    </a:ext>
                  </a:extLst>
                </a:gridCol>
                <a:gridCol w="471004">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1.0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-0.8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503">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6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100638" name="Group 286"/>
          <p:cNvGraphicFramePr>
            <a:graphicFrameLocks noGrp="1"/>
          </p:cNvGraphicFramePr>
          <p:nvPr>
            <p:extLst>
              <p:ext uri="{D42A27DB-BD31-4B8C-83A1-F6EECF244321}">
                <p14:modId xmlns:p14="http://schemas.microsoft.com/office/powerpoint/2010/main" val="2612463227"/>
              </p:ext>
            </p:extLst>
          </p:nvPr>
        </p:nvGraphicFramePr>
        <p:xfrm>
          <a:off x="859893" y="9458226"/>
          <a:ext cx="6796540" cy="1354950"/>
        </p:xfrm>
        <a:graphic>
          <a:graphicData uri="http://schemas.openxmlformats.org/drawingml/2006/table">
            <a:tbl>
              <a:tblPr/>
              <a:tblGrid>
                <a:gridCol w="431845">
                  <a:extLst>
                    <a:ext uri="{9D8B030D-6E8A-4147-A177-3AD203B41FA5}">
                      <a16:colId xmlns:a16="http://schemas.microsoft.com/office/drawing/2014/main" val="20000"/>
                    </a:ext>
                  </a:extLst>
                </a:gridCol>
                <a:gridCol w="716542">
                  <a:extLst>
                    <a:ext uri="{9D8B030D-6E8A-4147-A177-3AD203B41FA5}">
                      <a16:colId xmlns:a16="http://schemas.microsoft.com/office/drawing/2014/main" val="20001"/>
                    </a:ext>
                  </a:extLst>
                </a:gridCol>
                <a:gridCol w="445976">
                  <a:extLst>
                    <a:ext uri="{9D8B030D-6E8A-4147-A177-3AD203B41FA5}">
                      <a16:colId xmlns:a16="http://schemas.microsoft.com/office/drawing/2014/main" val="20002"/>
                    </a:ext>
                  </a:extLst>
                </a:gridCol>
                <a:gridCol w="674754">
                  <a:extLst>
                    <a:ext uri="{9D8B030D-6E8A-4147-A177-3AD203B41FA5}">
                      <a16:colId xmlns:a16="http://schemas.microsoft.com/office/drawing/2014/main" val="20003"/>
                    </a:ext>
                  </a:extLst>
                </a:gridCol>
                <a:gridCol w="451322">
                  <a:extLst>
                    <a:ext uri="{9D8B030D-6E8A-4147-A177-3AD203B41FA5}">
                      <a16:colId xmlns:a16="http://schemas.microsoft.com/office/drawing/2014/main" val="20004"/>
                    </a:ext>
                  </a:extLst>
                </a:gridCol>
                <a:gridCol w="669407">
                  <a:extLst>
                    <a:ext uri="{9D8B030D-6E8A-4147-A177-3AD203B41FA5}">
                      <a16:colId xmlns:a16="http://schemas.microsoft.com/office/drawing/2014/main" val="20005"/>
                    </a:ext>
                  </a:extLst>
                </a:gridCol>
                <a:gridCol w="458490">
                  <a:extLst>
                    <a:ext uri="{9D8B030D-6E8A-4147-A177-3AD203B41FA5}">
                      <a16:colId xmlns:a16="http://schemas.microsoft.com/office/drawing/2014/main" val="20006"/>
                    </a:ext>
                  </a:extLst>
                </a:gridCol>
                <a:gridCol w="662239">
                  <a:extLst>
                    <a:ext uri="{9D8B030D-6E8A-4147-A177-3AD203B41FA5}">
                      <a16:colId xmlns:a16="http://schemas.microsoft.com/office/drawing/2014/main" val="20007"/>
                    </a:ext>
                  </a:extLst>
                </a:gridCol>
                <a:gridCol w="463836">
                  <a:extLst>
                    <a:ext uri="{9D8B030D-6E8A-4147-A177-3AD203B41FA5}">
                      <a16:colId xmlns:a16="http://schemas.microsoft.com/office/drawing/2014/main" val="20008"/>
                    </a:ext>
                  </a:extLst>
                </a:gridCol>
                <a:gridCol w="656893">
                  <a:extLst>
                    <a:ext uri="{9D8B030D-6E8A-4147-A177-3AD203B41FA5}">
                      <a16:colId xmlns:a16="http://schemas.microsoft.com/office/drawing/2014/main" val="20009"/>
                    </a:ext>
                  </a:extLst>
                </a:gridCol>
                <a:gridCol w="471005">
                  <a:extLst>
                    <a:ext uri="{9D8B030D-6E8A-4147-A177-3AD203B41FA5}">
                      <a16:colId xmlns:a16="http://schemas.microsoft.com/office/drawing/2014/main" val="20010"/>
                    </a:ext>
                  </a:extLst>
                </a:gridCol>
                <a:gridCol w="694231">
                  <a:extLst>
                    <a:ext uri="{9D8B030D-6E8A-4147-A177-3AD203B41FA5}">
                      <a16:colId xmlns:a16="http://schemas.microsoft.com/office/drawing/2014/main" val="20011"/>
                    </a:ext>
                  </a:extLst>
                </a:gridCol>
              </a:tblGrid>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17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Week 20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endParaRPr kumimoji="1" lang="en-US" altLang="ja-JP"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15</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23</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31</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39</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0.7</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0.9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35495">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1.0 ± 0.8</a:t>
                      </a:r>
                    </a:p>
                  </a:txBody>
                  <a:tcPr marL="21410" marR="21410" marT="21855"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en-US" altLang="ja-JP"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en-US" altLang="ja-JP"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en-US" altLang="ja-JP"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en-US" altLang="ja-JP"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a:defRPr kumimoji="1" sz="1500">
                          <a:solidFill>
                            <a:schemeClr val="tx1"/>
                          </a:solidFill>
                          <a:latin typeface="Arial" pitchFamily="34" charset="0"/>
                          <a:ea typeface="ＭＳ Ｐゴシック" pitchFamily="50" charset="-128"/>
                        </a:defRPr>
                      </a:lvl1pPr>
                      <a:lvl2pPr marL="742950" indent="-285750" defTabSz="954088">
                        <a:defRPr kumimoji="1" sz="1500">
                          <a:solidFill>
                            <a:schemeClr val="tx1"/>
                          </a:solidFill>
                          <a:latin typeface="Arial" pitchFamily="34" charset="0"/>
                          <a:ea typeface="ＭＳ Ｐゴシック" pitchFamily="50" charset="-128"/>
                        </a:defRPr>
                      </a:lvl2pPr>
                      <a:lvl3pPr marL="1143000" indent="-228600" defTabSz="954088">
                        <a:defRPr kumimoji="1" sz="1500">
                          <a:solidFill>
                            <a:schemeClr val="tx1"/>
                          </a:solidFill>
                          <a:latin typeface="Arial" pitchFamily="34" charset="0"/>
                          <a:ea typeface="ＭＳ Ｐゴシック" pitchFamily="50" charset="-128"/>
                        </a:defRPr>
                      </a:lvl3pPr>
                      <a:lvl4pPr marL="1600200" indent="-228600" defTabSz="954088">
                        <a:defRPr kumimoji="1" sz="1500">
                          <a:solidFill>
                            <a:schemeClr val="tx1"/>
                          </a:solidFill>
                          <a:latin typeface="Arial" pitchFamily="34" charset="0"/>
                          <a:ea typeface="ＭＳ Ｐゴシック" pitchFamily="50" charset="-128"/>
                        </a:defRPr>
                      </a:lvl4pPr>
                      <a:lvl5pPr marL="2057400" indent="-228600" defTabSz="954088">
                        <a:defRPr kumimoji="1" sz="1500">
                          <a:solidFill>
                            <a:schemeClr val="tx1"/>
                          </a:solidFill>
                          <a:latin typeface="Arial" pitchFamily="34" charset="0"/>
                          <a:ea typeface="ＭＳ Ｐゴシック" pitchFamily="50" charset="-128"/>
                        </a:defRPr>
                      </a:lvl5pPr>
                      <a:lvl6pPr marL="25146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6pPr>
                      <a:lvl7pPr marL="29718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7pPr>
                      <a:lvl8pPr marL="34290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8pPr>
                      <a:lvl9pPr marL="3886200" indent="-228600" algn="r" defTabSz="954088" fontAlgn="base">
                        <a:spcBef>
                          <a:spcPct val="0"/>
                        </a:spcBef>
                        <a:spcAft>
                          <a:spcPct val="0"/>
                        </a:spcAft>
                        <a:defRPr kumimoji="1" sz="1500">
                          <a:solidFill>
                            <a:schemeClr val="tx1"/>
                          </a:solidFill>
                          <a:latin typeface="Arial" pitchFamily="34" charset="0"/>
                          <a:ea typeface="ＭＳ Ｐゴシック"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en-US" altLang="ja-JP"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1410" marR="21410" marT="21855"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4" name="スライド イメージ プレースホルダー 3">
            <a:extLst>
              <a:ext uri="{FF2B5EF4-FFF2-40B4-BE49-F238E27FC236}">
                <a16:creationId xmlns:a16="http://schemas.microsoft.com/office/drawing/2014/main" id="{AF47E66C-D792-4E50-AE07-5C7FB3BE46E7}"/>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CBEF417B-9A59-46DC-9B9A-792D78C29F27}"/>
              </a:ext>
            </a:extLst>
          </p:cNvPr>
          <p:cNvSpPr>
            <a:spLocks noChangeArrowheads="1"/>
          </p:cNvSpPr>
          <p:nvPr/>
        </p:nvSpPr>
        <p:spPr bwMode="auto">
          <a:xfrm>
            <a:off x="772887" y="9286590"/>
            <a:ext cx="1306448"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[Degree of straining]</a:t>
            </a:r>
          </a:p>
        </p:txBody>
      </p:sp>
      <p:sp>
        <p:nvSpPr>
          <p:cNvPr id="14" name="Rectangle 288">
            <a:extLst>
              <a:ext uri="{FF2B5EF4-FFF2-40B4-BE49-F238E27FC236}">
                <a16:creationId xmlns:a16="http://schemas.microsoft.com/office/drawing/2014/main" id="{CB777397-00A9-46F0-A041-C58858B275FC}"/>
              </a:ext>
            </a:extLst>
          </p:cNvPr>
          <p:cNvSpPr>
            <a:spLocks noChangeArrowheads="1"/>
          </p:cNvSpPr>
          <p:nvPr/>
        </p:nvSpPr>
        <p:spPr bwMode="auto">
          <a:xfrm>
            <a:off x="772885" y="10813176"/>
            <a:ext cx="1955664"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degree of straining]</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2D247427-0DA1-4587-98EE-8A291DE441DC}"/>
              </a:ext>
            </a:extLst>
          </p:cNvPr>
          <p:cNvSpPr>
            <a:spLocks noGrp="1"/>
          </p:cNvSpPr>
          <p:nvPr>
            <p:ph type="body" idx="1"/>
          </p:nvPr>
        </p:nvSpPr>
        <p:spPr>
          <a:xfrm>
            <a:off x="849572" y="5868655"/>
            <a:ext cx="6762353" cy="6483683"/>
          </a:xfrm>
          <a:noFill/>
        </p:spPr>
        <p:txBody>
          <a:bodyPr rtlCol="0"/>
          <a:lstStyle/>
          <a:p>
            <a:pPr marL="213456" indent="-213456">
              <a:buFont typeface="Wingdings" panose="05000000000000000000" pitchFamily="2" charset="2"/>
              <a:buChar char="l"/>
            </a:pPr>
            <a:r>
              <a:rPr lang="en-us" sz="1000" dirty="0"/>
              <a:t>This slide shows the results of “severity of constipation (patient's global assessment)” in the Japanese phase III long-term treatment study. Each patient assessed the severity of constipation over the previous week on a 5-point scale at study visits. The severity category scores were treated as equally spaced continuous data and the mean score at each assessment point was calculated to indicate the severity of constipation based on global assessment. </a:t>
            </a:r>
          </a:p>
          <a:p>
            <a:pPr marL="213456" indent="-213456">
              <a:buFont typeface="Wingdings" panose="05000000000000000000" pitchFamily="2" charset="2"/>
              <a:buChar char="l"/>
            </a:pPr>
            <a:r>
              <a:rPr lang="en-us" sz="1000" dirty="0"/>
              <a:t>The mean score for the severity of constipation (patient’s global assessment) improved from 2.7 ± 0.8 at baseline to 1.6 ± 1.1 at Week 1 and ranged from 1.1 to 1.5 between Weeks 2 and 48, indicating that the improvement in the severity of constipation was maintained.</a:t>
            </a:r>
          </a:p>
          <a:p>
            <a:pPr marL="213456" indent="-213456">
              <a:buFont typeface="Wingdings" panose="05000000000000000000" pitchFamily="2" charset="2"/>
              <a:buChar char="l"/>
            </a:pPr>
            <a:r>
              <a:rPr lang="en-us" sz="1000" dirty="0"/>
              <a:t>The mean change in constipation severity score was -1.1 ± 1.2 at Week 1 and ranged from -1.6 to -1.2 between Weeks 2 and 48, showing significant differences from baseline at all post-baseline visits (p &lt; 0.001 for all assessment points: one-sample t-test, vs. baseline).</a:t>
            </a:r>
            <a:endParaRPr lang="ja-JP" altLang="en-US" sz="1000" dirty="0"/>
          </a:p>
          <a:p>
            <a:pPr rtl="0"/>
            <a:r>
              <a:rPr lang="en-us" sz="1000" dirty="0"/>
              <a:t>Patients: 209 patients with chronic constipation of unknown cause*</a:t>
            </a:r>
          </a:p>
          <a:p>
            <a:pPr rtl="0"/>
            <a:r>
              <a:rPr lang="en-us" sz="1000" dirty="0"/>
              <a:t>Methods: Patients were treated with 24 </a:t>
            </a:r>
            <a:r>
              <a:rPr lang="en-us" sz="1000" dirty="0" err="1"/>
              <a:t>μg</a:t>
            </a:r>
            <a:r>
              <a:rPr lang="en-us" sz="1000" dirty="0"/>
              <a:t> </a:t>
            </a:r>
            <a:r>
              <a:rPr lang="en-us" sz="1000" dirty="0" err="1"/>
              <a:t>lubiprostone</a:t>
            </a:r>
            <a:r>
              <a:rPr lang="en-us" sz="1000" dirty="0"/>
              <a:t> orally BID (after breakfast and dinner) for 48 weeks.</a:t>
            </a:r>
          </a:p>
          <a:p>
            <a:pPr marL="687457" indent="-687457"/>
            <a:r>
              <a:rPr lang="en-us" sz="10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dirty="0"/>
          </a:p>
          <a:p>
            <a:pPr marL="889875" indent="-889875"/>
            <a:r>
              <a:rPr lang="en-us" sz="1000"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a:spcBef>
                <a:spcPts val="0"/>
              </a:spcBef>
            </a:pPr>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p>
          <a:p>
            <a:pPr rtl="0"/>
            <a:endParaRPr lang="ja-JP" altLang="en-US" sz="1000" dirty="0"/>
          </a:p>
        </p:txBody>
      </p:sp>
      <p:graphicFrame>
        <p:nvGraphicFramePr>
          <p:cNvPr id="104558" name="Group 110"/>
          <p:cNvGraphicFramePr>
            <a:graphicFrameLocks noGrp="1"/>
          </p:cNvGraphicFramePr>
          <p:nvPr>
            <p:extLst>
              <p:ext uri="{D42A27DB-BD31-4B8C-83A1-F6EECF244321}">
                <p14:modId xmlns:p14="http://schemas.microsoft.com/office/powerpoint/2010/main" val="1632050977"/>
              </p:ext>
            </p:extLst>
          </p:nvPr>
        </p:nvGraphicFramePr>
        <p:xfrm>
          <a:off x="866784" y="9733931"/>
          <a:ext cx="5003728" cy="816912"/>
        </p:xfrm>
        <a:graphic>
          <a:graphicData uri="http://schemas.openxmlformats.org/drawingml/2006/table">
            <a:tbl>
              <a:tblPr/>
              <a:tblGrid>
                <a:gridCol w="577782">
                  <a:extLst>
                    <a:ext uri="{9D8B030D-6E8A-4147-A177-3AD203B41FA5}">
                      <a16:colId xmlns:a16="http://schemas.microsoft.com/office/drawing/2014/main" val="20000"/>
                    </a:ext>
                  </a:extLst>
                </a:gridCol>
                <a:gridCol w="976907">
                  <a:extLst>
                    <a:ext uri="{9D8B030D-6E8A-4147-A177-3AD203B41FA5}">
                      <a16:colId xmlns:a16="http://schemas.microsoft.com/office/drawing/2014/main" val="20001"/>
                    </a:ext>
                  </a:extLst>
                </a:gridCol>
                <a:gridCol w="575881">
                  <a:extLst>
                    <a:ext uri="{9D8B030D-6E8A-4147-A177-3AD203B41FA5}">
                      <a16:colId xmlns:a16="http://schemas.microsoft.com/office/drawing/2014/main" val="20002"/>
                    </a:ext>
                  </a:extLst>
                </a:gridCol>
                <a:gridCol w="929393">
                  <a:extLst>
                    <a:ext uri="{9D8B030D-6E8A-4147-A177-3AD203B41FA5}">
                      <a16:colId xmlns:a16="http://schemas.microsoft.com/office/drawing/2014/main" val="20003"/>
                    </a:ext>
                  </a:extLst>
                </a:gridCol>
                <a:gridCol w="1340295">
                  <a:extLst>
                    <a:ext uri="{9D8B030D-6E8A-4147-A177-3AD203B41FA5}">
                      <a16:colId xmlns:a16="http://schemas.microsoft.com/office/drawing/2014/main" val="20004"/>
                    </a:ext>
                  </a:extLst>
                </a:gridCol>
                <a:gridCol w="603470">
                  <a:extLst>
                    <a:ext uri="{9D8B030D-6E8A-4147-A177-3AD203B41FA5}">
                      <a16:colId xmlns:a16="http://schemas.microsoft.com/office/drawing/2014/main" val="20005"/>
                    </a:ext>
                  </a:extLst>
                </a:gridCol>
              </a:tblGrid>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Baseline</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2.7 ± 0.8</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0.9</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discontinuation</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1.2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graphicFrame>
        <p:nvGraphicFramePr>
          <p:cNvPr id="104559" name="Group 111"/>
          <p:cNvGraphicFramePr>
            <a:graphicFrameLocks noGrp="1"/>
          </p:cNvGraphicFramePr>
          <p:nvPr>
            <p:extLst>
              <p:ext uri="{D42A27DB-BD31-4B8C-83A1-F6EECF244321}">
                <p14:modId xmlns:p14="http://schemas.microsoft.com/office/powerpoint/2010/main" val="4231948455"/>
              </p:ext>
            </p:extLst>
          </p:nvPr>
        </p:nvGraphicFramePr>
        <p:xfrm>
          <a:off x="849571" y="10839890"/>
          <a:ext cx="5038155" cy="816912"/>
        </p:xfrm>
        <a:graphic>
          <a:graphicData uri="http://schemas.openxmlformats.org/drawingml/2006/table">
            <a:tbl>
              <a:tblPr/>
              <a:tblGrid>
                <a:gridCol w="577782">
                  <a:extLst>
                    <a:ext uri="{9D8B030D-6E8A-4147-A177-3AD203B41FA5}">
                      <a16:colId xmlns:a16="http://schemas.microsoft.com/office/drawing/2014/main" val="20000"/>
                    </a:ext>
                  </a:extLst>
                </a:gridCol>
                <a:gridCol w="976907">
                  <a:extLst>
                    <a:ext uri="{9D8B030D-6E8A-4147-A177-3AD203B41FA5}">
                      <a16:colId xmlns:a16="http://schemas.microsoft.com/office/drawing/2014/main" val="20001"/>
                    </a:ext>
                  </a:extLst>
                </a:gridCol>
                <a:gridCol w="575881">
                  <a:extLst>
                    <a:ext uri="{9D8B030D-6E8A-4147-A177-3AD203B41FA5}">
                      <a16:colId xmlns:a16="http://schemas.microsoft.com/office/drawing/2014/main" val="20002"/>
                    </a:ext>
                  </a:extLst>
                </a:gridCol>
                <a:gridCol w="929393">
                  <a:extLst>
                    <a:ext uri="{9D8B030D-6E8A-4147-A177-3AD203B41FA5}">
                      <a16:colId xmlns:a16="http://schemas.microsoft.com/office/drawing/2014/main" val="20003"/>
                    </a:ext>
                  </a:extLst>
                </a:gridCol>
                <a:gridCol w="1374722">
                  <a:extLst>
                    <a:ext uri="{9D8B030D-6E8A-4147-A177-3AD203B41FA5}">
                      <a16:colId xmlns:a16="http://schemas.microsoft.com/office/drawing/2014/main" val="20004"/>
                    </a:ext>
                  </a:extLst>
                </a:gridCol>
                <a:gridCol w="603470">
                  <a:extLst>
                    <a:ext uri="{9D8B030D-6E8A-4147-A177-3AD203B41FA5}">
                      <a16:colId xmlns:a16="http://schemas.microsoft.com/office/drawing/2014/main" val="20005"/>
                    </a:ext>
                  </a:extLst>
                </a:gridCol>
              </a:tblGrid>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Mean ± SD</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-1.1 ± 1.2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16</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36</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-1.2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-1.3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44</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8</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dirty="0">
                          <a:ln>
                            <a:noFill/>
                          </a:ln>
                          <a:solidFill>
                            <a:srgbClr val="000000"/>
                          </a:solidFill>
                          <a:effectLst/>
                          <a:latin typeface="Meiryo UI" panose="020B0604030504040204" pitchFamily="50" charset="-128"/>
                          <a:ea typeface="Meiryo UI" panose="020B0604030504040204" pitchFamily="50" charset="-128"/>
                        </a:rPr>
                        <a:t>-1.3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28</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48/at discontinuation</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6152">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12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-1.5 ± 1.1</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Week 32</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r>
                        <a:rPr lang="en-us" sz="700" b="0" i="0" u="none" strike="noStrike" cap="none" normalizeH="0">
                          <a:ln>
                            <a:noFill/>
                          </a:ln>
                          <a:solidFill>
                            <a:srgbClr val="000000"/>
                          </a:solidFill>
                          <a:effectLst/>
                          <a:latin typeface="Meiryo UI" panose="020B0604030504040204" pitchFamily="50" charset="-128"/>
                          <a:ea typeface="Meiryo UI" panose="020B0604030504040204" pitchFamily="50" charset="-128"/>
                        </a:rPr>
                        <a:t>-1.6 ± 1.0</a:t>
                      </a:r>
                    </a:p>
                  </a:txBody>
                  <a:tcPr marL="22332" marR="22332" marT="2251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a:ln>
                          <a:noFill/>
                        </a:ln>
                        <a:solidFill>
                          <a:srgbClr val="000000"/>
                        </a:solidFill>
                        <a:effectLst/>
                        <a:latin typeface="Meiryo UI" panose="020B0604030504040204" pitchFamily="50" charset="-128"/>
                        <a:ea typeface="Meiryo UI" panose="020B0604030504040204" pitchFamily="50" charset="-128"/>
                      </a:endParaRPr>
                    </a:p>
                  </a:txBody>
                  <a:tcPr marL="22332" marR="22332" marT="22513" marB="0" anchor="ctr" horzOverflow="overflow">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1pPr>
                      <a:lvl2pPr marL="769938" indent="-296863"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2pPr>
                      <a:lvl3pPr marL="1184275"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3pPr>
                      <a:lvl4pPr marL="1658938" indent="-238125"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4pPr>
                      <a:lvl5pPr marL="2132013" indent="-236538" defTabSz="954088" eaLnBrk="0" hangingPunct="0">
                        <a:defRPr kumimoji="1" sz="1100" b="1" i="1">
                          <a:solidFill>
                            <a:schemeClr val="tx1"/>
                          </a:solidFill>
                          <a:latin typeface="Arial" panose="020B0604020202020204" pitchFamily="34" charset="0"/>
                          <a:ea typeface="HGP創英角ｺﾞｼｯｸUB" panose="020B0900000000000000" pitchFamily="50" charset="-128"/>
                        </a:defRPr>
                      </a:lvl5pPr>
                      <a:lvl6pPr marL="25892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6pPr>
                      <a:lvl7pPr marL="30464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7pPr>
                      <a:lvl8pPr marL="35036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8pPr>
                      <a:lvl9pPr marL="3960813" indent="-236538" defTabSz="954088" eaLnBrk="0" fontAlgn="base" hangingPunct="0">
                        <a:spcBef>
                          <a:spcPct val="0"/>
                        </a:spcBef>
                        <a:spcAft>
                          <a:spcPct val="0"/>
                        </a:spcAft>
                        <a:defRPr kumimoji="1" sz="1100" b="1" i="1">
                          <a:solidFill>
                            <a:schemeClr val="tx1"/>
                          </a:solidFill>
                          <a:latin typeface="Arial" panose="020B0604020202020204" pitchFamily="34" charset="0"/>
                          <a:ea typeface="HGP創英角ｺﾞｼｯｸUB" panose="020B0900000000000000" pitchFamily="50" charset="-128"/>
                        </a:defRPr>
                      </a:lvl9pPr>
                    </a:lstStyle>
                    <a:p>
                      <a:pPr marL="0" marR="0" lvl="0" indent="0" algn="ctr" defTabSz="954088" rtl="0" eaLnBrk="1" fontAlgn="ctr" latinLnBrk="0" hangingPunct="1">
                        <a:lnSpc>
                          <a:spcPct val="100000"/>
                        </a:lnSpc>
                        <a:spcBef>
                          <a:spcPct val="0"/>
                        </a:spcBef>
                        <a:spcAft>
                          <a:spcPct val="0"/>
                        </a:spcAft>
                        <a:buClrTx/>
                        <a:buSzTx/>
                        <a:buFontTx/>
                        <a:buNone/>
                        <a:tabLst/>
                      </a:pPr>
                      <a:endParaRPr kumimoji="1" lang="ja-JP" altLang="en-US" sz="7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22332" marR="22332" marT="22513" marB="0" anchor="ctr"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 name="スライド イメージ プレースホルダー 3">
            <a:extLst>
              <a:ext uri="{FF2B5EF4-FFF2-40B4-BE49-F238E27FC236}">
                <a16:creationId xmlns:a16="http://schemas.microsoft.com/office/drawing/2014/main" id="{A32C8745-7452-44FC-BD1F-BEF25D89DD77}"/>
              </a:ext>
            </a:extLst>
          </p:cNvPr>
          <p:cNvSpPr>
            <a:spLocks noGrp="1" noRot="1" noChangeAspect="1"/>
          </p:cNvSpPr>
          <p:nvPr>
            <p:ph type="sldImg"/>
          </p:nvPr>
        </p:nvSpPr>
        <p:spPr/>
      </p:sp>
      <p:sp>
        <p:nvSpPr>
          <p:cNvPr id="13" name="Rectangle 287">
            <a:extLst>
              <a:ext uri="{FF2B5EF4-FFF2-40B4-BE49-F238E27FC236}">
                <a16:creationId xmlns:a16="http://schemas.microsoft.com/office/drawing/2014/main" id="{8DD16EBD-CAD0-4B3A-9883-FCE72B4196A3}"/>
              </a:ext>
            </a:extLst>
          </p:cNvPr>
          <p:cNvSpPr>
            <a:spLocks noChangeArrowheads="1"/>
          </p:cNvSpPr>
          <p:nvPr/>
        </p:nvSpPr>
        <p:spPr bwMode="auto">
          <a:xfrm>
            <a:off x="772886" y="9490508"/>
            <a:ext cx="3451266"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[Severity of constipation (patient's global assessment)]</a:t>
            </a:r>
            <a:endParaRPr lang="en-US" altLang="ja-JP" sz="1000" b="0" i="0" dirty="0">
              <a:solidFill>
                <a:srgbClr val="000000"/>
              </a:solidFill>
              <a:latin typeface="Meiryo UI" panose="020B0604030504040204" pitchFamily="50" charset="-128"/>
              <a:ea typeface="Meiryo UI" panose="020B0604030504040204" pitchFamily="50" charset="-128"/>
              <a:cs typeface="ＭＳ Ｐ明朝" charset="0"/>
            </a:endParaRPr>
          </a:p>
        </p:txBody>
      </p:sp>
      <p:sp>
        <p:nvSpPr>
          <p:cNvPr id="14" name="Rectangle 288">
            <a:extLst>
              <a:ext uri="{FF2B5EF4-FFF2-40B4-BE49-F238E27FC236}">
                <a16:creationId xmlns:a16="http://schemas.microsoft.com/office/drawing/2014/main" id="{27A79E3B-89A6-4E61-9067-915A880D6635}"/>
              </a:ext>
            </a:extLst>
          </p:cNvPr>
          <p:cNvSpPr>
            <a:spLocks noChangeArrowheads="1"/>
          </p:cNvSpPr>
          <p:nvPr/>
        </p:nvSpPr>
        <p:spPr bwMode="auto">
          <a:xfrm>
            <a:off x="772884" y="10639397"/>
            <a:ext cx="4100481" cy="199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44820" rtlCol="0">
            <a:spAutoFit/>
          </a:bodyPr>
          <a:lstStyle/>
          <a:p>
            <a:pPr eaLnBrk="1" hangingPunct="1">
              <a:spcBef>
                <a:spcPts val="117"/>
              </a:spcBef>
              <a:defRPr/>
            </a:pPr>
            <a:r>
              <a:rPr lang="en-us" sz="1000" b="0" i="0" dirty="0">
                <a:solidFill>
                  <a:srgbClr val="000000"/>
                </a:solidFill>
                <a:latin typeface="Meiryo UI" panose="020B0604030504040204" pitchFamily="50" charset="-128"/>
                <a:ea typeface="Meiryo UI" panose="020B0604030504040204" pitchFamily="50" charset="-128"/>
                <a:cs typeface="ＭＳ Ｐ明朝" charset="0"/>
              </a:rPr>
              <a:t>[Change in severity of constipation (patient's global assessment)]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F08765D2-412C-4248-819A-37C402B88E87}"/>
              </a:ext>
            </a:extLst>
          </p:cNvPr>
          <p:cNvSpPr>
            <a:spLocks noGrp="1"/>
          </p:cNvSpPr>
          <p:nvPr>
            <p:ph type="body" idx="1"/>
          </p:nvPr>
        </p:nvSpPr>
        <p:spPr>
          <a:xfrm>
            <a:off x="849572" y="5868655"/>
            <a:ext cx="6800340" cy="6483683"/>
          </a:xfrm>
        </p:spPr>
        <p:txBody>
          <a:bodyPr rtlCol="0"/>
          <a:lstStyle/>
          <a:p>
            <a:pPr marL="213456" indent="-213456">
              <a:spcBef>
                <a:spcPts val="241"/>
              </a:spcBef>
              <a:buFont typeface="Wingdings" panose="05000000000000000000" pitchFamily="2" charset="2"/>
              <a:buChar char="l"/>
            </a:pPr>
            <a:r>
              <a:rPr lang="en-us" dirty="0"/>
              <a:t>This slide shows the results of QOL assessment using SF-36</a:t>
            </a:r>
            <a:r>
              <a:rPr lang="en-us" baseline="30000" dirty="0"/>
              <a:t>®</a:t>
            </a:r>
            <a:r>
              <a:rPr lang="en-us" dirty="0"/>
              <a:t> in the Japanese phase III long-term treatment study. At study visits, patients self-rated their condition over the previous month using the standard version of SF-36, a global health-related QOL instrument.</a:t>
            </a:r>
          </a:p>
          <a:p>
            <a:pPr marL="213456" indent="-213456">
              <a:spcBef>
                <a:spcPts val="241"/>
              </a:spcBef>
              <a:buFont typeface="Wingdings" panose="05000000000000000000" pitchFamily="2" charset="2"/>
              <a:buChar char="l"/>
            </a:pPr>
            <a:r>
              <a:rPr lang="en-us" dirty="0"/>
              <a:t>Subscale scores were calculated according to the SF-36v2 Japanese Version Scoring Algorithm and treated as continuous data.</a:t>
            </a:r>
          </a:p>
          <a:p>
            <a:pPr marL="213456" indent="-213456">
              <a:spcBef>
                <a:spcPts val="241"/>
              </a:spcBef>
              <a:buFont typeface="Wingdings" panose="05000000000000000000" pitchFamily="2" charset="2"/>
              <a:buChar char="l"/>
            </a:pPr>
            <a:r>
              <a:rPr lang="en-us" dirty="0"/>
              <a:t>When the scores for each subscale were calculated and presented as summary statistics, significant differences from baseline were observed for “physical functioning,” “bodily pain,” “general health,” and “role emotional” at Weeks 24 and 48, and for “vitality” at Week 24.</a:t>
            </a:r>
          </a:p>
          <a:p>
            <a:pPr>
              <a:spcBef>
                <a:spcPts val="241"/>
              </a:spcBef>
            </a:pPr>
            <a:endParaRPr lang="ja-JP" altLang="en-US" dirty="0"/>
          </a:p>
          <a:p>
            <a:pPr>
              <a:spcBef>
                <a:spcPts val="241"/>
              </a:spcBef>
            </a:pPr>
            <a:r>
              <a:rPr lang="en-us" dirty="0"/>
              <a:t>Patients: 209 patients with chronic constipation of unknown cause*</a:t>
            </a:r>
            <a:r>
              <a:rPr lang="en-us" baseline="30000" dirty="0"/>
              <a:t>2</a:t>
            </a:r>
          </a:p>
          <a:p>
            <a:pPr marL="756203" indent="-756203">
              <a:spcBef>
                <a:spcPts val="241"/>
              </a:spcBef>
            </a:pPr>
            <a:r>
              <a:rPr lang="en-us" dirty="0"/>
              <a:t>Methods:	Patients were treated with 24 </a:t>
            </a:r>
            <a:r>
              <a:rPr lang="en-us" dirty="0" err="1"/>
              <a:t>μg</a:t>
            </a:r>
            <a:r>
              <a:rPr lang="en-us" dirty="0"/>
              <a:t> </a:t>
            </a:r>
            <a:r>
              <a:rPr lang="en-us" dirty="0" err="1"/>
              <a:t>lubiprostone</a:t>
            </a:r>
            <a:r>
              <a:rPr lang="en-us" dirty="0"/>
              <a:t> orally BID (after breakfast and dinner) for 48 weeks.</a:t>
            </a:r>
          </a:p>
          <a:p>
            <a:pPr marL="847864" indent="-847864">
              <a:spcBef>
                <a:spcPts val="241"/>
              </a:spcBef>
            </a:pPr>
            <a:r>
              <a:rPr lang="en-us"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088474" indent="-1088474">
              <a:spcBef>
                <a:spcPts val="241"/>
              </a:spcBef>
            </a:pPr>
            <a:r>
              <a:rPr lang="en-us" dirty="0"/>
              <a:t>Analysis plan:	Endpoints were analyzed using one-sample t-test, Wilcoxon rank sum test (continuous variables), and Fisher's exact test (categorical variables) and compared with baseline.</a:t>
            </a:r>
            <a:endParaRPr lang="ja-JP" altLang="en-US" dirty="0"/>
          </a:p>
          <a:p>
            <a:pPr>
              <a:spcBef>
                <a:spcPts val="241"/>
              </a:spcBef>
            </a:pPr>
            <a:r>
              <a:rPr lang="en-us" sz="800" dirty="0"/>
              <a:t>Note) SBM: Bowel movement that occurs without the use of laxatives, suppositories, or enema within 24 hours</a:t>
            </a:r>
          </a:p>
          <a:p>
            <a:pPr>
              <a:spcBef>
                <a:spcPts val="241"/>
              </a:spcBef>
              <a:tabLst>
                <a:tab pos="219605" algn="l"/>
              </a:tabLst>
            </a:pPr>
            <a:r>
              <a:rPr lang="en-us" sz="800" dirty="0"/>
              <a:t>*2:	 Major patient inclusion/exclusion criteria:</a:t>
            </a:r>
            <a:endParaRPr lang="ja-JP" altLang="en-US" sz="800" dirty="0"/>
          </a:p>
          <a:p>
            <a:pPr indent="355759">
              <a:spcBef>
                <a:spcPts val="241"/>
              </a:spcBef>
              <a:tabLst>
                <a:tab pos="371571" algn="l"/>
              </a:tabLst>
            </a:pPr>
            <a:r>
              <a:rPr lang="en-us" sz="800" dirty="0"/>
              <a:t>- Patients with a mean SBM frequency of less than 3 times/week for at least 6 months</a:t>
            </a:r>
          </a:p>
          <a:p>
            <a:pPr indent="355759">
              <a:spcBef>
                <a:spcPts val="241"/>
              </a:spcBef>
              <a:tabLst>
                <a:tab pos="371571" algn="l"/>
              </a:tabLst>
            </a:pPr>
            <a:r>
              <a:rPr lang="en-us" sz="800" dirty="0"/>
              <a:t>- Patients with organic or secondary constipation (drug-induced and symptomatic) were excluded</a:t>
            </a:r>
          </a:p>
          <a:p>
            <a:pPr>
              <a:spcBef>
                <a:spcPts val="241"/>
              </a:spcBef>
            </a:pPr>
            <a:r>
              <a:rPr lang="en-us" sz="800" dirty="0"/>
              <a:t>-----------------</a:t>
            </a:r>
          </a:p>
          <a:p>
            <a:pPr marL="219605" indent="-219605">
              <a:spcBef>
                <a:spcPts val="241"/>
              </a:spcBef>
            </a:pPr>
            <a:r>
              <a:rPr lang="en-us" sz="800" dirty="0"/>
              <a:t>*1: SF-36: An instrument used to measure health-related QOL, now translated into more than 170 languages and widely used internationally.</a:t>
            </a:r>
          </a:p>
          <a:p>
            <a:pPr marL="219605" indent="-7638">
              <a:spcBef>
                <a:spcPts val="241"/>
              </a:spcBef>
            </a:pPr>
            <a:r>
              <a:rPr lang="en-us" sz="800" dirty="0"/>
              <a:t>This instrument can be used to measure the QOL of patients with various diseases as well as healthy individuals, not limited to specific diseases. It can also be used to compare the QOL of patients with various diseases and to compare the QOL of patients with that of healthy individuals.</a:t>
            </a:r>
          </a:p>
          <a:p>
            <a:pPr marL="219605" indent="-7638">
              <a:spcBef>
                <a:spcPts val="241"/>
              </a:spcBef>
              <a:tabLst>
                <a:tab pos="280655" algn="l"/>
              </a:tabLst>
            </a:pPr>
            <a:r>
              <a:rPr lang="en-us" sz="800" dirty="0"/>
              <a:t>SF-36 has a 3-level structure of “36 questions,” “8 subscales,” and “2 summary scales.”</a:t>
            </a:r>
          </a:p>
          <a:p>
            <a:pPr marL="219605" indent="-7638">
              <a:spcBef>
                <a:spcPts val="241"/>
              </a:spcBef>
              <a:tabLst>
                <a:tab pos="284607" algn="l"/>
              </a:tabLst>
            </a:pPr>
            <a:r>
              <a:rPr lang="en-us" sz="800" dirty="0"/>
              <a:t>The 8 subscales are 1) physical functioning, 2) role physical, 3) bodily pain, 4) general health, 5) vitality, 6) social functioning, 7) role emotional, and 8) mental health. These 8 subscales are arranged according to their factor structure, where the smallest numbered subscale “physical functioning” is most strongly associated with “physical health,” and the largest numbered subscale “mental health” is most strongly associated with “mental health.”</a:t>
            </a:r>
            <a:endParaRPr lang="en-US" altLang="ja-JP" sz="800" dirty="0"/>
          </a:p>
          <a:p>
            <a:pPr marL="219605" indent="-7638">
              <a:spcBef>
                <a:spcPts val="241"/>
              </a:spcBef>
              <a:tabLst>
                <a:tab pos="280655" algn="l"/>
              </a:tabLst>
            </a:pPr>
            <a:r>
              <a:rPr lang="en-us" sz="800" dirty="0"/>
              <a:t>For the 6 subscales in between, the smaller the number, the stronger the association with “physical health” and the larger the number, the stronger the association with “mental health.”</a:t>
            </a:r>
          </a:p>
          <a:p>
            <a:pPr marL="219605" indent="-7638">
              <a:spcBef>
                <a:spcPts val="241"/>
              </a:spcBef>
              <a:tabLst>
                <a:tab pos="280655" algn="l"/>
              </a:tabLst>
            </a:pPr>
            <a:r>
              <a:rPr lang="en-us" sz="800" dirty="0"/>
              <a:t>From these 8 subscales, 2 component summary scores can be calculated: physical component QOL (1, 2, 3, and 4) and mental component QOL (5, 6, 7, and 8). In QOL assessment by SF-36, higher scores indicate higher QOL for each item.</a:t>
            </a:r>
          </a:p>
          <a:p>
            <a:pPr marL="219605" indent="-7638">
              <a:spcBef>
                <a:spcPts val="241"/>
              </a:spcBef>
              <a:tabLst>
                <a:tab pos="280655" algn="l"/>
              </a:tabLst>
            </a:pPr>
            <a:r>
              <a:rPr lang="en-us" sz="800" dirty="0"/>
              <a:t>In the scoring system based on national norms, scores are converted by taking national norms as 50 and its standard deviation as 10. With this conversion, the 8 subscales and 2 component summary scores are scored to have the same mean and the same standard deviation.</a:t>
            </a:r>
          </a:p>
        </p:txBody>
      </p:sp>
      <p:sp>
        <p:nvSpPr>
          <p:cNvPr id="4" name="スライド イメージ プレースホルダー 3">
            <a:extLst>
              <a:ext uri="{FF2B5EF4-FFF2-40B4-BE49-F238E27FC236}">
                <a16:creationId xmlns:a16="http://schemas.microsoft.com/office/drawing/2014/main" id="{1D8F43AF-C498-4989-96AA-D670B8A28A55}"/>
              </a:ext>
            </a:extLst>
          </p:cNvPr>
          <p:cNvSpPr>
            <a:spLocks noGrp="1" noRot="1" noChangeAspect="1"/>
          </p:cNvSpPr>
          <p:nvPr>
            <p:ph type="sldImg"/>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DEEB4B18-537D-479B-8CB8-4B4EFBB37C76}"/>
              </a:ext>
            </a:extLst>
          </p:cNvPr>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results of QOL assessment using IBS-QOL-J in the Japanese phase III long-term treatment study. At study visits, patients self-rated their condition over the previous month using the IBS-QOL-J, a disease-specific health-related QOL instrument.</a:t>
            </a:r>
          </a:p>
          <a:p>
            <a:pPr marL="213456" indent="-213456">
              <a:buFont typeface="Wingdings" panose="05000000000000000000" pitchFamily="2" charset="2"/>
              <a:buChar char="l"/>
            </a:pPr>
            <a:r>
              <a:rPr lang="en-us" sz="1200" dirty="0"/>
              <a:t>Scores for each subscale and the total score were calculated according to the IBS-QOL Japanese Version Scoring Manual and treated as continuous data.</a:t>
            </a:r>
          </a:p>
          <a:p>
            <a:pPr marL="213456" indent="-213456">
              <a:buFont typeface="Wingdings" panose="05000000000000000000" pitchFamily="2" charset="2"/>
              <a:buChar char="l"/>
            </a:pPr>
            <a:r>
              <a:rPr lang="en-us" sz="1200" dirty="0"/>
              <a:t>When the total score as well as scores for each subscale were calculated and presented as summary statistics, significant differences from baseline were observed for the total score and all subscales at Weeks 24 and 48.</a:t>
            </a:r>
          </a:p>
          <a:p>
            <a:pPr rtl="0"/>
            <a:endParaRPr lang="ja-JP" altLang="en-US" sz="1200" dirty="0"/>
          </a:p>
          <a:p>
            <a:pPr>
              <a:spcBef>
                <a:spcPts val="249"/>
              </a:spcBef>
            </a:pPr>
            <a:r>
              <a:rPr lang="en-us" sz="1200" dirty="0"/>
              <a:t>Patients: 209 patients with chronic constipation of unknown cause*</a:t>
            </a:r>
          </a:p>
          <a:p>
            <a:pPr marL="723740" indent="-723740">
              <a:spcBef>
                <a:spcPts val="249"/>
              </a:spcBef>
            </a:pPr>
            <a:r>
              <a:rPr lang="en-us" sz="1200" dirty="0"/>
              <a:t>Methods:	Patients were treated with 24 </a:t>
            </a:r>
            <a:r>
              <a:rPr lang="en-us" sz="1200" dirty="0" err="1"/>
              <a:t>μg</a:t>
            </a:r>
            <a:r>
              <a:rPr lang="en-us" sz="1200" dirty="0"/>
              <a:t> </a:t>
            </a:r>
            <a:r>
              <a:rPr lang="en-us" sz="1200" dirty="0" err="1"/>
              <a:t>lubiprostone</a:t>
            </a:r>
            <a:r>
              <a:rPr lang="en-us" sz="1200" dirty="0"/>
              <a:t> orally BID (after breakfast and dinner) for 48 weeks.</a:t>
            </a:r>
          </a:p>
          <a:p>
            <a:pPr marL="889875" indent="-889875">
              <a:spcBef>
                <a:spcPts val="249"/>
              </a:spcBef>
            </a:pPr>
            <a:r>
              <a:rPr lang="en-us" sz="1200"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200" dirty="0"/>
          </a:p>
          <a:p>
            <a:pPr marL="1090384" indent="-1090384">
              <a:spcBef>
                <a:spcPts val="249"/>
              </a:spcBef>
            </a:pPr>
            <a:r>
              <a:rPr lang="en-us" sz="1200" dirty="0"/>
              <a:t>Analysis plan:	Endpoints were analyzed using one-sample t-test, Wilcoxon rank sum test (continuous variables), and Fisher's exact test (categorical variables) and compared with baseline.</a:t>
            </a:r>
          </a:p>
          <a:p>
            <a:pPr>
              <a:spcBef>
                <a:spcPts val="249"/>
              </a:spcBef>
            </a:pPr>
            <a:r>
              <a:rPr lang="en-us" sz="800" dirty="0"/>
              <a:t>Note) SBM: Bowel movement that occurs without the use of laxatives, suppositories, or enema within 24 hours</a:t>
            </a:r>
          </a:p>
          <a:p>
            <a:pPr>
              <a:spcBef>
                <a:spcPts val="249"/>
              </a:spcBef>
            </a:pPr>
            <a:r>
              <a:rPr lang="en-us" sz="800" dirty="0"/>
              <a:t>*Major patient inclusion/exclusion criteria:</a:t>
            </a:r>
            <a:endParaRPr lang="ja-JP" altLang="en-US" sz="800" dirty="0"/>
          </a:p>
          <a:p>
            <a:pPr>
              <a:spcBef>
                <a:spcPts val="0"/>
              </a:spcBef>
            </a:pPr>
            <a:r>
              <a:rPr lang="en-us" sz="800" dirty="0"/>
              <a:t>　- Patients with a mean SBM frequency of less than 3 times/week for at least 6 months</a:t>
            </a:r>
          </a:p>
          <a:p>
            <a:pPr>
              <a:spcBef>
                <a:spcPts val="0"/>
              </a:spcBef>
            </a:pPr>
            <a:r>
              <a:rPr lang="en-us" sz="800" dirty="0"/>
              <a:t>　- Patients with organic or secondary constipation (drug-induced and symptomatic) were excluded</a:t>
            </a:r>
          </a:p>
          <a:p>
            <a:pPr rtl="0"/>
            <a:r>
              <a:rPr lang="en-us" sz="800" dirty="0"/>
              <a:t>-----------------</a:t>
            </a:r>
          </a:p>
          <a:p>
            <a:pPr marL="118587" indent="-118587"/>
            <a:r>
              <a:rPr lang="en-us" sz="800" dirty="0"/>
              <a:t>*	IBS-QOL-J: The Japanese version of the IBS-Quality of Life Measurement (IBS-QOL), a QOL instrument specific to irritable bowel syndrome.</a:t>
            </a:r>
          </a:p>
          <a:p>
            <a:pPr marL="118395" indent="-7638"/>
            <a:r>
              <a:rPr lang="en-us" sz="800" dirty="0"/>
              <a:t>This instrument consists of 34 questions which are divided into 8 subscales: “dysphoria,” “interference with activity,” “body image,” “health worry,” “food avoidance,” “social reaction,” “sexual concerns,” and “interpersonal relations.” The response to each question is rated on a 5-point scale and the score is converted to a 100-point scale.</a:t>
            </a:r>
          </a:p>
          <a:p>
            <a:pPr marL="118587" indent="-118587"/>
            <a:r>
              <a:rPr lang="en-us" sz="800" dirty="0"/>
              <a:t>	Higher scores indicate better QOL.</a:t>
            </a:r>
          </a:p>
          <a:p>
            <a:pPr marL="118587" indent="-118587"/>
            <a:r>
              <a:rPr lang="en-us" sz="800" dirty="0"/>
              <a:t>	Owing to the lack of an established QOL assessment method specific to constipation, the IBS-QOL-J, a QOL instrument specific to functional gastrointestinal disorders, was used for QOL assessment in this study.</a:t>
            </a:r>
          </a:p>
        </p:txBody>
      </p:sp>
      <p:sp>
        <p:nvSpPr>
          <p:cNvPr id="4" name="スライド イメージ プレースホルダー 3">
            <a:extLst>
              <a:ext uri="{FF2B5EF4-FFF2-40B4-BE49-F238E27FC236}">
                <a16:creationId xmlns:a16="http://schemas.microsoft.com/office/drawing/2014/main" id="{60708E67-C2F4-41B6-8D6F-FDD91B044401}"/>
              </a:ext>
            </a:extLst>
          </p:cNvPr>
          <p:cNvSpPr>
            <a:spLocks noGrp="1" noRot="1" noChangeAspect="1"/>
          </p:cNvSpPr>
          <p:nvPr>
            <p:ph type="sldImg"/>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ノート プレースホルダ 2"/>
          <p:cNvSpPr>
            <a:spLocks noGrp="1"/>
          </p:cNvSpPr>
          <p:nvPr>
            <p:ph type="body" idx="1"/>
          </p:nvPr>
        </p:nvSpPr>
        <p:spPr/>
        <p:txBody>
          <a:bodyPr rtlCol="0"/>
          <a:lstStyle/>
          <a:p>
            <a:pPr marL="213456" indent="-213456">
              <a:buFont typeface="Wingdings" panose="05000000000000000000" pitchFamily="2" charset="2"/>
              <a:buChar char="l"/>
            </a:pPr>
            <a:r>
              <a:rPr lang="en-us" dirty="0"/>
              <a:t>The change in SBM frequency at Week 1 between patients with and without IBS was compared.</a:t>
            </a:r>
            <a:endParaRPr lang="en-US" altLang="ja-JP" dirty="0"/>
          </a:p>
          <a:p>
            <a:pPr marL="213456" indent="-213456">
              <a:buFont typeface="Wingdings" panose="05000000000000000000" pitchFamily="2" charset="2"/>
              <a:buChar char="l"/>
            </a:pPr>
            <a:r>
              <a:rPr lang="en-us" dirty="0"/>
              <a:t>The mean change in SBM frequency was 6.1 times/week in 34 patients with IBS and 4.3 times/week in 167 patients without IBS.</a:t>
            </a:r>
            <a:endParaRPr lang="en-US" altLang="ja-JP" dirty="0"/>
          </a:p>
          <a:p>
            <a:pPr marL="213456" indent="-213456">
              <a:buFont typeface="Wingdings" panose="05000000000000000000" pitchFamily="2" charset="2"/>
              <a:buChar char="l"/>
            </a:pPr>
            <a:r>
              <a:rPr lang="en-us" dirty="0"/>
              <a:t>There was no difference in the change in SBM frequency between patients with and without IBS.</a:t>
            </a:r>
          </a:p>
          <a:p>
            <a:pPr rtl="0"/>
            <a:endParaRPr lang="en-US" altLang="ja-JP" dirty="0"/>
          </a:p>
          <a:p>
            <a:pPr marL="824949" indent="-824949"/>
            <a:r>
              <a:rPr lang="en-us" dirty="0"/>
              <a:t>Patients:	209 patients with chronic constipation of unknown cause*</a:t>
            </a:r>
          </a:p>
          <a:p>
            <a:pPr marL="824949" indent="-824949"/>
            <a:r>
              <a:rPr lang="en-us" dirty="0"/>
              <a:t>Methods:	Patients were treated with 24 </a:t>
            </a:r>
            <a:r>
              <a:rPr lang="en-us" dirty="0" err="1"/>
              <a:t>μg</a:t>
            </a:r>
            <a:r>
              <a:rPr lang="en-us" dirty="0"/>
              <a:t> </a:t>
            </a:r>
            <a:r>
              <a:rPr lang="en-us" dirty="0" err="1"/>
              <a:t>lubiprostone</a:t>
            </a:r>
            <a:r>
              <a:rPr lang="en-us" dirty="0"/>
              <a:t> orally BID (after breakfast and dinner) for 48 weeks.</a:t>
            </a:r>
            <a:endParaRPr lang="en-US" altLang="ja-JP" dirty="0"/>
          </a:p>
          <a:p>
            <a:pPr marL="977717" indent="-1038824"/>
            <a:r>
              <a:rPr lang="en-us"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197322" indent="-1258429"/>
            <a:r>
              <a:rPr lang="en-us"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endParaRPr lang="en-US" altLang="ja-JP" sz="800" dirty="0"/>
          </a:p>
          <a:p>
            <a:pPr rtl="0"/>
            <a:r>
              <a:rPr lang="en-us" sz="800" dirty="0"/>
              <a:t>　- Patients with organic or secondary constipation (drug-induced and symptomatic) were excluded</a:t>
            </a:r>
            <a:endParaRPr lang="en-US" altLang="ja-JP" sz="800" dirty="0"/>
          </a:p>
        </p:txBody>
      </p:sp>
      <p:sp>
        <p:nvSpPr>
          <p:cNvPr id="4" name="スライド イメージ プレースホルダー 3">
            <a:extLst>
              <a:ext uri="{FF2B5EF4-FFF2-40B4-BE49-F238E27FC236}">
                <a16:creationId xmlns:a16="http://schemas.microsoft.com/office/drawing/2014/main" id="{A19ADD73-697D-4DD0-9202-E58BE9F9AD46}"/>
              </a:ext>
            </a:extLst>
          </p:cNvPr>
          <p:cNvSpPr>
            <a:spLocks noGrp="1" noRot="1" noChangeAspect="1"/>
          </p:cNvSpPr>
          <p:nvPr>
            <p:ph type="sldImg"/>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2EB1705-B6E2-4ED4-AE76-EDECFF3B207A}"/>
              </a:ext>
            </a:extLst>
          </p:cNvPr>
          <p:cNvSpPr>
            <a:spLocks noGrp="1"/>
          </p:cNvSpPr>
          <p:nvPr>
            <p:ph type="body" idx="1"/>
          </p:nvPr>
        </p:nvSpPr>
        <p:spPr>
          <a:xfrm>
            <a:off x="849572" y="5868655"/>
            <a:ext cx="6800340" cy="6483683"/>
          </a:xfrm>
        </p:spPr>
        <p:txBody>
          <a:bodyPr rtlCol="0"/>
          <a:lstStyle/>
          <a:p>
            <a:pPr marL="213456" indent="-213456">
              <a:buFont typeface="Wingdings" panose="05000000000000000000" pitchFamily="2" charset="2"/>
              <a:buChar char="l"/>
            </a:pPr>
            <a:r>
              <a:rPr lang="en-us" dirty="0"/>
              <a:t>This slide shows the results of the stratified analysis of “change in SBM frequency (Week 1)” by age in the phase III long-term treatment study.</a:t>
            </a:r>
          </a:p>
          <a:p>
            <a:pPr marL="213456" indent="-213456">
              <a:buFont typeface="Wingdings" panose="05000000000000000000" pitchFamily="2" charset="2"/>
              <a:buChar char="l"/>
            </a:pPr>
            <a:r>
              <a:rPr lang="en-us" dirty="0"/>
              <a:t>The mean change in SBM frequency was 4.5 times in patients aged less than 65 years and 5.1 times in those aged 65 years or older, showing no significant difference between the 2 groups (two-sample t-test).</a:t>
            </a:r>
            <a:endParaRPr lang="ja-JP" altLang="en-US" dirty="0"/>
          </a:p>
          <a:p>
            <a:pPr rtl="0"/>
            <a:endParaRPr lang="ja-JP" altLang="en-US" dirty="0"/>
          </a:p>
          <a:p>
            <a:pPr marL="861232" indent="-861232"/>
            <a:r>
              <a:rPr lang="en-us" dirty="0"/>
              <a:t>Patients:	209 patients with chronic constipation of unknown cause*</a:t>
            </a:r>
          </a:p>
          <a:p>
            <a:pPr marL="861232" indent="-861232"/>
            <a:r>
              <a:rPr lang="en-us" dirty="0"/>
              <a:t>Methods:	Patients were treated with 24 </a:t>
            </a:r>
            <a:r>
              <a:rPr lang="en-us" dirty="0" err="1"/>
              <a:t>μg</a:t>
            </a:r>
            <a:r>
              <a:rPr lang="en-us" dirty="0"/>
              <a:t> </a:t>
            </a:r>
            <a:r>
              <a:rPr lang="en-us" dirty="0" err="1"/>
              <a:t>lubiprostone</a:t>
            </a:r>
            <a:r>
              <a:rPr lang="en-us" dirty="0"/>
              <a:t> orally BID (after breakfast and dinner) for 48 weeks.</a:t>
            </a:r>
          </a:p>
          <a:p>
            <a:pPr marL="977717" indent="-1038824"/>
            <a:r>
              <a:rPr lang="en-us"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187774" indent="-1248881"/>
            <a:r>
              <a:rPr lang="en-us" dirty="0"/>
              <a:t>Analysis plan:	Endpoints were analyzed using one-sample t-test, Wilcoxon rank sum test (continuous variables), and Fisher's exact test (categorical variables) and compared with baseline.</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p:txBody>
      </p:sp>
      <p:sp>
        <p:nvSpPr>
          <p:cNvPr id="4" name="スライド イメージ プレースホルダー 3">
            <a:extLst>
              <a:ext uri="{FF2B5EF4-FFF2-40B4-BE49-F238E27FC236}">
                <a16:creationId xmlns:a16="http://schemas.microsoft.com/office/drawing/2014/main" id="{47CB88A6-7582-4E2E-8648-84FFB51CBFCB}"/>
              </a:ext>
            </a:extLst>
          </p:cNvPr>
          <p:cNvSpPr>
            <a:spLocks noGrp="1" noRot="1" noChangeAspect="1"/>
          </p:cNvSpPr>
          <p:nvPr>
            <p:ph type="sldImg"/>
          </p:nvPr>
        </p:nvSpPr>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2EB1705-B6E2-4ED4-AE76-EDECFF3B207A}"/>
              </a:ext>
            </a:extLst>
          </p:cNvPr>
          <p:cNvSpPr>
            <a:spLocks noGrp="1"/>
          </p:cNvSpPr>
          <p:nvPr>
            <p:ph type="body" idx="1"/>
          </p:nvPr>
        </p:nvSpPr>
        <p:spPr>
          <a:xfrm>
            <a:off x="849572" y="5868655"/>
            <a:ext cx="6800340" cy="6483683"/>
          </a:xfrm>
        </p:spPr>
        <p:txBody>
          <a:bodyPr rtlCol="0"/>
          <a:lstStyle/>
          <a:p>
            <a:pPr marL="213456" indent="-213456">
              <a:buFont typeface="Wingdings" pitchFamily="2" charset="2"/>
              <a:buChar char="l"/>
            </a:pPr>
            <a:r>
              <a:rPr lang="en-us" dirty="0"/>
              <a:t>ADRs including abnormal laboratory values were observed in 153 (73.2%) of 209 patients included in the safety evaluation.</a:t>
            </a:r>
            <a:endParaRPr lang="en-US" altLang="ja-JP" dirty="0"/>
          </a:p>
          <a:p>
            <a:pPr marL="213456" indent="-213456">
              <a:buFont typeface="Wingdings" pitchFamily="2" charset="2"/>
              <a:buChar char="l"/>
            </a:pPr>
            <a:r>
              <a:rPr lang="en-us" dirty="0"/>
              <a:t>The most common ADRs included diarrhea in 37.3% (78 patients), nausea in 27.3% (57 patients), chest discomfort in 7.2% (15 patients), abdominal pain in 5.3% (11 patients), and vomiting in 4.8% (10 patients).</a:t>
            </a:r>
            <a:endParaRPr lang="en-US" altLang="ja-JP" dirty="0"/>
          </a:p>
          <a:p>
            <a:pPr marL="213456" indent="-213456">
              <a:buFont typeface="Wingdings" pitchFamily="2" charset="2"/>
              <a:buChar char="l"/>
            </a:pPr>
            <a:r>
              <a:rPr lang="en-us" dirty="0"/>
              <a:t>SAEs included vertigo and hypoesthesia in 1 patient each, which were assessed as “possibly related” to the study treatment and considered as serious ADRs.</a:t>
            </a:r>
            <a:endParaRPr lang="en-US" altLang="ja-JP" dirty="0"/>
          </a:p>
          <a:p>
            <a:pPr marL="213456" indent="-213456">
              <a:buFont typeface="Wingdings" pitchFamily="2" charset="2"/>
              <a:buChar char="l"/>
            </a:pPr>
            <a:r>
              <a:rPr lang="en-us" dirty="0"/>
              <a:t>ADRs that occurred in 5% or more of patients by Week 24 or during the entire 48-week treatment period were diarrhea, nausea, chest discomfort, and abdominal pain.</a:t>
            </a:r>
          </a:p>
          <a:p>
            <a:pPr marL="213456" indent="-213456">
              <a:buFont typeface="Wingdings" pitchFamily="2" charset="2"/>
              <a:buChar char="l"/>
            </a:pPr>
            <a:endParaRPr lang="ja-JP" altLang="en-US" dirty="0"/>
          </a:p>
          <a:p>
            <a:pPr marL="834497" indent="-834497"/>
            <a:r>
              <a:rPr lang="en-us" dirty="0"/>
              <a:t>Patients:	209 patients with chronic constipation of unknown cause*</a:t>
            </a:r>
          </a:p>
          <a:p>
            <a:pPr marL="834497" indent="-834497"/>
            <a:r>
              <a:rPr lang="en-us" dirty="0"/>
              <a:t>Methods:	Patients were treated with 24 </a:t>
            </a:r>
            <a:r>
              <a:rPr lang="en-us" dirty="0" err="1"/>
              <a:t>μg</a:t>
            </a:r>
            <a:r>
              <a:rPr lang="en-us" dirty="0"/>
              <a:t> </a:t>
            </a:r>
            <a:r>
              <a:rPr lang="en-us" dirty="0" err="1"/>
              <a:t>lubiprostone</a:t>
            </a:r>
            <a:r>
              <a:rPr lang="en-us" dirty="0"/>
              <a:t> orally BID (after breakfast and dinner) for 48 weeks.</a:t>
            </a:r>
          </a:p>
          <a:p>
            <a:pPr marL="958621" indent="-1019728"/>
            <a:r>
              <a:rPr lang="en-us" dirty="0"/>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dirty="0"/>
          </a:p>
          <a:p>
            <a:pPr marL="1187774" indent="-1248881"/>
            <a:r>
              <a:rPr lang="en-us" dirty="0"/>
              <a:t>Analysis plan:	Endpoints were analyzed using one-sample t-test, Wilcoxon rank sum test (continuous variables), and Fisher's exact test (categorical variables) and compared with baseline.</a:t>
            </a:r>
            <a:endParaRPr lang="en-US" altLang="ja-JP" dirty="0"/>
          </a:p>
          <a:p>
            <a:pPr marL="883469" indent="-883469"/>
            <a:endParaRPr lang="ja-JP" altLang="en-US" dirty="0"/>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a mean SBM frequency of less than 3 times/week for at least 6 months</a:t>
            </a:r>
          </a:p>
          <a:p>
            <a:pPr rtl="0"/>
            <a:r>
              <a:rPr lang="en-us" sz="800" dirty="0"/>
              <a:t>　- Patients with organic or secondary constipation (drug-induced and symptomatic) were excluded</a:t>
            </a:r>
          </a:p>
        </p:txBody>
      </p:sp>
      <p:sp>
        <p:nvSpPr>
          <p:cNvPr id="4" name="スライド イメージ プレースホルダー 3">
            <a:extLst>
              <a:ext uri="{FF2B5EF4-FFF2-40B4-BE49-F238E27FC236}">
                <a16:creationId xmlns:a16="http://schemas.microsoft.com/office/drawing/2014/main" id="{47CB88A6-7582-4E2E-8648-84FFB51CBFCB}"/>
              </a:ext>
            </a:extLst>
          </p:cNvPr>
          <p:cNvSpPr>
            <a:spLocks noGrp="1" noRot="1" noChangeAspect="1"/>
          </p:cNvSpPr>
          <p:nvPr>
            <p:ph type="sldImg"/>
          </p:nvPr>
        </p:nvSpPr>
        <p:spPr/>
      </p:sp>
    </p:spTree>
    <p:extLst>
      <p:ext uri="{BB962C8B-B14F-4D97-AF65-F5344CB8AC3E}">
        <p14:creationId xmlns:p14="http://schemas.microsoft.com/office/powerpoint/2010/main" val="354061493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kumimoji="1" lang="ja-JP" altLang="en-US" dirty="0"/>
          </a:p>
        </p:txBody>
      </p:sp>
    </p:spTree>
    <p:extLst>
      <p:ext uri="{BB962C8B-B14F-4D97-AF65-F5344CB8AC3E}">
        <p14:creationId xmlns:p14="http://schemas.microsoft.com/office/powerpoint/2010/main" val="40484728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ノート プレースホルダー 8">
            <a:extLst>
              <a:ext uri="{FF2B5EF4-FFF2-40B4-BE49-F238E27FC236}">
                <a16:creationId xmlns:a16="http://schemas.microsoft.com/office/drawing/2014/main" id="{00D6E6C5-DB8C-4568-8E29-4C5717477841}"/>
              </a:ext>
            </a:extLst>
          </p:cNvPr>
          <p:cNvSpPr>
            <a:spLocks noGrp="1"/>
          </p:cNvSpPr>
          <p:nvPr>
            <p:ph type="body" sz="quarter" idx="3"/>
          </p:nvPr>
        </p:nvSpPr>
        <p:spPr/>
        <p:txBody>
          <a:bodyPr rtlCol="0"/>
          <a:lstStyle/>
          <a:p>
            <a:pPr marL="213456" indent="-213456">
              <a:buFont typeface="Wingdings" panose="05000000000000000000" pitchFamily="2" charset="2"/>
              <a:buChar char="l"/>
            </a:pPr>
            <a:r>
              <a:rPr lang="en-us" dirty="0" err="1"/>
              <a:t>Amitiza</a:t>
            </a:r>
            <a:r>
              <a:rPr lang="en-us" baseline="30000" dirty="0"/>
              <a:t>®</a:t>
            </a:r>
            <a:r>
              <a:rPr lang="en-us" dirty="0"/>
              <a:t> 12 and 24 </a:t>
            </a:r>
            <a:r>
              <a:rPr lang="en-us" dirty="0" err="1"/>
              <a:t>μg</a:t>
            </a:r>
            <a:r>
              <a:rPr lang="en-us" dirty="0"/>
              <a:t> Capsules (generic name: </a:t>
            </a:r>
            <a:r>
              <a:rPr lang="en-us" dirty="0" err="1"/>
              <a:t>lubiprostone</a:t>
            </a:r>
            <a:r>
              <a:rPr lang="en-us" dirty="0"/>
              <a:t>) are therapeutic agents for chronic constipation developed by </a:t>
            </a:r>
            <a:r>
              <a:rPr lang="en-us" dirty="0" err="1"/>
              <a:t>Sucampo</a:t>
            </a:r>
            <a:r>
              <a:rPr lang="en-us" dirty="0"/>
              <a:t> Pharma.</a:t>
            </a:r>
          </a:p>
          <a:p>
            <a:pPr marL="213456" indent="-213456">
              <a:buFont typeface="Wingdings" panose="05000000000000000000" pitchFamily="2" charset="2"/>
              <a:buChar char="l"/>
            </a:pPr>
            <a:r>
              <a:rPr lang="en-us" dirty="0"/>
              <a:t>Lubiprostone, the active ingredient of </a:t>
            </a:r>
            <a:r>
              <a:rPr lang="en-us" dirty="0" err="1"/>
              <a:t>Amitiza</a:t>
            </a:r>
            <a:r>
              <a:rPr lang="en-us" baseline="30000" dirty="0"/>
              <a:t>®</a:t>
            </a:r>
            <a:r>
              <a:rPr lang="en-us" dirty="0"/>
              <a:t>, is one of the new functional fatty acid compounds with selective and diverse pharmacological actions known as “</a:t>
            </a:r>
            <a:r>
              <a:rPr lang="en-us" dirty="0" err="1"/>
              <a:t>prostones</a:t>
            </a:r>
            <a:r>
              <a:rPr lang="en-us" dirty="0"/>
              <a:t>.” </a:t>
            </a:r>
            <a:r>
              <a:rPr lang="en-us" dirty="0" err="1"/>
              <a:t>Amitiza</a:t>
            </a:r>
            <a:r>
              <a:rPr lang="en-us" baseline="30000" dirty="0"/>
              <a:t>®</a:t>
            </a:r>
            <a:r>
              <a:rPr lang="en-us" dirty="0"/>
              <a:t> is the world's first ClC-2 chloride channel activator indicated for the treatment of chronic constipation.</a:t>
            </a:r>
            <a:endParaRPr lang="en-US" altLang="ja-JP" dirty="0"/>
          </a:p>
          <a:p>
            <a:pPr marL="213456" indent="-213456">
              <a:buFont typeface="Wingdings" panose="05000000000000000000" pitchFamily="2" charset="2"/>
              <a:buChar char="l"/>
            </a:pPr>
            <a:endParaRPr lang="en-US" altLang="ja-JP" dirty="0"/>
          </a:p>
          <a:p>
            <a:pPr marL="213456" indent="-213456">
              <a:buFont typeface="Wingdings" panose="05000000000000000000" pitchFamily="2" charset="2"/>
              <a:buChar char="l"/>
            </a:pPr>
            <a:endParaRPr lang="en-US" altLang="ja-JP" dirty="0"/>
          </a:p>
          <a:p>
            <a:pPr rtl="0"/>
            <a:endParaRPr lang="ja-JP" altLang="en-US" dirty="0"/>
          </a:p>
        </p:txBody>
      </p:sp>
      <p:sp>
        <p:nvSpPr>
          <p:cNvPr id="4" name="スライド イメージ プレースホルダー 3">
            <a:extLst>
              <a:ext uri="{FF2B5EF4-FFF2-40B4-BE49-F238E27FC236}">
                <a16:creationId xmlns:a16="http://schemas.microsoft.com/office/drawing/2014/main" id="{7407585B-5DE1-44B8-9C0C-7F681B2117E0}"/>
              </a:ext>
            </a:extLst>
          </p:cNvPr>
          <p:cNvSpPr>
            <a:spLocks noGrp="1" noRot="1" noChangeAspect="1"/>
          </p:cNvSpPr>
          <p:nvPr>
            <p:ph type="sldImg"/>
          </p:nvPr>
        </p:nvSpPr>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4163" indent="-214163" defTabSz="1142202">
              <a:buFont typeface="Wingdings" panose="05000000000000000000" pitchFamily="2" charset="2"/>
              <a:buChar char="l"/>
              <a:defRPr/>
            </a:pPr>
            <a:r>
              <a:rPr lang="en-us" dirty="0"/>
              <a:t>This slide shows the objectives, patients, and dosing regimen of the clinical equivalence study of </a:t>
            </a:r>
            <a:r>
              <a:rPr lang="en-us" dirty="0" err="1"/>
              <a:t>lubiprostone</a:t>
            </a:r>
            <a:r>
              <a:rPr lang="en-us" dirty="0"/>
              <a:t>.</a:t>
            </a:r>
            <a:endParaRPr lang="en-US" altLang="ja-JP" dirty="0"/>
          </a:p>
          <a:p>
            <a:pPr marL="214163" indent="-214163" defTabSz="1142202">
              <a:buFont typeface="Wingdings" panose="05000000000000000000" pitchFamily="2" charset="2"/>
              <a:buChar char="l"/>
              <a:defRPr/>
            </a:pPr>
            <a:r>
              <a:rPr lang="en-us" dirty="0"/>
              <a:t>The objective of this study was to evaluate the clinical equivalence of 2 capsule formulations of </a:t>
            </a:r>
            <a:r>
              <a:rPr lang="en-us" dirty="0" err="1"/>
              <a:t>lubiprostone</a:t>
            </a:r>
            <a:r>
              <a:rPr lang="en-us" dirty="0"/>
              <a:t> when administered at the same dose level (two 12-μg capsules BID and one 24-μg capsule BID) in patients with chronic constipation of unknown cause.</a:t>
            </a:r>
            <a:endParaRPr lang="en-US" altLang="ja-JP" dirty="0"/>
          </a:p>
          <a:p>
            <a:pPr marL="214163" indent="-214163" defTabSz="1142202">
              <a:buFont typeface="Wingdings" panose="05000000000000000000" pitchFamily="2" charset="2"/>
              <a:buChar char="l"/>
              <a:defRPr/>
            </a:pPr>
            <a:r>
              <a:rPr lang="en-us" dirty="0"/>
              <a:t>This study included 135 patients aged 20 years or older with a diagnosis of constipation*.</a:t>
            </a:r>
            <a:endParaRPr lang="en-US" altLang="ja-JP" dirty="0"/>
          </a:p>
          <a:p>
            <a:pPr lvl="0" rtl="0"/>
            <a:r>
              <a:rPr lang="en-us" sz="800" dirty="0">
                <a:solidFill>
                  <a:prstClr val="black"/>
                </a:solidFill>
              </a:rPr>
              <a:t>*Major patient inclusion/exclusion criteria:</a:t>
            </a:r>
          </a:p>
          <a:p>
            <a:pPr lvl="0" rtl="0"/>
            <a:r>
              <a:rPr lang="en-us" sz="800" dirty="0">
                <a:solidFill>
                  <a:prstClr val="black"/>
                </a:solidFill>
              </a:rPr>
              <a:t>　　- Patients with less than 3 SBMs per week for at least 6 months were included</a:t>
            </a:r>
          </a:p>
          <a:p>
            <a:pPr lvl="0" rtl="0"/>
            <a:r>
              <a:rPr lang="en-us" sz="800" dirty="0">
                <a:solidFill>
                  <a:prstClr val="black"/>
                </a:solidFill>
              </a:rPr>
              <a:t>　　- Patients with secondary constipation (drug-induced and symptomatic) or organic disorder were excluded</a:t>
            </a:r>
          </a:p>
          <a:p>
            <a:pPr marL="214163" indent="-214163" defTabSz="1142202">
              <a:buFont typeface="Wingdings" panose="05000000000000000000" pitchFamily="2" charset="2"/>
              <a:buChar char="l"/>
              <a:defRPr/>
            </a:pPr>
            <a:r>
              <a:rPr lang="en-us" dirty="0"/>
              <a:t>Two 12-μg </a:t>
            </a:r>
            <a:r>
              <a:rPr lang="en-us" dirty="0" err="1"/>
              <a:t>lubiprostone</a:t>
            </a:r>
            <a:r>
              <a:rPr lang="en-us" dirty="0"/>
              <a:t> capsules or one 24-μg </a:t>
            </a:r>
            <a:r>
              <a:rPr lang="en-us" dirty="0" err="1"/>
              <a:t>lubiprostone</a:t>
            </a:r>
            <a:r>
              <a:rPr lang="en-us" dirty="0"/>
              <a:t> capsule plus one placebo capsule were orally administered BID for 7 days.</a:t>
            </a:r>
            <a:endParaRPr lang="en-US" altLang="ja-JP" dirty="0"/>
          </a:p>
          <a:p>
            <a:pPr rtl="0"/>
            <a:endParaRPr kumimoji="1" lang="ja-JP" altLang="en-US" dirty="0"/>
          </a:p>
        </p:txBody>
      </p:sp>
    </p:spTree>
    <p:extLst>
      <p:ext uri="{BB962C8B-B14F-4D97-AF65-F5344CB8AC3E}">
        <p14:creationId xmlns:p14="http://schemas.microsoft.com/office/powerpoint/2010/main" val="317876315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primary endpoint, secondary endpoints, and analysis plan.</a:t>
            </a:r>
          </a:p>
          <a:p>
            <a:pPr marL="213456" indent="-213456">
              <a:buFont typeface="Wingdings" panose="05000000000000000000" pitchFamily="2" charset="2"/>
              <a:buChar char="l"/>
            </a:pPr>
            <a:r>
              <a:rPr lang="en-us" dirty="0"/>
              <a:t>The primary endpoint was the change from baseline in SBM frequency at Week 1</a:t>
            </a:r>
          </a:p>
          <a:p>
            <a:pPr marL="213456" indent="-213456">
              <a:buFont typeface="Wingdings" panose="05000000000000000000" pitchFamily="2" charset="2"/>
              <a:buChar char="l"/>
            </a:pPr>
            <a:r>
              <a:rPr lang="en-us" dirty="0"/>
              <a:t>The secondary endpoints were SBM/BM/CSBM frequency at Week 1, proportion of patients who had SBM within 24/48 hours after the first dose, change from baseline in BM/CSBM frequency at Week 1, severity of symptoms associated with constipation (stool consistency/straining during defecation/abdominal bloating/abdominal discomfort) at Week 1*, and frequency of use of rescue medications at Week 1.</a:t>
            </a:r>
          </a:p>
          <a:p>
            <a:pPr rtl="0"/>
            <a:r>
              <a:rPr lang="en-us" sz="800" dirty="0"/>
              <a:t>*Evaluation scales for symptoms associated with constipation</a:t>
            </a:r>
          </a:p>
          <a:p>
            <a:pPr marL="164226" indent="-164226"/>
            <a:r>
              <a:rPr lang="en-us" sz="800" dirty="0"/>
              <a:t>　-	Stool consistency: Bristol Stool Form Scale (7 levels, types 1 to 7)</a:t>
            </a:r>
            <a:endParaRPr lang="ja-JP" altLang="en-US" sz="800" dirty="0"/>
          </a:p>
          <a:p>
            <a:pPr marL="164226" indent="-164226"/>
            <a:r>
              <a:rPr lang="en-us" sz="800" dirty="0"/>
              <a:t>　-	Straining during defecation, abdominal bloating, abdominal discomfort: 0 (no symptom), 1 (mild), 2 (moderate), 3 (severe), 4 (very severe)</a:t>
            </a:r>
            <a:endParaRPr lang="en-US" altLang="ja-JP" sz="800" dirty="0"/>
          </a:p>
          <a:p>
            <a:pPr marL="320813" indent="-320813" algn="l"/>
            <a:r>
              <a:rPr lang="en-us" sz="800" dirty="0">
                <a:solidFill>
                  <a:prstClr val="black"/>
                </a:solidFill>
              </a:rPr>
              <a:t>Note)	SBM: Bowel movement that occurs without the use of laxatives, suppositories, or enema within 24 hours</a:t>
            </a:r>
          </a:p>
          <a:p>
            <a:pPr marL="320813" algn="l"/>
            <a:r>
              <a:rPr lang="en-us" sz="800" dirty="0">
                <a:solidFill>
                  <a:prstClr val="black"/>
                </a:solidFill>
              </a:rPr>
              <a:t>CSBM: SBM without feeling of incomplete evacuation</a:t>
            </a:r>
            <a:endParaRPr lang="ja-JP" altLang="en-US" sz="800" dirty="0"/>
          </a:p>
          <a:p>
            <a:pPr marL="213456" indent="-213456">
              <a:buFont typeface="Wingdings" panose="05000000000000000000" pitchFamily="2" charset="2"/>
              <a:buChar char="l"/>
            </a:pPr>
            <a:r>
              <a:rPr lang="en-us" dirty="0"/>
              <a:t>The primary efficacy endpoint was analyzed using analysis of covariance (ANCOVA) with treatment group as a factor, study site as a co-factor, and baseline SBM frequency (&lt; 1.5 or ≥ 1.5)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endParaRPr lang="en-US" altLang="ja-JP" dirty="0"/>
          </a:p>
          <a:p>
            <a:pPr rtl="0"/>
            <a:endParaRPr lang="ja-JP" altLang="en-US" dirty="0"/>
          </a:p>
          <a:p>
            <a:pPr rtl="0"/>
            <a:r>
              <a:rPr lang="en-us" sz="800" dirty="0"/>
              <a:t>-------------</a:t>
            </a:r>
          </a:p>
          <a:p>
            <a:pPr rtl="0"/>
            <a:r>
              <a:rPr lang="en-us" sz="800" dirty="0"/>
              <a:t>Analysis of covariance (ANCOVA)</a:t>
            </a:r>
            <a:endParaRPr lang="ja-JP" altLang="en-US" sz="800" dirty="0"/>
          </a:p>
          <a:p>
            <a:pPr rtl="0"/>
            <a:r>
              <a:rPr lang="en-us" sz="800" dirty="0"/>
              <a:t>A modified version of analysis of variance to comprehensively compare the target data by considering the influence of other factors. ANCOVA is used, for example, to compare the effects of multiple drugs while disregarding the effects of factors other than the drugs (e.g., patient characteristics). Factors whose influence is considered are referred to as covariates.</a:t>
            </a:r>
          </a:p>
          <a:p>
            <a:pPr>
              <a:spcBef>
                <a:spcPts val="0"/>
              </a:spcBef>
            </a:pPr>
            <a:r>
              <a:rPr lang="en-us" sz="800" dirty="0"/>
              <a:t>When the analysis is performed by taking into account (correcting for) the influence of covariates, the modified group difference will be calculated to indicate whether the mean values in each group are equivalent. In this study, the modified group difference was used as the treatment difference. The 95% CI indicates the range in which the treatment difference is included with a probability of 95%.</a:t>
            </a:r>
          </a:p>
          <a:p>
            <a:pPr rtl="0"/>
            <a:endParaRPr lang="ja-JP" altLang="en-US" dirty="0"/>
          </a:p>
          <a:p>
            <a:pPr rtl="0"/>
            <a:endParaRPr kumimoji="1" lang="ja-JP" altLang="en-US" dirty="0"/>
          </a:p>
        </p:txBody>
      </p:sp>
    </p:spTree>
    <p:extLst>
      <p:ext uri="{BB962C8B-B14F-4D97-AF65-F5344CB8AC3E}">
        <p14:creationId xmlns:p14="http://schemas.microsoft.com/office/powerpoint/2010/main" val="31421235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sz="1200" dirty="0"/>
              <a:t>This slide shows the breakdown of patients.</a:t>
            </a:r>
          </a:p>
          <a:p>
            <a:pPr marL="213456" indent="-213456">
              <a:buFont typeface="Wingdings" panose="05000000000000000000" pitchFamily="2" charset="2"/>
              <a:buChar char="l"/>
            </a:pPr>
            <a:r>
              <a:rPr lang="en-us" sz="1200" dirty="0"/>
              <a:t>A total of 135 patients were assessed as eligible and randomized into 2 treatment groups. Sixty-four patients were assigned to receive two 12-μg capsules BID and 71 patients to receive one 24-μg capsule BID. A total of 133 patients (98.5%) completed the study.</a:t>
            </a:r>
          </a:p>
          <a:p>
            <a:pPr marL="213456" indent="-213456">
              <a:buFont typeface="Wingdings" panose="05000000000000000000" pitchFamily="2" charset="2"/>
              <a:buChar char="l"/>
            </a:pPr>
            <a:r>
              <a:rPr lang="en-us" sz="1200" dirty="0"/>
              <a:t>A total of 2 patients withdrew from the study. One of these patients (two 12-μg capsules BID group) was withdrawn at the sponsor’s request due to improper use of rescue medications and the other (one 24-μg capsule BID group) due to an AE of palpitations.</a:t>
            </a:r>
          </a:p>
          <a:p>
            <a:pPr rtl="0"/>
            <a:endParaRPr lang="en-US" altLang="ja-JP" sz="1200" dirty="0"/>
          </a:p>
          <a:p>
            <a:pPr marL="744745" indent="-744745"/>
            <a:r>
              <a:rPr lang="en-us" sz="1200" dirty="0">
                <a:solidFill>
                  <a:prstClr val="black"/>
                </a:solidFill>
              </a:rPr>
              <a:t>Patients:	135 patients aged ≥ 20 years with a diagnosis of constipation* (64 patients treated with two 12-μg capsules BID and 71 treated with one 24-μg capsule BID)</a:t>
            </a:r>
            <a:endParaRPr lang="ja-JP" altLang="en-US" sz="1200" dirty="0">
              <a:solidFill>
                <a:prstClr val="black"/>
              </a:solidFill>
            </a:endParaRPr>
          </a:p>
          <a:p>
            <a:pPr marL="744745" indent="-744745"/>
            <a:r>
              <a:rPr lang="en-us" sz="1200" dirty="0">
                <a:solidFill>
                  <a:prstClr val="black"/>
                </a:solidFill>
              </a:rPr>
              <a:t>Methods:	Two 12-μg </a:t>
            </a:r>
            <a:r>
              <a:rPr lang="en-us" sz="1200" dirty="0" err="1">
                <a:solidFill>
                  <a:prstClr val="black"/>
                </a:solidFill>
              </a:rPr>
              <a:t>lubiprostone</a:t>
            </a:r>
            <a:r>
              <a:rPr lang="en-us" sz="1200" dirty="0">
                <a:solidFill>
                  <a:prstClr val="black"/>
                </a:solidFill>
              </a:rPr>
              <a:t> capsules or one 24-μg </a:t>
            </a:r>
            <a:r>
              <a:rPr lang="en-us" sz="1200" dirty="0" err="1">
                <a:solidFill>
                  <a:prstClr val="black"/>
                </a:solidFill>
              </a:rPr>
              <a:t>lubiprostone</a:t>
            </a:r>
            <a:r>
              <a:rPr lang="en-us" sz="1200" dirty="0">
                <a:solidFill>
                  <a:prstClr val="black"/>
                </a:solidFill>
              </a:rPr>
              <a:t> capsule plus one placebo capsule were orally administered BID for 7 days.</a:t>
            </a:r>
          </a:p>
          <a:p>
            <a:pPr marL="1409288" indent="-1409288"/>
            <a:r>
              <a:rPr lang="en-us" sz="1200" dirty="0">
                <a:solidFill>
                  <a:prstClr val="black"/>
                </a:solidFill>
              </a:rPr>
              <a:t>Primary endpoint:	Change from baseline in SBM frequency at Week 1</a:t>
            </a:r>
          </a:p>
          <a:p>
            <a:pPr marL="1672813" indent="-1672813"/>
            <a:r>
              <a:rPr lang="en-us" sz="1200"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200" dirty="0">
              <a:solidFill>
                <a:prstClr val="black"/>
              </a:solidFill>
            </a:endParaRPr>
          </a:p>
          <a:p>
            <a:pPr marL="1077017" indent="-1077017"/>
            <a:r>
              <a:rPr lang="en-us" sz="1200"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lvl="0" rtl="0"/>
            <a:r>
              <a:rPr lang="en-us" sz="800" dirty="0">
                <a:solidFill>
                  <a:prstClr val="black"/>
                </a:solidFill>
              </a:rPr>
              <a:t>Note) SBM: Bowel movement that occurs without the use of laxatives, suppositories, or enema within 24 hours</a:t>
            </a:r>
          </a:p>
          <a:p>
            <a:pPr lvl="0" rtl="0"/>
            <a:r>
              <a:rPr lang="en-us" sz="800" dirty="0">
                <a:solidFill>
                  <a:prstClr val="black"/>
                </a:solidFill>
              </a:rPr>
              <a:t>*Major patient inclusion/exclusion criteria:</a:t>
            </a:r>
            <a:endParaRPr lang="ja-JP" altLang="en-US" sz="800" dirty="0">
              <a:solidFill>
                <a:prstClr val="black"/>
              </a:solidFill>
            </a:endParaRPr>
          </a:p>
          <a:p>
            <a:pPr lvl="0" rtl="0"/>
            <a:r>
              <a:rPr lang="en-us" sz="800" dirty="0">
                <a:solidFill>
                  <a:prstClr val="black"/>
                </a:solidFill>
              </a:rPr>
              <a:t>　- Patients with less than 3 SBMs per week for at least 6 months were included</a:t>
            </a:r>
          </a:p>
          <a:p>
            <a:pPr lvl="0" rtl="0"/>
            <a:r>
              <a:rPr lang="en-us" sz="800" dirty="0">
                <a:solidFill>
                  <a:prstClr val="black"/>
                </a:solidFill>
              </a:rPr>
              <a:t>　- Patients with secondary constipation (drug-induced and symptomatic) or organic disorder were excluded</a:t>
            </a:r>
            <a:endParaRPr lang="ja-JP" altLang="en-US" sz="1000" dirty="0"/>
          </a:p>
        </p:txBody>
      </p:sp>
    </p:spTree>
    <p:extLst>
      <p:ext uri="{BB962C8B-B14F-4D97-AF65-F5344CB8AC3E}">
        <p14:creationId xmlns:p14="http://schemas.microsoft.com/office/powerpoint/2010/main" val="153370430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4163" indent="-214163" defTabSz="1142202">
              <a:buFont typeface="Wingdings" panose="05000000000000000000" pitchFamily="2" charset="2"/>
              <a:buChar char="l"/>
              <a:defRPr/>
            </a:pPr>
            <a:r>
              <a:rPr lang="en-us" sz="1200" dirty="0"/>
              <a:t>This slide shows the study design.</a:t>
            </a:r>
            <a:endParaRPr lang="en-US" altLang="ja-JP" sz="1200" dirty="0"/>
          </a:p>
          <a:p>
            <a:pPr marL="214163" indent="-214163">
              <a:buFont typeface="Wingdings" panose="05000000000000000000" pitchFamily="2" charset="2"/>
              <a:buChar char="l"/>
              <a:defRPr/>
            </a:pPr>
            <a:r>
              <a:rPr lang="en-us" sz="1200" dirty="0"/>
              <a:t>After a 14-day screening period, patients were randomized in a 1:1 ratio to receive either two 12-μg </a:t>
            </a:r>
            <a:r>
              <a:rPr lang="en-us" sz="1200" dirty="0" err="1"/>
              <a:t>lubiprostone</a:t>
            </a:r>
            <a:r>
              <a:rPr lang="en-us" sz="1200" dirty="0"/>
              <a:t> capsules or one 24-μg </a:t>
            </a:r>
            <a:r>
              <a:rPr lang="en-us" sz="1200" dirty="0" err="1"/>
              <a:t>lubiprostone</a:t>
            </a:r>
            <a:r>
              <a:rPr lang="en-us" sz="1200" dirty="0"/>
              <a:t> capsule plus one placebo capsule orally BID for 7 days. The treatment was administered from the morning of Day 1 through the evening of Day 7, and patients were asked to visit the study site on Day 8.</a:t>
            </a:r>
            <a:endParaRPr lang="en-US" altLang="ja-JP" sz="1200" dirty="0"/>
          </a:p>
          <a:p>
            <a:pPr marL="214163" indent="-214163">
              <a:buFont typeface="Wingdings" panose="05000000000000000000" pitchFamily="2" charset="2"/>
              <a:buChar char="l"/>
              <a:defRPr/>
            </a:pPr>
            <a:r>
              <a:rPr lang="en-us" sz="1200" dirty="0"/>
              <a:t>The duration of the study was about 4 weeks from the start of the screening period to the follow-up visit.</a:t>
            </a:r>
            <a:endParaRPr lang="en-US" altLang="ja-JP" sz="1200" dirty="0"/>
          </a:p>
          <a:p>
            <a:pPr rtl="0"/>
            <a:endParaRPr lang="ja-JP" altLang="en-US" sz="1200" dirty="0"/>
          </a:p>
          <a:p>
            <a:pPr marL="767661" indent="-767661"/>
            <a:r>
              <a:rPr lang="en-us" sz="1200" dirty="0"/>
              <a:t>Patients:	135 patients aged ≥ 20 years with a diagnosis of constipation* (64 patients treated with two 12-μg capsules BID and 71 treated with one 24-μg capsule BID)</a:t>
            </a:r>
            <a:endParaRPr lang="ja-JP" altLang="en-US" sz="1200" dirty="0"/>
          </a:p>
          <a:p>
            <a:pPr marL="767661" indent="-767661"/>
            <a:r>
              <a:rPr lang="en-us" sz="1200" dirty="0"/>
              <a:t>Methods:	Two 12-μg </a:t>
            </a:r>
            <a:r>
              <a:rPr lang="en-us" sz="1200" dirty="0" err="1"/>
              <a:t>lubiprostone</a:t>
            </a:r>
            <a:r>
              <a:rPr lang="en-us" sz="1200" dirty="0"/>
              <a:t> capsules or one 24-μg </a:t>
            </a:r>
            <a:r>
              <a:rPr lang="en-us" sz="1200" dirty="0" err="1"/>
              <a:t>lubiprostone</a:t>
            </a:r>
            <a:r>
              <a:rPr lang="en-us" sz="1200" dirty="0"/>
              <a:t> capsule plus one placebo capsule were orally administered BID for 7 days.</a:t>
            </a:r>
          </a:p>
          <a:p>
            <a:pPr marL="1420745" indent="-1420745"/>
            <a:r>
              <a:rPr lang="en-us" sz="1200" dirty="0"/>
              <a:t>Primary endpoint:	Change from baseline in SBM frequency at Week 1</a:t>
            </a:r>
          </a:p>
          <a:p>
            <a:pPr marL="1661355" indent="-1661355"/>
            <a:r>
              <a:rPr lang="en-us" sz="1200" dirty="0"/>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200" dirty="0"/>
          </a:p>
          <a:p>
            <a:pPr marL="1077017" indent="-1077017"/>
            <a:r>
              <a:rPr lang="en-us" sz="1200" dirty="0"/>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less than 3 SBMs per week for at least 6 months were included</a:t>
            </a:r>
          </a:p>
          <a:p>
            <a:pPr rtl="0"/>
            <a:r>
              <a:rPr lang="en-us" sz="800" dirty="0"/>
              <a:t>　- Patients with secondary constipation (drug-induced and symptomatic) or organic disorder were excluded</a:t>
            </a:r>
            <a:endParaRPr lang="ja-JP" altLang="en-US" sz="1000" dirty="0"/>
          </a:p>
        </p:txBody>
      </p:sp>
    </p:spTree>
    <p:extLst>
      <p:ext uri="{BB962C8B-B14F-4D97-AF65-F5344CB8AC3E}">
        <p14:creationId xmlns:p14="http://schemas.microsoft.com/office/powerpoint/2010/main" val="28114349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a:xfrm>
            <a:off x="721345" y="5593611"/>
            <a:ext cx="6800340" cy="6758727"/>
          </a:xfrm>
        </p:spPr>
        <p:txBody>
          <a:bodyPr rtlCol="0">
            <a:spAutoFit/>
          </a:bodyPr>
          <a:lstStyle/>
          <a:p>
            <a:pPr marL="214163" indent="-214163">
              <a:buFont typeface="Wingdings" panose="05000000000000000000" pitchFamily="2" charset="2"/>
              <a:buChar char="l"/>
            </a:pPr>
            <a:r>
              <a:rPr lang="en-us" sz="1300" dirty="0"/>
              <a:t>This slide shows the demographic characteristics of patients.</a:t>
            </a:r>
            <a:endParaRPr lang="en-US" altLang="ja-JP" sz="1300" dirty="0"/>
          </a:p>
          <a:p>
            <a:pPr marL="214163" indent="-214163">
              <a:buFont typeface="Wingdings" panose="05000000000000000000" pitchFamily="2" charset="2"/>
              <a:buChar char="l"/>
            </a:pPr>
            <a:r>
              <a:rPr lang="en-us" sz="1300" dirty="0"/>
              <a:t>Demographic characteristics were similar between the 2 treatment groups. All 135 patients were Asian and aged between 20 and 72 years.</a:t>
            </a:r>
            <a:endParaRPr lang="en-US" altLang="ja-JP" sz="1300" dirty="0"/>
          </a:p>
          <a:p>
            <a:pPr marL="214163" indent="-214163">
              <a:buFont typeface="Wingdings" panose="05000000000000000000" pitchFamily="2" charset="2"/>
              <a:buChar char="l"/>
            </a:pPr>
            <a:r>
              <a:rPr lang="en-us" sz="1300" dirty="0"/>
              <a:t>Baseline disease characteristics were similar between the 2 treatment groups. The mean SBM frequency was 1.8 ± 0.60 times in the two 12-μg capsules BID group and 1.8 ± 0.58 times in the one 24-μg capsule BID group.</a:t>
            </a:r>
            <a:endParaRPr lang="en-US" altLang="ja-JP" sz="1300" dirty="0">
              <a:solidFill>
                <a:prstClr val="black"/>
              </a:solidFill>
            </a:endParaRPr>
          </a:p>
          <a:p>
            <a:pPr marL="192871" indent="-192871">
              <a:buClr>
                <a:srgbClr val="006600"/>
              </a:buClr>
            </a:pPr>
            <a:r>
              <a:rPr lang="en-us" sz="1000" dirty="0">
                <a:solidFill>
                  <a:prstClr val="black"/>
                </a:solidFill>
              </a:rPr>
              <a:t>*1 Stool consistency: Assessed based on the Bristol Stool Form Scale (types 1 to 7)</a:t>
            </a:r>
            <a:endParaRPr lang="en-US" altLang="ja-JP" sz="1000" dirty="0">
              <a:solidFill>
                <a:prstClr val="black"/>
              </a:solidFill>
            </a:endParaRPr>
          </a:p>
          <a:p>
            <a:pPr marL="192871" indent="-192871">
              <a:spcBef>
                <a:spcPts val="0"/>
              </a:spcBef>
              <a:buClr>
                <a:srgbClr val="006600"/>
              </a:buClr>
            </a:pPr>
            <a:r>
              <a:rPr lang="en-us" sz="1000" dirty="0">
                <a:solidFill>
                  <a:prstClr val="black"/>
                </a:solidFill>
              </a:rPr>
              <a:t>*2 Straining during defecation, abdominal bloating, abdominal discomfort: Evaluated as 0 (no symptom), 1 (mild), 2 (moderate), 3 (severe), or 4 (very severe)</a:t>
            </a:r>
            <a:endParaRPr lang="en-US" altLang="ja-JP" sz="1000" dirty="0">
              <a:solidFill>
                <a:prstClr val="black"/>
              </a:solidFill>
            </a:endParaRPr>
          </a:p>
          <a:p>
            <a:pPr lvl="0" rtl="0">
              <a:buClr>
                <a:srgbClr val="006600"/>
              </a:buClr>
            </a:pPr>
            <a:endParaRPr lang="en-US" altLang="ja-JP" sz="1000" dirty="0">
              <a:solidFill>
                <a:prstClr val="black"/>
              </a:solidFill>
            </a:endParaRPr>
          </a:p>
          <a:p>
            <a:pPr marL="779118" indent="-779118">
              <a:spcBef>
                <a:spcPts val="124"/>
              </a:spcBef>
            </a:pPr>
            <a:r>
              <a:rPr lang="en-us" sz="1300" dirty="0">
                <a:solidFill>
                  <a:prstClr val="black"/>
                </a:solidFill>
              </a:rPr>
              <a:t>Patients:	135 patients aged ≥ 20 years with a diagnosis of constipation* (64 patients treated with two 12-μg capsules BID and 71 treated with one 24-μg capsule BID)</a:t>
            </a:r>
            <a:endParaRPr lang="ja-JP" altLang="en-US" sz="1300" dirty="0">
              <a:solidFill>
                <a:prstClr val="black"/>
              </a:solidFill>
            </a:endParaRPr>
          </a:p>
          <a:p>
            <a:pPr marL="788667" indent="-788667">
              <a:spcBef>
                <a:spcPts val="124"/>
              </a:spcBef>
            </a:pPr>
            <a:r>
              <a:rPr lang="en-us" sz="1300" dirty="0">
                <a:solidFill>
                  <a:prstClr val="black"/>
                </a:solidFill>
              </a:rPr>
              <a:t>Methods:	Two 12-μg </a:t>
            </a:r>
            <a:r>
              <a:rPr lang="en-us" sz="1300" dirty="0" err="1">
                <a:solidFill>
                  <a:prstClr val="black"/>
                </a:solidFill>
              </a:rPr>
              <a:t>lubiprostone</a:t>
            </a:r>
            <a:r>
              <a:rPr lang="en-us" sz="1300" dirty="0">
                <a:solidFill>
                  <a:prstClr val="black"/>
                </a:solidFill>
              </a:rPr>
              <a:t> capsules or one 24-μg </a:t>
            </a:r>
            <a:r>
              <a:rPr lang="en-us" sz="1300" dirty="0" err="1">
                <a:solidFill>
                  <a:prstClr val="black"/>
                </a:solidFill>
              </a:rPr>
              <a:t>lubiprostone</a:t>
            </a:r>
            <a:r>
              <a:rPr lang="en-us" sz="1300" dirty="0">
                <a:solidFill>
                  <a:prstClr val="black"/>
                </a:solidFill>
              </a:rPr>
              <a:t> capsule plus one placebo capsule were orally administered BID for 7 days.</a:t>
            </a:r>
          </a:p>
          <a:p>
            <a:pPr marL="1241204" indent="-1241204">
              <a:spcBef>
                <a:spcPts val="124"/>
              </a:spcBef>
            </a:pPr>
            <a:r>
              <a:rPr lang="en-us" sz="1300" dirty="0">
                <a:solidFill>
                  <a:prstClr val="black"/>
                </a:solidFill>
              </a:rPr>
              <a:t>Primary endpoint: Change from baseline in SBM frequency at Week 1</a:t>
            </a:r>
          </a:p>
          <a:p>
            <a:pPr marL="1796938" indent="-1796938">
              <a:spcBef>
                <a:spcPts val="124"/>
              </a:spcBef>
            </a:pPr>
            <a:r>
              <a:rPr lang="en-us" sz="1300"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300" dirty="0">
              <a:solidFill>
                <a:prstClr val="black"/>
              </a:solidFill>
            </a:endParaRPr>
          </a:p>
          <a:p>
            <a:pPr marL="1155311" indent="-1155311">
              <a:spcBef>
                <a:spcPts val="124"/>
              </a:spcBef>
            </a:pPr>
            <a:r>
              <a:rPr lang="en-us" sz="1300"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less than 3 SBMs per week for at least 6 months were included</a:t>
            </a:r>
          </a:p>
          <a:p>
            <a:pPr rtl="0"/>
            <a:r>
              <a:rPr lang="en-us" sz="800" dirty="0"/>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28839262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results of the primary endpoint “change in SBM frequency at Week 1.”</a:t>
            </a:r>
          </a:p>
          <a:p>
            <a:pPr marL="213456" indent="-213456">
              <a:buFont typeface="Wingdings" panose="05000000000000000000" pitchFamily="2" charset="2"/>
              <a:buChar char="l"/>
            </a:pPr>
            <a:r>
              <a:rPr lang="en-us" dirty="0"/>
              <a:t>The mean change was 3.0 ± 3.87 times in the two 12-μg capsules BID group and 3.5 ± 3.51 times in the one 24-μg capsule BID group.</a:t>
            </a:r>
          </a:p>
          <a:p>
            <a:pPr marL="213456" indent="-213456">
              <a:buFont typeface="Wingdings" panose="05000000000000000000" pitchFamily="2" charset="2"/>
              <a:buChar char="l"/>
            </a:pPr>
            <a:r>
              <a:rPr lang="en-us" dirty="0"/>
              <a:t>The treatment difference by ANCOVA was -0.4 with a 95% CI of -1.4 to 0.2, which was within the predetermined equivalence margin, confirming the equivalence of the 2 dosing regimens.</a:t>
            </a:r>
            <a:endParaRPr lang="en-US" altLang="ja-JP" dirty="0"/>
          </a:p>
          <a:p>
            <a:pPr rtl="0"/>
            <a:endParaRPr lang="en-US" altLang="ja-JP" sz="600" dirty="0"/>
          </a:p>
          <a:p>
            <a:pPr marL="632079" indent="-632079">
              <a:spcBef>
                <a:spcPts val="249"/>
              </a:spcBef>
            </a:pPr>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632079" indent="-632079">
              <a:spcBef>
                <a:spcPts val="249"/>
              </a:spcBef>
            </a:pPr>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spcBef>
                <a:spcPts val="249"/>
              </a:spcBef>
            </a:pPr>
            <a:r>
              <a:rPr lang="en-us" dirty="0">
                <a:solidFill>
                  <a:prstClr val="black"/>
                </a:solidFill>
              </a:rPr>
              <a:t>Primary endpoint: Change from baseline in SBM frequency at Week 1</a:t>
            </a:r>
          </a:p>
          <a:p>
            <a:pPr marL="1531502" indent="-1531502" algn="l">
              <a:spcBef>
                <a:spcPts val="249"/>
              </a:spcBef>
            </a:pPr>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998723" indent="-998723">
              <a:spcBef>
                <a:spcPts val="249"/>
              </a:spcBef>
            </a:pPr>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a:spcBef>
                <a:spcPts val="249"/>
              </a:spcBef>
            </a:pPr>
            <a:r>
              <a:rPr lang="en-us" sz="800" dirty="0">
                <a:solidFill>
                  <a:prstClr val="black"/>
                </a:solidFill>
              </a:rPr>
              <a:t>Note) SBM: Bowel movement that occurs without the use of laxatives, suppositories, or enema within 24 hours</a:t>
            </a:r>
            <a:endParaRPr lang="en-US" altLang="ja-JP" sz="800" dirty="0">
              <a:solidFill>
                <a:prstClr val="black"/>
              </a:solidFill>
            </a:endParaRPr>
          </a:p>
          <a:p>
            <a:pPr>
              <a:spcBef>
                <a:spcPts val="249"/>
              </a:spcBef>
            </a:pPr>
            <a:r>
              <a:rPr lang="en-us" sz="800" dirty="0">
                <a:solidFill>
                  <a:prstClr val="black"/>
                </a:solidFill>
              </a:rPr>
              <a:t>*Major patient inclusion/exclusion criteria:</a:t>
            </a:r>
            <a:endParaRPr lang="en-US" altLang="ja-JP" sz="800" dirty="0">
              <a:solidFill>
                <a:prstClr val="black"/>
              </a:solidFill>
            </a:endParaRPr>
          </a:p>
          <a:p>
            <a:pPr>
              <a:spcBef>
                <a:spcPts val="249"/>
              </a:spcBef>
            </a:pPr>
            <a:r>
              <a:rPr lang="en-us" sz="800" dirty="0">
                <a:solidFill>
                  <a:prstClr val="black"/>
                </a:solidFill>
              </a:rPr>
              <a:t>　- Patients with less than 3 SBMs per week for at least 6 months were included</a:t>
            </a:r>
            <a:endParaRPr lang="en-US" altLang="ja-JP" sz="800" dirty="0">
              <a:solidFill>
                <a:prstClr val="black"/>
              </a:solidFill>
            </a:endParaRPr>
          </a:p>
          <a:p>
            <a:pPr>
              <a:spcBef>
                <a:spcPts val="249"/>
              </a:spcBef>
            </a:pPr>
            <a:r>
              <a:rPr lang="en-us" sz="800" dirty="0">
                <a:solidFill>
                  <a:prstClr val="black"/>
                </a:solidFill>
              </a:rPr>
              <a:t>　- Patients with secondary constipation (drug-induced and symptomatic) or organic disorder were excluded</a:t>
            </a:r>
            <a:endParaRPr lang="en-US" altLang="ja-JP" sz="800" dirty="0"/>
          </a:p>
          <a:p>
            <a:pPr>
              <a:spcBef>
                <a:spcPts val="0"/>
              </a:spcBef>
            </a:pPr>
            <a:endParaRPr lang="en-US" altLang="ja-JP" sz="800" dirty="0"/>
          </a:p>
          <a:p>
            <a:pPr>
              <a:spcBef>
                <a:spcPts val="0"/>
              </a:spcBef>
            </a:pPr>
            <a:r>
              <a:rPr lang="en-us" sz="1000" dirty="0"/>
              <a:t>In this study, statistical analyses were performed on the full analysis set (FAS) or per-protocol set (PPS) for efficacy and on the safety evaluable set (SES) for safety. The FAS and SES each consisted of 135 patients (64 in the two 12-μg capsules BID group and 71 in the one 24-μg capsule BID group), and the PPS consisted of 125 patients (60 in the two 12-μg capsules BID group and 65 in the one 24-μg capsule BID group).</a:t>
            </a:r>
          </a:p>
          <a:p>
            <a:pPr>
              <a:spcBef>
                <a:spcPts val="0"/>
              </a:spcBef>
            </a:pPr>
            <a:r>
              <a:rPr lang="en-us" sz="1000" dirty="0"/>
              <a:t>FAS: All randomized patients who received at least one dose of study treatment and had at least one on-treatment efficacy evaluation. This set was used for the summarization of demographic data and other data related to baseline characteristics, as well as for all efficacy analyses.</a:t>
            </a:r>
          </a:p>
          <a:p>
            <a:pPr>
              <a:spcBef>
                <a:spcPts val="0"/>
              </a:spcBef>
            </a:pPr>
            <a:r>
              <a:rPr lang="en-us" sz="1000" dirty="0"/>
              <a:t>PPS: All randomized patients who met the following 3 criteria: 1) no major protocol violations (e.g., use of prohibited concomitant medications), 2) availability of primary endpoint results, and 3) &gt; 75% of treatment compliance during the treatment period (compliance will be determined based on the data recorded in the diary).</a:t>
            </a:r>
          </a:p>
          <a:p>
            <a:pPr>
              <a:spcBef>
                <a:spcPts val="0"/>
              </a:spcBef>
            </a:pPr>
            <a:r>
              <a:rPr lang="en-us" sz="1000" dirty="0"/>
              <a:t>SES: All randomized patients who received at least one dose of study treatment.</a:t>
            </a:r>
            <a:endParaRPr lang="en-us" sz="800" dirty="0"/>
          </a:p>
        </p:txBody>
      </p:sp>
    </p:spTree>
    <p:extLst>
      <p:ext uri="{BB962C8B-B14F-4D97-AF65-F5344CB8AC3E}">
        <p14:creationId xmlns:p14="http://schemas.microsoft.com/office/powerpoint/2010/main" val="347125863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a:xfrm>
            <a:off x="849572" y="5868655"/>
            <a:ext cx="6800340" cy="6483683"/>
          </a:xfrm>
        </p:spPr>
        <p:txBody>
          <a:bodyPr rtlCol="0"/>
          <a:lstStyle/>
          <a:p>
            <a:pPr marL="213456" indent="-213456">
              <a:spcBef>
                <a:spcPts val="301"/>
              </a:spcBef>
              <a:buFont typeface="Wingdings" panose="05000000000000000000" pitchFamily="2" charset="2"/>
              <a:buChar char="l"/>
            </a:pPr>
            <a:r>
              <a:rPr lang="en-us" sz="1200" dirty="0"/>
              <a:t>This slide shows the results of secondary endpoint “the proportion of patients who had SBM within 24/48 hours after the first dose.”</a:t>
            </a:r>
          </a:p>
          <a:p>
            <a:pPr marL="213456" indent="-213456">
              <a:spcBef>
                <a:spcPts val="301"/>
              </a:spcBef>
              <a:buFont typeface="Wingdings" panose="05000000000000000000" pitchFamily="2" charset="2"/>
              <a:buChar char="l"/>
            </a:pPr>
            <a:r>
              <a:rPr lang="en-us" sz="1200" dirty="0"/>
              <a:t>The mean proportion of patients with SBM within 24 hours was 73.4% in the two 12-μg capsules BID group and 76.1% in the one 24-μg capsule BID group. [p = 0.7264 (likelihood-ratio chi-square test)]</a:t>
            </a:r>
            <a:endParaRPr lang="ja-JP" altLang="en-US" sz="1200" dirty="0"/>
          </a:p>
          <a:p>
            <a:pPr marL="213456" indent="-213456">
              <a:spcBef>
                <a:spcPts val="301"/>
              </a:spcBef>
              <a:buFont typeface="Wingdings" panose="05000000000000000000" pitchFamily="2" charset="2"/>
              <a:buChar char="l"/>
            </a:pPr>
            <a:r>
              <a:rPr lang="en-us" sz="1200" dirty="0"/>
              <a:t>The mean proportion of patients with SBM within 48 hours was 87.5% in the two 12-μg capsules BID group and 88.7% in the one 24-μg capsule BID group. [p = 0.8250 (likelihood-ratio chi-square test)]</a:t>
            </a:r>
            <a:endParaRPr lang="ja-JP" altLang="en-US" sz="1200" dirty="0"/>
          </a:p>
          <a:p>
            <a:pPr marL="213456" indent="-213456">
              <a:spcBef>
                <a:spcPts val="301"/>
              </a:spcBef>
              <a:buFont typeface="Wingdings" panose="05000000000000000000" pitchFamily="2" charset="2"/>
              <a:buChar char="l"/>
            </a:pPr>
            <a:r>
              <a:rPr lang="en-us" sz="1200" dirty="0"/>
              <a:t>There were no statistically significant differences between the 2 treatment groups for either endpoint.</a:t>
            </a:r>
          </a:p>
          <a:p>
            <a:pPr>
              <a:spcBef>
                <a:spcPts val="301"/>
              </a:spcBef>
            </a:pPr>
            <a:endParaRPr lang="en-US" altLang="ja-JP" sz="700" dirty="0"/>
          </a:p>
          <a:p>
            <a:pPr marL="752384" indent="-752384">
              <a:spcBef>
                <a:spcPts val="301"/>
              </a:spcBef>
            </a:pPr>
            <a:r>
              <a:rPr lang="en-us" sz="1200" dirty="0">
                <a:solidFill>
                  <a:prstClr val="black"/>
                </a:solidFill>
              </a:rPr>
              <a:t>Patients:	135 patients aged ≥ 20 years with a diagnosis of constipation* (64 patients treated with two 12-μg capsules BID and 71 treated with one 24-μg capsule BID)</a:t>
            </a:r>
            <a:endParaRPr lang="ja-JP" altLang="en-US" sz="1200" dirty="0">
              <a:solidFill>
                <a:prstClr val="black"/>
              </a:solidFill>
            </a:endParaRPr>
          </a:p>
          <a:p>
            <a:pPr marL="752384" indent="-752384">
              <a:spcBef>
                <a:spcPts val="301"/>
              </a:spcBef>
            </a:pPr>
            <a:r>
              <a:rPr lang="en-us" sz="1200" dirty="0">
                <a:solidFill>
                  <a:prstClr val="black"/>
                </a:solidFill>
              </a:rPr>
              <a:t>Methods:	Two 12-μg </a:t>
            </a:r>
            <a:r>
              <a:rPr lang="en-us" sz="1200" dirty="0" err="1">
                <a:solidFill>
                  <a:prstClr val="black"/>
                </a:solidFill>
              </a:rPr>
              <a:t>lubiprostone</a:t>
            </a:r>
            <a:r>
              <a:rPr lang="en-us" sz="1200" dirty="0">
                <a:solidFill>
                  <a:prstClr val="black"/>
                </a:solidFill>
              </a:rPr>
              <a:t> capsules or one 24-μg </a:t>
            </a:r>
            <a:r>
              <a:rPr lang="en-us" sz="1200" dirty="0" err="1">
                <a:solidFill>
                  <a:prstClr val="black"/>
                </a:solidFill>
              </a:rPr>
              <a:t>lubiprostone</a:t>
            </a:r>
            <a:r>
              <a:rPr lang="en-us" sz="1200" dirty="0">
                <a:solidFill>
                  <a:prstClr val="black"/>
                </a:solidFill>
              </a:rPr>
              <a:t> capsule plus one placebo capsule were orally administered BID for 7 days.</a:t>
            </a:r>
          </a:p>
          <a:p>
            <a:pPr marL="1241204" indent="-1241204">
              <a:spcBef>
                <a:spcPts val="301"/>
              </a:spcBef>
            </a:pPr>
            <a:r>
              <a:rPr lang="en-us" sz="1200" dirty="0">
                <a:solidFill>
                  <a:prstClr val="black"/>
                </a:solidFill>
              </a:rPr>
              <a:t>Primary endpoint: Change from baseline in SBM frequency at Week 1</a:t>
            </a:r>
          </a:p>
          <a:p>
            <a:pPr marL="1668994" indent="-1668994">
              <a:spcBef>
                <a:spcPts val="301"/>
              </a:spcBef>
            </a:pPr>
            <a:r>
              <a:rPr lang="en-us" sz="1200"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200" dirty="0">
              <a:solidFill>
                <a:prstClr val="black"/>
              </a:solidFill>
            </a:endParaRPr>
          </a:p>
          <a:p>
            <a:pPr marL="1090384" indent="-1090384">
              <a:spcBef>
                <a:spcPts val="301"/>
              </a:spcBef>
            </a:pPr>
            <a:r>
              <a:rPr lang="en-us" sz="1200"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a:spcBef>
                <a:spcPts val="301"/>
              </a:spcBef>
            </a:pPr>
            <a:r>
              <a:rPr lang="en-us" sz="800" dirty="0"/>
              <a:t>Note) SBM: Bowel movement that occurs without the use of laxatives, suppositories, or enema within 24 hours</a:t>
            </a:r>
          </a:p>
          <a:p>
            <a:pPr>
              <a:spcBef>
                <a:spcPts val="301"/>
              </a:spcBef>
            </a:pPr>
            <a:r>
              <a:rPr lang="en-us" sz="800" dirty="0"/>
              <a:t>*Major patient inclusion/exclusion criteria:</a:t>
            </a:r>
            <a:endParaRPr lang="ja-JP" altLang="en-US" sz="800" dirty="0"/>
          </a:p>
          <a:p>
            <a:pPr>
              <a:spcBef>
                <a:spcPts val="0"/>
              </a:spcBef>
            </a:pPr>
            <a:r>
              <a:rPr lang="en-us" sz="800" dirty="0"/>
              <a:t>　- Patients with less than 3 SBMs per week for at least 6 months were included</a:t>
            </a:r>
          </a:p>
          <a:p>
            <a:pPr>
              <a:spcBef>
                <a:spcPts val="0"/>
              </a:spcBef>
            </a:pPr>
            <a:r>
              <a:rPr lang="en-us" sz="800" dirty="0"/>
              <a:t>　- Patients with secondary constipation (drug-induced and symptomatic) or organic disorder were excluded</a:t>
            </a:r>
            <a:endParaRPr lang="ja-JP" altLang="en-US" sz="1000" dirty="0"/>
          </a:p>
        </p:txBody>
      </p:sp>
    </p:spTree>
    <p:extLst>
      <p:ext uri="{BB962C8B-B14F-4D97-AF65-F5344CB8AC3E}">
        <p14:creationId xmlns:p14="http://schemas.microsoft.com/office/powerpoint/2010/main" val="337625522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results of secondary endpoint “the severity of symptoms associated with constipation at Week 1.”</a:t>
            </a:r>
          </a:p>
          <a:p>
            <a:pPr marL="213456" indent="-213456">
              <a:buFont typeface="Wingdings" panose="05000000000000000000" pitchFamily="2" charset="2"/>
              <a:buChar char="l"/>
            </a:pPr>
            <a:r>
              <a:rPr lang="en-us" dirty="0"/>
              <a:t>The mean stool consistency score*</a:t>
            </a:r>
            <a:r>
              <a:rPr lang="en-us" baseline="30000" dirty="0"/>
              <a:t>1</a:t>
            </a:r>
            <a:r>
              <a:rPr lang="en-us" dirty="0"/>
              <a:t> was 4.0 ± 1.45 in the two 12-μg capsules BID group and 3.8 ± 1.57 in the one 24-μg capsule BID group. [Treatment difference (95% CI) by ANCOVA: 0.0 (-0.5 to 0.6)]</a:t>
            </a:r>
            <a:endParaRPr lang="ja-JP" altLang="en-US" dirty="0"/>
          </a:p>
          <a:p>
            <a:pPr marL="213456" indent="-213456">
              <a:buFont typeface="Wingdings" panose="05000000000000000000" pitchFamily="2" charset="2"/>
              <a:buChar char="l"/>
            </a:pPr>
            <a:r>
              <a:rPr lang="en-us" dirty="0"/>
              <a:t>The severity of straining during defecation, abdominal bloating, and abdominal discomfort*</a:t>
            </a:r>
            <a:r>
              <a:rPr lang="en-us" baseline="30000" dirty="0"/>
              <a:t>2</a:t>
            </a:r>
            <a:r>
              <a:rPr lang="en-us" dirty="0"/>
              <a:t> were comparable between the 2 treatment groups.</a:t>
            </a:r>
          </a:p>
          <a:p>
            <a:pPr marL="213456" indent="-213456">
              <a:buFont typeface="Wingdings" panose="05000000000000000000" pitchFamily="2" charset="2"/>
              <a:buChar char="l"/>
            </a:pPr>
            <a:r>
              <a:rPr lang="en-us" dirty="0"/>
              <a:t>For all endpoints, the treatment difference was within the predefined reference range.</a:t>
            </a:r>
            <a:endParaRPr lang="en-US" altLang="ja-JP" dirty="0"/>
          </a:p>
          <a:p>
            <a:pPr marL="202418" indent="-202418">
              <a:buClr>
                <a:srgbClr val="006600"/>
              </a:buClr>
            </a:pPr>
            <a:r>
              <a:rPr lang="en-us" sz="1000" dirty="0">
                <a:solidFill>
                  <a:prstClr val="black"/>
                </a:solidFill>
              </a:rPr>
              <a:t>*1 Stool consistency: Assessed based on the Bristol Stool Form Scale (types 1 to 7)</a:t>
            </a:r>
            <a:endParaRPr lang="en-US" altLang="ja-JP" sz="1000" dirty="0">
              <a:solidFill>
                <a:prstClr val="black"/>
              </a:solidFill>
            </a:endParaRPr>
          </a:p>
          <a:p>
            <a:pPr marL="202418" indent="-202418">
              <a:buClr>
                <a:srgbClr val="006600"/>
              </a:buClr>
            </a:pPr>
            <a:r>
              <a:rPr lang="en-us" sz="1000" dirty="0">
                <a:solidFill>
                  <a:prstClr val="black"/>
                </a:solidFill>
              </a:rPr>
              <a:t>*2 Straining during defecation, abdominal bloating, abdominal discomfort: Evaluated as 0 (no symptom), 1 (mild), 2 (moderate), 3 (severe), or 4 (very severe)</a:t>
            </a:r>
            <a:endParaRPr lang="en-US" altLang="ja-JP" sz="1000" dirty="0">
              <a:solidFill>
                <a:prstClr val="black"/>
              </a:solidFill>
            </a:endParaRPr>
          </a:p>
          <a:p>
            <a:pPr lvl="0" rtl="0">
              <a:buClr>
                <a:srgbClr val="006600"/>
              </a:buClr>
            </a:pPr>
            <a:endParaRPr lang="en-US" altLang="ja-JP" dirty="0">
              <a:solidFill>
                <a:prstClr val="black"/>
              </a:solidFill>
            </a:endParaRPr>
          </a:p>
          <a:p>
            <a:pPr marL="677910" indent="-677910"/>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677910" indent="-677910"/>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r>
              <a:rPr lang="en-us" dirty="0">
                <a:solidFill>
                  <a:prstClr val="black"/>
                </a:solidFill>
              </a:rPr>
              <a:t>Primary endpoint: Change from baseline in SBM frequency at Week 1</a:t>
            </a:r>
          </a:p>
          <a:p>
            <a:pPr marL="1521955" indent="-1521955"/>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998723" indent="-998723"/>
            <a:r>
              <a:rPr lang="en-us" dirty="0">
                <a:solidFill>
                  <a:prstClr val="black"/>
                </a:solidFill>
              </a:rPr>
              <a:t>Analysis plan:	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lvl="0" rtl="0"/>
            <a:r>
              <a:rPr lang="en-us" sz="800" dirty="0">
                <a:solidFill>
                  <a:prstClr val="black"/>
                </a:solidFill>
              </a:rPr>
              <a:t>Note) SBM: Bowel movement that occurs without the use of laxatives, suppositories, or enema within 24 hours</a:t>
            </a:r>
          </a:p>
          <a:p>
            <a:pPr lvl="0" rtl="0"/>
            <a:r>
              <a:rPr lang="en-us" sz="800" dirty="0">
                <a:solidFill>
                  <a:prstClr val="black"/>
                </a:solidFill>
              </a:rPr>
              <a:t>*Major patient inclusion/exclusion criteria:</a:t>
            </a:r>
            <a:endParaRPr lang="ja-JP" altLang="en-US" sz="800" dirty="0">
              <a:solidFill>
                <a:prstClr val="black"/>
              </a:solidFill>
            </a:endParaRPr>
          </a:p>
          <a:p>
            <a:pPr lvl="0" rtl="0"/>
            <a:r>
              <a:rPr lang="en-us" sz="800" dirty="0">
                <a:solidFill>
                  <a:prstClr val="black"/>
                </a:solidFill>
              </a:rPr>
              <a:t>　- Patients with less than 3 SBMs per week for at least 6 months were included</a:t>
            </a:r>
          </a:p>
          <a:p>
            <a:pPr lvl="0" rtl="0"/>
            <a:r>
              <a:rPr lang="en-us" sz="800" dirty="0">
                <a:solidFill>
                  <a:prstClr val="black"/>
                </a:solidFill>
              </a:rPr>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217144204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results of secondary endpoint “SBM/BM/CSBM frequency at Week 1.”</a:t>
            </a:r>
          </a:p>
          <a:p>
            <a:pPr marL="213456" indent="-213456">
              <a:buFont typeface="Wingdings" panose="05000000000000000000" pitchFamily="2" charset="2"/>
              <a:buChar char="l"/>
            </a:pPr>
            <a:r>
              <a:rPr lang="en-us" dirty="0"/>
              <a:t>The mean SBM frequency was 4.8 ± 3.83 times in the two 12-μg capsules BID group and 5.5 ± 3.77 times in the one 24-μg capsule BID group. [Treatment difference (95% CI) by ANCOVA: -0.6 (-2.0 to 0.7)]</a:t>
            </a:r>
            <a:endParaRPr lang="ja-JP" altLang="en-US" dirty="0"/>
          </a:p>
          <a:p>
            <a:pPr marL="213456" indent="-213456">
              <a:buFont typeface="Wingdings" panose="05000000000000000000" pitchFamily="2" charset="2"/>
              <a:buChar char="l"/>
            </a:pPr>
            <a:r>
              <a:rPr lang="en-us" dirty="0"/>
              <a:t>The mean BM frequency was 4.9 ± 3.91 times in the two 12-μg capsules BID group and 5.5 ± 3.78 times in the one 24-μg capsule BID group. [Treatment difference (95% CI) by ANCOVA: -0.5 (-1.9 to 0.9)]</a:t>
            </a:r>
            <a:endParaRPr lang="ja-JP" altLang="en-US" dirty="0"/>
          </a:p>
          <a:p>
            <a:pPr marL="213456" indent="-213456">
              <a:buFont typeface="Wingdings" panose="05000000000000000000" pitchFamily="2" charset="2"/>
              <a:buChar char="l"/>
            </a:pPr>
            <a:r>
              <a:rPr lang="en-us" dirty="0"/>
              <a:t>The mean CSBM frequency was 2.6 ± 3.82 times in the two 12-μg capsules BID group and 2.2 ± 2.92 times in the one 24-μg capsule BID group. [Treatment difference (95% CI) by ANCOVA: 0.5 (-0.7 to 1.7)]</a:t>
            </a:r>
            <a:endParaRPr lang="ja-JP" altLang="en-US" dirty="0"/>
          </a:p>
          <a:p>
            <a:pPr marL="213456" indent="-213456">
              <a:buFont typeface="Wingdings" panose="05000000000000000000" pitchFamily="2" charset="2"/>
              <a:buChar char="l"/>
            </a:pPr>
            <a:r>
              <a:rPr lang="en-us" dirty="0"/>
              <a:t>For all endpoints, the treatment difference was within the predefined reference range.</a:t>
            </a:r>
          </a:p>
          <a:p>
            <a:pPr rtl="0"/>
            <a:endParaRPr lang="en-US" altLang="ja-JP" dirty="0"/>
          </a:p>
          <a:p>
            <a:pPr marL="651175" indent="-651175"/>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651175" indent="-651175"/>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r>
              <a:rPr lang="en-us" dirty="0">
                <a:solidFill>
                  <a:prstClr val="black"/>
                </a:solidFill>
              </a:rPr>
              <a:t>Primary endpoint: Change from baseline in SBM frequency at Week 1</a:t>
            </a:r>
          </a:p>
          <a:p>
            <a:pPr marL="1502859" indent="-1502859"/>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1008271" indent="-1008271"/>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marL="320813" indent="-320813" algn="l"/>
            <a:r>
              <a:rPr lang="en-us" sz="800" dirty="0">
                <a:solidFill>
                  <a:prstClr val="black"/>
                </a:solidFill>
              </a:rPr>
              <a:t>Note)	SBM: Bowel movement that occurs without the use of laxatives, suppositories, or enema within 24 hours </a:t>
            </a:r>
            <a:br>
              <a:rPr lang="en-US" altLang="ja-JP" sz="800" dirty="0">
                <a:solidFill>
                  <a:prstClr val="black"/>
                </a:solidFill>
              </a:rPr>
            </a:br>
            <a:r>
              <a:rPr lang="en-us" sz="800" dirty="0">
                <a:solidFill>
                  <a:prstClr val="black"/>
                </a:solidFill>
              </a:rPr>
              <a:t>CSBM: SBM without feeling of incomplete evacuation</a:t>
            </a:r>
          </a:p>
          <a:p>
            <a:pPr lvl="0" algn="l" rtl="0"/>
            <a:r>
              <a:rPr lang="en-us" sz="800" dirty="0">
                <a:solidFill>
                  <a:prstClr val="black"/>
                </a:solidFill>
              </a:rPr>
              <a:t>*Major patient inclusion/exclusion criteria:</a:t>
            </a:r>
            <a:endParaRPr lang="ja-JP" altLang="en-US" sz="800" dirty="0">
              <a:solidFill>
                <a:prstClr val="black"/>
              </a:solidFill>
            </a:endParaRPr>
          </a:p>
          <a:p>
            <a:pPr lvl="0" algn="l" rtl="0"/>
            <a:r>
              <a:rPr lang="en-us" sz="800" dirty="0">
                <a:solidFill>
                  <a:prstClr val="black"/>
                </a:solidFill>
              </a:rPr>
              <a:t>　- Patients with less than 3 SBMs per week for at least 6 months were included</a:t>
            </a:r>
          </a:p>
          <a:p>
            <a:pPr lvl="0" algn="l" rtl="0"/>
            <a:r>
              <a:rPr lang="en-us" sz="800" dirty="0">
                <a:solidFill>
                  <a:prstClr val="black"/>
                </a:solidFill>
              </a:rPr>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14993311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spcBef>
                <a:spcPts val="433"/>
              </a:spcBef>
              <a:buFont typeface="Wingdings" panose="05000000000000000000" pitchFamily="2" charset="2"/>
              <a:buChar char="l"/>
            </a:pPr>
            <a:r>
              <a:rPr lang="en-us" dirty="0"/>
              <a:t>This slide shows the results of secondary endpoint “change in BM/CSBM frequency at Week 1.”</a:t>
            </a:r>
          </a:p>
          <a:p>
            <a:pPr marL="213456" indent="-213456">
              <a:spcBef>
                <a:spcPts val="433"/>
              </a:spcBef>
              <a:buFont typeface="Wingdings" panose="05000000000000000000" pitchFamily="2" charset="2"/>
              <a:buChar char="l"/>
            </a:pPr>
            <a:r>
              <a:rPr lang="en-us" dirty="0"/>
              <a:t>The mean change in BM frequency was 3.1 ± 3.94 times in the two 12-μg capsules BID group and 3.6 ± 3.68 times in the one 24-μg capsule BID group. [Treatment difference (95% CI) by ANCOVA: -0.5 (-1.9 to 0.9)]</a:t>
            </a:r>
            <a:endParaRPr lang="ja-JP" altLang="en-US" dirty="0"/>
          </a:p>
          <a:p>
            <a:pPr marL="213456" indent="-213456">
              <a:spcBef>
                <a:spcPts val="433"/>
              </a:spcBef>
              <a:buFont typeface="Wingdings" panose="05000000000000000000" pitchFamily="2" charset="2"/>
              <a:buChar char="l"/>
            </a:pPr>
            <a:r>
              <a:rPr lang="en-us" dirty="0"/>
              <a:t>The mean change in CSBM frequency was 2.3 ± 3.81 times in the two 12-μg capsules BID group and 2.0 ± 2.76 times in the one 24-μg capsule BID group. [Treatment difference (95% CI) by ANCOVA: 0.4 (-0.8 to 1.6)]</a:t>
            </a:r>
            <a:endParaRPr lang="ja-JP" altLang="en-US" dirty="0"/>
          </a:p>
          <a:p>
            <a:pPr marL="213456" indent="-213456">
              <a:spcBef>
                <a:spcPts val="433"/>
              </a:spcBef>
              <a:buFont typeface="Wingdings" panose="05000000000000000000" pitchFamily="2" charset="2"/>
              <a:buChar char="l"/>
            </a:pPr>
            <a:r>
              <a:rPr lang="en-us" dirty="0"/>
              <a:t>For both endpoints, the treatment difference was within the predefined reference range.</a:t>
            </a:r>
          </a:p>
          <a:p>
            <a:pPr>
              <a:spcBef>
                <a:spcPts val="249"/>
              </a:spcBef>
            </a:pPr>
            <a:endParaRPr lang="en-US" altLang="ja-JP" dirty="0"/>
          </a:p>
          <a:p>
            <a:pPr marL="677910" indent="-677910">
              <a:spcBef>
                <a:spcPts val="249"/>
              </a:spcBef>
            </a:pPr>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677910" indent="-677910">
              <a:spcBef>
                <a:spcPts val="249"/>
              </a:spcBef>
            </a:pPr>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spcBef>
                <a:spcPts val="249"/>
              </a:spcBef>
            </a:pPr>
            <a:r>
              <a:rPr lang="en-us" dirty="0">
                <a:solidFill>
                  <a:prstClr val="black"/>
                </a:solidFill>
              </a:rPr>
              <a:t>Primary endpoint: Change from baseline in SBM frequency at Week 1</a:t>
            </a:r>
          </a:p>
          <a:p>
            <a:pPr marL="1521955" indent="-1521955">
              <a:spcBef>
                <a:spcPts val="249"/>
              </a:spcBef>
            </a:pPr>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981536" indent="-981536">
              <a:spcBef>
                <a:spcPts val="249"/>
              </a:spcBef>
            </a:pPr>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marL="320813" indent="-320813" algn="l"/>
            <a:r>
              <a:rPr lang="en-us" sz="800" dirty="0">
                <a:solidFill>
                  <a:prstClr val="black"/>
                </a:solidFill>
              </a:rPr>
              <a:t>Note) SBM: Bowel movement that occurs without the use of laxatives, suppositories, or enema within 24 hours </a:t>
            </a:r>
            <a:br>
              <a:rPr lang="en-US" altLang="ja-JP" sz="800" dirty="0">
                <a:solidFill>
                  <a:prstClr val="black"/>
                </a:solidFill>
              </a:rPr>
            </a:br>
            <a:r>
              <a:rPr lang="en-us" sz="800" dirty="0">
                <a:solidFill>
                  <a:prstClr val="black"/>
                </a:solidFill>
              </a:rPr>
              <a:t>CSBM: SBM without feeling of incomplete evacuation</a:t>
            </a:r>
          </a:p>
          <a:p>
            <a:pPr algn="l" rtl="0"/>
            <a:r>
              <a:rPr lang="en-us" sz="800" dirty="0">
                <a:solidFill>
                  <a:prstClr val="black"/>
                </a:solidFill>
              </a:rPr>
              <a:t>*Major patient inclusion/exclusion criteria:</a:t>
            </a:r>
            <a:endParaRPr lang="ja-JP" altLang="en-US" sz="800" dirty="0">
              <a:solidFill>
                <a:prstClr val="black"/>
              </a:solidFill>
            </a:endParaRPr>
          </a:p>
          <a:p>
            <a:pPr algn="l" rtl="0"/>
            <a:r>
              <a:rPr lang="en-us" sz="800" dirty="0">
                <a:solidFill>
                  <a:prstClr val="black"/>
                </a:solidFill>
              </a:rPr>
              <a:t>　- Patients with less than 3 SBMs per week for at least 6 months were included</a:t>
            </a:r>
          </a:p>
          <a:p>
            <a:pPr algn="l" rtl="0"/>
            <a:r>
              <a:rPr lang="en-us" sz="800" dirty="0">
                <a:solidFill>
                  <a:prstClr val="black"/>
                </a:solidFill>
              </a:rPr>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3261678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3"/>
          <p:cNvSpPr>
            <a:spLocks noGrp="1"/>
          </p:cNvSpPr>
          <p:nvPr>
            <p:ph type="body" idx="1"/>
          </p:nvPr>
        </p:nvSpPr>
        <p:spPr/>
        <p:txBody>
          <a:bodyPr rtlCol="0"/>
          <a:lstStyle/>
          <a:p>
            <a:pPr marL="213456" indent="-213456">
              <a:buFont typeface="Wingdings" panose="05000000000000000000" pitchFamily="2" charset="2"/>
              <a:buChar char="l"/>
            </a:pPr>
            <a:r>
              <a:rPr lang="en-us" dirty="0"/>
              <a:t>This slide shows the mechanism of action of </a:t>
            </a:r>
            <a:r>
              <a:rPr lang="en-us" dirty="0" err="1"/>
              <a:t>Amitiza</a:t>
            </a:r>
            <a:r>
              <a:rPr lang="en-us" baseline="30000" dirty="0"/>
              <a:t>®</a:t>
            </a:r>
            <a:r>
              <a:rPr lang="en-us" dirty="0"/>
              <a:t> (promotion of fluid secretion into the intestinal tract through activation of chloride channels in small intestinal epithelial cells).</a:t>
            </a:r>
          </a:p>
          <a:p>
            <a:pPr marL="213456" indent="-213456">
              <a:buFont typeface="Wingdings" panose="05000000000000000000" pitchFamily="2" charset="2"/>
              <a:buChar char="l"/>
            </a:pPr>
            <a:r>
              <a:rPr lang="en-us" dirty="0"/>
              <a:t>Movement of chloride ions</a:t>
            </a:r>
            <a:r>
              <a:rPr lang="ja-JP" altLang="en-US" dirty="0"/>
              <a:t> </a:t>
            </a:r>
            <a:r>
              <a:rPr lang="en-US" altLang="ja-JP" dirty="0"/>
              <a:t>(</a:t>
            </a:r>
            <a:r>
              <a:rPr lang="en-us" altLang="ja-JP" dirty="0"/>
              <a:t>Cl</a:t>
            </a:r>
            <a:r>
              <a:rPr lang="en-us" altLang="ja-JP" baseline="30000" dirty="0"/>
              <a:t>-</a:t>
            </a:r>
            <a:r>
              <a:rPr lang="en-us" dirty="0">
                <a:solidFill>
                  <a:schemeClr val="tx1"/>
                </a:solidFill>
              </a:rPr>
              <a:t>) </a:t>
            </a:r>
            <a:r>
              <a:rPr lang="en-us" dirty="0"/>
              <a:t>is involved in intestinal fluid secretion. In the basal membrane of mucosal epithelial cells (on the blood side), Na</a:t>
            </a:r>
            <a:r>
              <a:rPr lang="en-us" baseline="30000" dirty="0"/>
              <a:t>+</a:t>
            </a:r>
            <a:r>
              <a:rPr lang="en-us" dirty="0"/>
              <a:t>-K</a:t>
            </a:r>
            <a:r>
              <a:rPr lang="en-us" baseline="30000" dirty="0"/>
              <a:t>+</a:t>
            </a:r>
            <a:r>
              <a:rPr lang="en-us" dirty="0"/>
              <a:t>-2Cl</a:t>
            </a:r>
            <a:r>
              <a:rPr lang="en-us" baseline="30000" dirty="0"/>
              <a:t>-</a:t>
            </a:r>
            <a:r>
              <a:rPr lang="en-us" dirty="0"/>
              <a:t> (sodium-potassium-chloride) cotransporters are present, through which chloride ions in the blood move into mucosal epithelial cells.</a:t>
            </a:r>
          </a:p>
          <a:p>
            <a:pPr marL="213456" indent="-213456">
              <a:buFont typeface="Wingdings" panose="05000000000000000000" pitchFamily="2" charset="2"/>
              <a:buChar char="l"/>
            </a:pPr>
            <a:r>
              <a:rPr lang="en-us" dirty="0"/>
              <a:t>Chloride ions in the mucosal epithelial cells move into the intestinal lumen through chloride channels present in the apical membrane (on the luminal side) of the mucosal epithelial cells.</a:t>
            </a:r>
          </a:p>
          <a:p>
            <a:pPr marL="213456" indent="-213456">
              <a:buFont typeface="Wingdings" panose="05000000000000000000" pitchFamily="2" charset="2"/>
              <a:buChar char="l"/>
            </a:pPr>
            <a:r>
              <a:rPr lang="en-us" dirty="0"/>
              <a:t>This is accompanied by the secretion of sodium ions (Na</a:t>
            </a:r>
            <a:r>
              <a:rPr lang="en-us" baseline="30000" dirty="0"/>
              <a:t>+</a:t>
            </a:r>
            <a:r>
              <a:rPr lang="en-us" dirty="0"/>
              <a:t>) and water into the intestinal lumen.</a:t>
            </a:r>
          </a:p>
          <a:p>
            <a:pPr marL="213456" indent="-213456">
              <a:buFont typeface="Wingdings" panose="05000000000000000000" pitchFamily="2" charset="2"/>
              <a:buChar char="l"/>
            </a:pPr>
            <a:r>
              <a:rPr lang="en-us" dirty="0" err="1"/>
              <a:t>Amitiza</a:t>
            </a:r>
            <a:r>
              <a:rPr lang="en-us" baseline="30000" dirty="0"/>
              <a:t>®</a:t>
            </a:r>
            <a:r>
              <a:rPr lang="en-us" dirty="0"/>
              <a:t>, by activating ClC-2 chloride channels present in the apical membrane of small intestinal mucosal epithelial cells, promotes fluid secretion into the intestinal tract, softens the stool and enhances intestinal motility, thereby promoting the patient’s natural bowel movement.</a:t>
            </a:r>
          </a:p>
        </p:txBody>
      </p:sp>
      <p:sp>
        <p:nvSpPr>
          <p:cNvPr id="4" name="スライド イメージ プレースホルダー 3">
            <a:extLst>
              <a:ext uri="{FF2B5EF4-FFF2-40B4-BE49-F238E27FC236}">
                <a16:creationId xmlns:a16="http://schemas.microsoft.com/office/drawing/2014/main" id="{70F5CF17-8535-4B58-8A77-B0667137BE9D}"/>
              </a:ext>
            </a:extLst>
          </p:cNvPr>
          <p:cNvSpPr>
            <a:spLocks noGrp="1" noRot="1" noChangeAspect="1"/>
          </p:cNvSpPr>
          <p:nvPr>
            <p:ph type="sldImg"/>
          </p:nvPr>
        </p:nvSpPr>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spcBef>
                <a:spcPts val="433"/>
              </a:spcBef>
              <a:buFont typeface="Wingdings" panose="05000000000000000000" pitchFamily="2" charset="2"/>
              <a:buChar char="l"/>
            </a:pPr>
            <a:r>
              <a:rPr lang="en-us" dirty="0"/>
              <a:t>This slide shows the incidence of AEs.</a:t>
            </a:r>
          </a:p>
          <a:p>
            <a:pPr marL="213456" indent="-213456">
              <a:spcBef>
                <a:spcPts val="433"/>
              </a:spcBef>
              <a:buFont typeface="Wingdings" panose="05000000000000000000" pitchFamily="2" charset="2"/>
              <a:buChar char="l"/>
            </a:pPr>
            <a:r>
              <a:rPr lang="en-us" dirty="0"/>
              <a:t>A total of 45 patients (33.3%) experienced at least one AE, including 20 patients (31.3%) in the two 12-μg capsules BID group and 25 patients (35.2%) in the one 24-μg capsule BID group.</a:t>
            </a:r>
          </a:p>
          <a:p>
            <a:pPr marL="213456" indent="-213456">
              <a:spcBef>
                <a:spcPts val="433"/>
              </a:spcBef>
              <a:buFont typeface="Wingdings" panose="05000000000000000000" pitchFamily="2" charset="2"/>
              <a:buChar char="l"/>
            </a:pPr>
            <a:r>
              <a:rPr lang="en-us" dirty="0"/>
              <a:t>AEs related to the study treatment were observed in 16 patients (25.0%) in the two 12-μg capsules BID group and 21 patients (29.6%) in the one 24-μg capsule BID group.</a:t>
            </a:r>
          </a:p>
          <a:p>
            <a:pPr marL="213456" indent="-213456">
              <a:spcBef>
                <a:spcPts val="433"/>
              </a:spcBef>
              <a:buFont typeface="Wingdings" panose="05000000000000000000" pitchFamily="2" charset="2"/>
              <a:buChar char="l"/>
            </a:pPr>
            <a:r>
              <a:rPr lang="en-us" dirty="0"/>
              <a:t>Palpitations in 1 patient (one 24-μg capsule BID group) was the only AE leading to discontinuation of study treatment.</a:t>
            </a:r>
          </a:p>
          <a:p>
            <a:pPr marL="213456" indent="-213456">
              <a:spcBef>
                <a:spcPts val="433"/>
              </a:spcBef>
              <a:buFont typeface="Wingdings" panose="05000000000000000000" pitchFamily="2" charset="2"/>
              <a:buChar char="l"/>
            </a:pPr>
            <a:r>
              <a:rPr lang="en-us" dirty="0"/>
              <a:t>There were no deaths or other SAEs.</a:t>
            </a:r>
          </a:p>
          <a:p>
            <a:pPr marL="213456" indent="-213456">
              <a:spcBef>
                <a:spcPts val="433"/>
              </a:spcBef>
              <a:buFont typeface="Wingdings" panose="05000000000000000000" pitchFamily="2" charset="2"/>
              <a:buChar char="l"/>
            </a:pPr>
            <a:r>
              <a:rPr lang="en-us" dirty="0"/>
              <a:t>The most common AEs were gastrointestinal disorders occurring in 16 patients (25.0%) in the two 12-μg capsules BID group and 17 patients (23.9%) in the one 24-μg capsule BID group.</a:t>
            </a:r>
          </a:p>
          <a:p>
            <a:pPr>
              <a:spcBef>
                <a:spcPts val="249"/>
              </a:spcBef>
            </a:pPr>
            <a:endParaRPr lang="en-US" altLang="ja-JP" dirty="0"/>
          </a:p>
          <a:p>
            <a:pPr marL="660723" indent="-660723">
              <a:spcBef>
                <a:spcPts val="249"/>
              </a:spcBef>
            </a:pPr>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660723" indent="-660723">
              <a:spcBef>
                <a:spcPts val="249"/>
              </a:spcBef>
            </a:pPr>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spcBef>
                <a:spcPts val="249"/>
              </a:spcBef>
            </a:pPr>
            <a:r>
              <a:rPr lang="en-us" dirty="0">
                <a:solidFill>
                  <a:prstClr val="black"/>
                </a:solidFill>
              </a:rPr>
              <a:t>Primary endpoint: Change from baseline in SBM frequency at Week 1</a:t>
            </a:r>
          </a:p>
          <a:p>
            <a:pPr marL="1539141" indent="-1539141">
              <a:spcBef>
                <a:spcPts val="249"/>
              </a:spcBef>
            </a:pPr>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981536" indent="-981536">
              <a:spcBef>
                <a:spcPts val="249"/>
              </a:spcBef>
            </a:pPr>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rtl="0"/>
            <a:r>
              <a:rPr lang="en-us" sz="800" dirty="0"/>
              <a:t>Note) SBM: Bowel movement that occurs without the use of laxatives, suppositories, or enema within 24 hours</a:t>
            </a:r>
          </a:p>
          <a:p>
            <a:pPr rtl="0"/>
            <a:r>
              <a:rPr lang="en-us" sz="800" dirty="0"/>
              <a:t>*Major patient inclusion/exclusion criteria:</a:t>
            </a:r>
            <a:endParaRPr lang="ja-JP" altLang="en-US" sz="800" dirty="0"/>
          </a:p>
          <a:p>
            <a:pPr rtl="0"/>
            <a:r>
              <a:rPr lang="en-us" sz="800" dirty="0"/>
              <a:t>　- Patients with less than 3 SBMs per week for at least 6 months were included</a:t>
            </a:r>
          </a:p>
          <a:p>
            <a:pPr rtl="0"/>
            <a:r>
              <a:rPr lang="en-us" sz="800" dirty="0"/>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41252415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spcBef>
                <a:spcPts val="433"/>
              </a:spcBef>
              <a:buFont typeface="Wingdings" panose="05000000000000000000" pitchFamily="2" charset="2"/>
              <a:buChar char="l"/>
            </a:pPr>
            <a:r>
              <a:rPr lang="en-us" dirty="0"/>
              <a:t>This slide shows the incidence of AEs other than gastrointestinal disorders.</a:t>
            </a:r>
          </a:p>
          <a:p>
            <a:pPr marL="213456" indent="-213456">
              <a:spcBef>
                <a:spcPts val="433"/>
              </a:spcBef>
              <a:buFont typeface="Wingdings" panose="05000000000000000000" pitchFamily="2" charset="2"/>
              <a:buChar char="l"/>
            </a:pPr>
            <a:r>
              <a:rPr lang="en-us" dirty="0"/>
              <a:t>There was no statistically significant difference in the incidence of AEs between the 2 treatment groups.</a:t>
            </a:r>
          </a:p>
          <a:p>
            <a:pPr rtl="0"/>
            <a:endParaRPr kumimoji="1" lang="en-US" altLang="ja-JP" dirty="0"/>
          </a:p>
          <a:p>
            <a:pPr marL="824949" indent="-824949"/>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824949" indent="-824949"/>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r>
              <a:rPr lang="en-us" dirty="0">
                <a:solidFill>
                  <a:prstClr val="black"/>
                </a:solidFill>
              </a:rPr>
              <a:t>Primary endpoint: Change from baseline in SBM frequency at Week 1</a:t>
            </a:r>
          </a:p>
          <a:p>
            <a:pPr marL="1869503" indent="-1869503"/>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1218327" indent="-1218327"/>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lvl="0" rtl="0"/>
            <a:r>
              <a:rPr lang="en-us" sz="800" dirty="0">
                <a:solidFill>
                  <a:prstClr val="black"/>
                </a:solidFill>
              </a:rPr>
              <a:t>Note) SBM: Bowel movement that occurs without the use of laxatives, suppositories, or enema within 24 hours</a:t>
            </a:r>
          </a:p>
          <a:p>
            <a:pPr lvl="0" rtl="0"/>
            <a:r>
              <a:rPr lang="en-us" sz="800" dirty="0">
                <a:solidFill>
                  <a:prstClr val="black"/>
                </a:solidFill>
              </a:rPr>
              <a:t>*Major patient inclusion/exclusion criteria:</a:t>
            </a:r>
            <a:endParaRPr lang="ja-JP" altLang="en-US" sz="800" dirty="0">
              <a:solidFill>
                <a:prstClr val="black"/>
              </a:solidFill>
            </a:endParaRPr>
          </a:p>
          <a:p>
            <a:pPr lvl="0" rtl="0"/>
            <a:r>
              <a:rPr lang="en-us" sz="800" dirty="0">
                <a:solidFill>
                  <a:prstClr val="black"/>
                </a:solidFill>
              </a:rPr>
              <a:t>　- Patients with less than 3 SBMs per week for at least 6 months were included</a:t>
            </a:r>
          </a:p>
          <a:p>
            <a:pPr lvl="0" rtl="0"/>
            <a:r>
              <a:rPr lang="en-us" sz="800" dirty="0">
                <a:solidFill>
                  <a:prstClr val="black"/>
                </a:solidFill>
              </a:rPr>
              <a:t>　- Patients with secondary constipation (drug-induced and symptomatic) or organic disorder were excluded</a:t>
            </a:r>
            <a:endParaRPr lang="ja-JP" altLang="en-US" sz="1200" dirty="0"/>
          </a:p>
        </p:txBody>
      </p:sp>
    </p:spTree>
    <p:extLst>
      <p:ext uri="{BB962C8B-B14F-4D97-AF65-F5344CB8AC3E}">
        <p14:creationId xmlns:p14="http://schemas.microsoft.com/office/powerpoint/2010/main" val="126249600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spcBef>
                <a:spcPts val="374"/>
              </a:spcBef>
              <a:buFont typeface="Wingdings" panose="05000000000000000000" pitchFamily="2" charset="2"/>
              <a:buChar char="l"/>
            </a:pPr>
            <a:r>
              <a:rPr lang="en-us" dirty="0"/>
              <a:t>This slide shows the incidence of nausea and diarrhea, the 2 most common AEs.</a:t>
            </a:r>
          </a:p>
          <a:p>
            <a:pPr marL="213456" indent="-213456">
              <a:spcBef>
                <a:spcPts val="374"/>
              </a:spcBef>
              <a:buFont typeface="Wingdings" panose="05000000000000000000" pitchFamily="2" charset="2"/>
              <a:buChar char="l"/>
            </a:pPr>
            <a:r>
              <a:rPr lang="en-us" dirty="0"/>
              <a:t>Nausea occurred in 11 patients (17.2%) in the two 12-μg capsules BID group and 7 patients (9.9%) in the one 24-μg capsule BID group. Among these nausea events, those in 10 patients (15.6%) in the two 12-μg capsules BID group and 7 patients (9.9%) in the one 24-μg capsule BID group were judged to be related to the study treatment.</a:t>
            </a:r>
          </a:p>
          <a:p>
            <a:pPr marL="213456" indent="-213456">
              <a:spcBef>
                <a:spcPts val="374"/>
              </a:spcBef>
              <a:buFont typeface="Wingdings" panose="05000000000000000000" pitchFamily="2" charset="2"/>
              <a:buChar char="l"/>
            </a:pPr>
            <a:r>
              <a:rPr lang="en-us" dirty="0"/>
              <a:t>Diarrhea occurred in 6 patients (9.4%) in the two 12-μg capsules BID group and 11 patients (15.5%) in the one 24-μg capsule BID group. Among these diarrhea events, those in 5 patients (7.8%) in the two 12-μg capsules BID group and 11 patients (15.5%) in the one 24-μg capsule BID group were judged to be related to the study treatment.</a:t>
            </a:r>
          </a:p>
          <a:p>
            <a:pPr marL="213456" indent="-213456">
              <a:spcBef>
                <a:spcPts val="374"/>
              </a:spcBef>
              <a:buFont typeface="Wingdings" panose="05000000000000000000" pitchFamily="2" charset="2"/>
              <a:buChar char="l"/>
            </a:pPr>
            <a:r>
              <a:rPr lang="en-us" dirty="0"/>
              <a:t>All events of nausea and diarrhea resolved during the study period.</a:t>
            </a:r>
          </a:p>
          <a:p>
            <a:pPr>
              <a:spcBef>
                <a:spcPts val="374"/>
              </a:spcBef>
            </a:pPr>
            <a:endParaRPr lang="en-US" altLang="ja-JP" dirty="0"/>
          </a:p>
          <a:p>
            <a:pPr marL="706553" indent="-706553">
              <a:spcBef>
                <a:spcPts val="374"/>
              </a:spcBef>
            </a:pPr>
            <a:r>
              <a:rPr lang="en-us" dirty="0">
                <a:solidFill>
                  <a:prstClr val="black"/>
                </a:solidFill>
              </a:rPr>
              <a:t>Patients:	135 patients aged ≥ 20 years with a diagnosis of constipation* (64 patients treated with two 12-μg capsules BID and 71 treated with one 24-μg capsule BID)</a:t>
            </a:r>
            <a:endParaRPr lang="ja-JP" altLang="en-US" dirty="0">
              <a:solidFill>
                <a:prstClr val="black"/>
              </a:solidFill>
            </a:endParaRPr>
          </a:p>
          <a:p>
            <a:pPr marL="706553" indent="-706553">
              <a:spcBef>
                <a:spcPts val="374"/>
              </a:spcBef>
            </a:pPr>
            <a:r>
              <a:rPr lang="en-us" dirty="0">
                <a:solidFill>
                  <a:prstClr val="black"/>
                </a:solidFill>
              </a:rPr>
              <a:t>Methods:	Two 12-μg </a:t>
            </a:r>
            <a:r>
              <a:rPr lang="en-us" dirty="0" err="1">
                <a:solidFill>
                  <a:prstClr val="black"/>
                </a:solidFill>
              </a:rPr>
              <a:t>lubiprostone</a:t>
            </a:r>
            <a:r>
              <a:rPr lang="en-us" dirty="0">
                <a:solidFill>
                  <a:prstClr val="black"/>
                </a:solidFill>
              </a:rPr>
              <a:t> capsules or one 24-μg </a:t>
            </a:r>
            <a:r>
              <a:rPr lang="en-us" dirty="0" err="1">
                <a:solidFill>
                  <a:prstClr val="black"/>
                </a:solidFill>
              </a:rPr>
              <a:t>lubiprostone</a:t>
            </a:r>
            <a:r>
              <a:rPr lang="en-us" dirty="0">
                <a:solidFill>
                  <a:prstClr val="black"/>
                </a:solidFill>
              </a:rPr>
              <a:t> capsule plus one placebo capsule were orally administered BID for 7 days.</a:t>
            </a:r>
          </a:p>
          <a:p>
            <a:pPr marL="1241204" indent="-1241204">
              <a:spcBef>
                <a:spcPts val="374"/>
              </a:spcBef>
            </a:pPr>
            <a:r>
              <a:rPr lang="en-us" dirty="0">
                <a:solidFill>
                  <a:prstClr val="black"/>
                </a:solidFill>
              </a:rPr>
              <a:t>Primary endpoint: Change from baseline in SBM frequency at Week 1</a:t>
            </a:r>
          </a:p>
          <a:p>
            <a:pPr marL="1512406" indent="-1512406">
              <a:spcBef>
                <a:spcPts val="374"/>
              </a:spcBef>
            </a:pPr>
            <a:r>
              <a:rPr lang="en-us" dirty="0">
                <a:solidFill>
                  <a:prstClr val="black"/>
                </a:solidFill>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dirty="0">
              <a:solidFill>
                <a:prstClr val="black"/>
              </a:solidFill>
            </a:endParaRPr>
          </a:p>
          <a:p>
            <a:pPr marL="971989" indent="-971989">
              <a:spcBef>
                <a:spcPts val="374"/>
              </a:spcBef>
            </a:pPr>
            <a:r>
              <a:rPr lang="en-us" dirty="0">
                <a:solidFill>
                  <a:prstClr val="black"/>
                </a:solidFill>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a:p>
            <a:pPr lvl="0" rtl="0"/>
            <a:r>
              <a:rPr lang="en-us" sz="800" dirty="0">
                <a:solidFill>
                  <a:prstClr val="black"/>
                </a:solidFill>
              </a:rPr>
              <a:t>Note) SBM: Bowel movement that occurs without the use of laxatives, suppositories, or enema within 24 hours</a:t>
            </a:r>
          </a:p>
          <a:p>
            <a:pPr lvl="0" rtl="0"/>
            <a:r>
              <a:rPr lang="en-us" sz="800" dirty="0">
                <a:solidFill>
                  <a:prstClr val="black"/>
                </a:solidFill>
              </a:rPr>
              <a:t>*Major patient inclusion/exclusion criteria:</a:t>
            </a:r>
            <a:endParaRPr lang="ja-JP" altLang="en-US" sz="800" dirty="0">
              <a:solidFill>
                <a:prstClr val="black"/>
              </a:solidFill>
            </a:endParaRPr>
          </a:p>
          <a:p>
            <a:pPr lvl="0" rtl="0"/>
            <a:r>
              <a:rPr lang="en-us" sz="800" dirty="0">
                <a:solidFill>
                  <a:prstClr val="black"/>
                </a:solidFill>
              </a:rPr>
              <a:t>　- Patients with less than 3 SBMs per week for at least 6 months were included</a:t>
            </a:r>
          </a:p>
          <a:p>
            <a:pPr lvl="0" rtl="0"/>
            <a:r>
              <a:rPr lang="en-us" sz="800" dirty="0">
                <a:solidFill>
                  <a:prstClr val="black"/>
                </a:solidFill>
              </a:rPr>
              <a:t>　- Patients with secondary constipation (drug-induced and symptomatic) or organic disorder were excluded</a:t>
            </a:r>
            <a:endParaRPr lang="ja-JP" altLang="en-US" dirty="0"/>
          </a:p>
        </p:txBody>
      </p:sp>
    </p:spTree>
    <p:extLst>
      <p:ext uri="{BB962C8B-B14F-4D97-AF65-F5344CB8AC3E}">
        <p14:creationId xmlns:p14="http://schemas.microsoft.com/office/powerpoint/2010/main" val="42619489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marL="213456" indent="-213456">
              <a:buFont typeface="Wingdings" panose="05000000000000000000" pitchFamily="2" charset="2"/>
              <a:buChar char="l"/>
            </a:pPr>
            <a:r>
              <a:rPr lang="en-us" dirty="0"/>
              <a:t>Here is the discussion and overall conclusion.</a:t>
            </a:r>
          </a:p>
          <a:p>
            <a:pPr marL="213456" indent="-213456">
              <a:buFont typeface="Wingdings" panose="05000000000000000000" pitchFamily="2" charset="2"/>
              <a:buChar char="l"/>
            </a:pPr>
            <a:r>
              <a:rPr lang="en-us" dirty="0"/>
              <a:t>Patient data at study entry were balanced and comparable between the 2 treatment groups. Exposure and compliance to study treatment were also comparable between the 2 treatment groups.</a:t>
            </a:r>
          </a:p>
          <a:p>
            <a:pPr marL="213456" indent="-213456">
              <a:buFont typeface="Wingdings" panose="05000000000000000000" pitchFamily="2" charset="2"/>
              <a:buChar char="l"/>
            </a:pPr>
            <a:r>
              <a:rPr lang="en-us" dirty="0"/>
              <a:t>Analysis of the primary efficacy endpoint in the 2 treatment groups confirmed the clinical equivalence of the two 12-μg capsules BID and the one 24-μg capsule BID regimens.</a:t>
            </a:r>
          </a:p>
          <a:p>
            <a:pPr marL="213456" indent="-213456">
              <a:buFont typeface="Wingdings" panose="05000000000000000000" pitchFamily="2" charset="2"/>
              <a:buChar char="l"/>
            </a:pPr>
            <a:r>
              <a:rPr lang="en-us" dirty="0"/>
              <a:t>Analysis of the secondary efficacy endpoints in the 2 treatment groups confirmed the clinical equivalence of the two 12-μg capsules BID and the one 24-μg capsule BID regimens for all endpoints.</a:t>
            </a:r>
          </a:p>
          <a:p>
            <a:pPr marL="213456" indent="-213456">
              <a:buFont typeface="Wingdings" panose="05000000000000000000" pitchFamily="2" charset="2"/>
              <a:buChar char="l"/>
            </a:pPr>
            <a:r>
              <a:rPr lang="en-us" dirty="0"/>
              <a:t>The safety profile was similar to those observed in previous clinical trials, with no statistically significant differences in the incidence of AEs between the 2 treatment groups. All events of nausea and diarrhea observed in about 13% of all patients resolved during the study period.</a:t>
            </a:r>
          </a:p>
          <a:p>
            <a:pPr marL="213456" indent="-213456">
              <a:buFont typeface="Wingdings" panose="05000000000000000000" pitchFamily="2" charset="2"/>
              <a:buChar char="l"/>
            </a:pPr>
            <a:r>
              <a:rPr lang="en-us" dirty="0"/>
              <a:t>No SAE was observed. An AE of palpitations in 1 patient led to discontinuation of study treatment.</a:t>
            </a:r>
          </a:p>
          <a:p>
            <a:pPr marL="213456" indent="-213456">
              <a:buFont typeface="Wingdings" panose="05000000000000000000" pitchFamily="2" charset="2"/>
              <a:buChar char="l"/>
            </a:pPr>
            <a:r>
              <a:rPr lang="en-us" dirty="0"/>
              <a:t>The efficacy analysis confirmed the clinical equivalence of 2 capsule formulations of </a:t>
            </a:r>
            <a:r>
              <a:rPr lang="en-us" dirty="0" err="1"/>
              <a:t>lubiprostone</a:t>
            </a:r>
            <a:r>
              <a:rPr lang="en-us" dirty="0"/>
              <a:t> when administered at the same dose level (two 12-μg capsules BID and one 24-μg capsule BID). Moreover, the safety analysis showed that the safety profile was similar between the 2 treatment groups.</a:t>
            </a:r>
            <a:endParaRPr kumimoji="1" lang="ja-JP" altLang="en-US" dirty="0"/>
          </a:p>
        </p:txBody>
      </p:sp>
    </p:spTree>
    <p:extLst>
      <p:ext uri="{BB962C8B-B14F-4D97-AF65-F5344CB8AC3E}">
        <p14:creationId xmlns:p14="http://schemas.microsoft.com/office/powerpoint/2010/main" val="331129240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89C1A78-9193-4490-BDF6-3EBC188FBB19}"/>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02D70A0C-8FFD-4072-9A19-2278785D3DAA}"/>
              </a:ext>
            </a:extLst>
          </p:cNvPr>
          <p:cNvSpPr>
            <a:spLocks noGrp="1"/>
          </p:cNvSpPr>
          <p:nvPr>
            <p:ph type="body" idx="1"/>
          </p:nvPr>
        </p:nvSpPr>
        <p:spPr/>
        <p:txBody>
          <a:bodyPr rtlCol="0"/>
          <a:lstStyle/>
          <a:p>
            <a:pPr rtl="0"/>
            <a:endParaRPr kumimoji="1" lang="ja-JP"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4544A838-8AC2-46FF-9E68-BB41A51E2F67}"/>
              </a:ext>
            </a:extLst>
          </p:cNvPr>
          <p:cNvSpPr>
            <a:spLocks noGrp="1"/>
          </p:cNvSpPr>
          <p:nvPr>
            <p:ph type="body" idx="1"/>
          </p:nvPr>
        </p:nvSpPr>
        <p:spPr/>
        <p:txBody>
          <a:bodyPr rtlCol="0"/>
          <a:lstStyle/>
          <a:p>
            <a:pPr marL="213456" indent="-213456">
              <a:buFont typeface="Wingdings" panose="05000000000000000000" pitchFamily="2" charset="2"/>
              <a:buChar char="l"/>
            </a:pPr>
            <a:r>
              <a:rPr lang="en-us"/>
              <a:t>This slide shows the incidence of ADRs in 315 patients included in the safety evaluation (patients treated at 48 μg/day) at the time of approval, tabulated by age group.</a:t>
            </a:r>
          </a:p>
          <a:p>
            <a:pPr marL="213456" indent="-213456">
              <a:buFont typeface="Wingdings" panose="05000000000000000000" pitchFamily="2" charset="2"/>
              <a:buChar char="l"/>
            </a:pPr>
            <a:r>
              <a:rPr lang="en-us"/>
              <a:t>The incidence of ADRs was 64.1% (182/284 patients) in those aged &lt; 65 years and 45.2% (14/31 patients) in those aged ≥ 65 years.</a:t>
            </a:r>
          </a:p>
        </p:txBody>
      </p:sp>
      <p:sp>
        <p:nvSpPr>
          <p:cNvPr id="4" name="スライド イメージ プレースホルダー 3">
            <a:extLst>
              <a:ext uri="{FF2B5EF4-FFF2-40B4-BE49-F238E27FC236}">
                <a16:creationId xmlns:a16="http://schemas.microsoft.com/office/drawing/2014/main" id="{1B4002C5-0A13-4CCB-951A-F3B476162761}"/>
              </a:ext>
            </a:extLst>
          </p:cNvPr>
          <p:cNvSpPr>
            <a:spLocks noGrp="1" noRot="1" noChangeAspect="1"/>
          </p:cNvSpPr>
          <p:nvPr>
            <p:ph type="sldImg"/>
          </p:nvPr>
        </p:nvSpPr>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E9C0EE05-B799-4852-B5F7-8FFD17735448}"/>
              </a:ext>
            </a:extLst>
          </p:cNvPr>
          <p:cNvSpPr>
            <a:spLocks noGrp="1"/>
          </p:cNvSpPr>
          <p:nvPr>
            <p:ph type="body" idx="1"/>
          </p:nvPr>
        </p:nvSpPr>
        <p:spPr/>
        <p:txBody>
          <a:bodyPr rtlCol="0"/>
          <a:lstStyle/>
          <a:p>
            <a:pPr marL="213456" indent="-213456">
              <a:buFont typeface="Wingdings" panose="05000000000000000000" pitchFamily="2" charset="2"/>
              <a:buChar char="l"/>
            </a:pPr>
            <a:r>
              <a:rPr lang="en-us" dirty="0"/>
              <a:t>ADRs including abnormal laboratory values were observed in 196 (62%) of 315 patients included in the safety evaluation (patients treated at 48 </a:t>
            </a:r>
            <a:r>
              <a:rPr lang="en-us" dirty="0" err="1"/>
              <a:t>μg</a:t>
            </a:r>
            <a:r>
              <a:rPr lang="en-us" dirty="0"/>
              <a:t>/day) at the time of approval. </a:t>
            </a:r>
          </a:p>
          <a:p>
            <a:pPr marL="213456" indent="-213456">
              <a:buFont typeface="Wingdings" panose="05000000000000000000" pitchFamily="2" charset="2"/>
              <a:buChar char="l"/>
            </a:pPr>
            <a:r>
              <a:rPr lang="en-us" dirty="0"/>
              <a:t>The most common ADRs included diarrhea in 95 patients (30%) and nausea in 73 patients (23%).</a:t>
            </a:r>
            <a:endParaRPr lang="en-US" altLang="ja-JP" dirty="0"/>
          </a:p>
          <a:p>
            <a:pPr marL="213456" indent="-213456">
              <a:buFont typeface="Wingdings" panose="05000000000000000000" pitchFamily="2" charset="2"/>
              <a:buChar char="l"/>
            </a:pPr>
            <a:r>
              <a:rPr lang="en-us" dirty="0"/>
              <a:t>SAEs were observed in 2 patients (spontaneous abortion in 1 and vertigo/hypoesthesia in 1 patient). The causal relationship with </a:t>
            </a:r>
            <a:r>
              <a:rPr lang="en-us" dirty="0" err="1"/>
              <a:t>lubiprostone</a:t>
            </a:r>
            <a:r>
              <a:rPr lang="en-us" dirty="0"/>
              <a:t> could not be ruled out for vertigo/hypoesthesia in 1 patient.</a:t>
            </a:r>
          </a:p>
        </p:txBody>
      </p:sp>
      <p:sp>
        <p:nvSpPr>
          <p:cNvPr id="4" name="スライド イメージ プレースホルダー 3">
            <a:extLst>
              <a:ext uri="{FF2B5EF4-FFF2-40B4-BE49-F238E27FC236}">
                <a16:creationId xmlns:a16="http://schemas.microsoft.com/office/drawing/2014/main" id="{AB321F8F-B3D0-41BD-98DB-ED5811E494DB}"/>
              </a:ext>
            </a:extLst>
          </p:cNvPr>
          <p:cNvSpPr>
            <a:spLocks noGrp="1" noRot="1" noChangeAspect="1"/>
          </p:cNvSpPr>
          <p:nvPr>
            <p:ph type="sldImg"/>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ノート プレースホルダー 4">
            <a:extLst>
              <a:ext uri="{FF2B5EF4-FFF2-40B4-BE49-F238E27FC236}">
                <a16:creationId xmlns:a16="http://schemas.microsoft.com/office/drawing/2014/main" id="{6F147EC5-6DAD-40BB-A561-A6E215FB0135}"/>
              </a:ext>
            </a:extLst>
          </p:cNvPr>
          <p:cNvSpPr>
            <a:spLocks noGrp="1"/>
          </p:cNvSpPr>
          <p:nvPr>
            <p:ph type="body" idx="1"/>
          </p:nvPr>
        </p:nvSpPr>
        <p:spPr/>
        <p:txBody>
          <a:bodyPr rtlCol="0"/>
          <a:lstStyle/>
          <a:p>
            <a:pPr marL="213456" indent="-213456" algn="l">
              <a:buFont typeface="Wingdings" panose="05000000000000000000" pitchFamily="2" charset="2"/>
              <a:buChar char="l"/>
            </a:pPr>
            <a:r>
              <a:rPr lang="en-us" dirty="0"/>
              <a:t>This slide shows the clinical pharmacological product characteristics of </a:t>
            </a:r>
            <a:r>
              <a:rPr lang="en-us" dirty="0" err="1"/>
              <a:t>lubiprostone</a:t>
            </a:r>
            <a:r>
              <a:rPr lang="en-us" dirty="0"/>
              <a:t>.</a:t>
            </a:r>
          </a:p>
          <a:p>
            <a:pPr marL="535615" indent="-284607" algn="l">
              <a:buFont typeface="+mj-lt"/>
              <a:buAutoNum type="arabicPeriod"/>
            </a:pPr>
            <a:r>
              <a:rPr lang="en-us" dirty="0"/>
              <a:t>Lubiprostone is the world's first chloride channel activator indicated for the treatment of chronic constipation (excluding constipation due to organic disease) by promoting fluid secretion from the small intestine</a:t>
            </a:r>
            <a:br>
              <a:rPr lang="ja-JP" altLang="en-US" dirty="0"/>
            </a:br>
            <a:r>
              <a:rPr lang="en-us" dirty="0"/>
              <a:t>=&gt; [See slide 6]</a:t>
            </a:r>
            <a:endParaRPr lang="ja-JP" altLang="en-US" dirty="0"/>
          </a:p>
          <a:p>
            <a:pPr marL="535615" indent="-284607" algn="l">
              <a:buFont typeface="+mj-lt"/>
              <a:buAutoNum type="arabicPeriod"/>
            </a:pPr>
            <a:r>
              <a:rPr lang="en-us" dirty="0"/>
              <a:t>SBM frequency </a:t>
            </a:r>
            <a:br>
              <a:rPr lang="en-US" altLang="ja-JP" dirty="0"/>
            </a:br>
            <a:r>
              <a:rPr lang="en-us" dirty="0"/>
              <a:t>[Phase III double-blind controlled study] =&gt; [See slide 20]</a:t>
            </a:r>
            <a:endParaRPr lang="ja-JP" altLang="en-US" dirty="0"/>
          </a:p>
          <a:p>
            <a:pPr marL="535615" indent="-284607" algn="l">
              <a:buFont typeface="+mj-lt"/>
              <a:buAutoNum type="arabicPeriod"/>
            </a:pPr>
            <a:r>
              <a:rPr lang="en-us" dirty="0"/>
              <a:t>Lubiprostone significantly increased SBM frequency within 24 hours after administration (vs. placebo).</a:t>
            </a:r>
            <a:br>
              <a:rPr lang="ja-JP" altLang="en-US" dirty="0"/>
            </a:br>
            <a:r>
              <a:rPr lang="en-us" dirty="0"/>
              <a:t>[Phase III double-blind controlled study] =&gt; [See slide 24]</a:t>
            </a:r>
            <a:endParaRPr lang="ja-JP" altLang="en-US" dirty="0"/>
          </a:p>
          <a:p>
            <a:pPr marL="535615" indent="-284607" algn="l">
              <a:buFont typeface="+mj-lt"/>
              <a:buAutoNum type="arabicPeriod"/>
            </a:pPr>
            <a:r>
              <a:rPr lang="en-us" dirty="0"/>
              <a:t>Lubiprostone improved various symptoms associated with constipation.  </a:t>
            </a:r>
            <a:br>
              <a:rPr lang="ja-JP" altLang="en-US" dirty="0"/>
            </a:br>
            <a:r>
              <a:rPr lang="en-us" dirty="0"/>
              <a:t>[Phase III long-term treatment study] =&gt; [See slides 26 to 30]</a:t>
            </a:r>
            <a:endParaRPr lang="ja-JP" altLang="en-US" dirty="0"/>
          </a:p>
          <a:p>
            <a:pPr marL="535615" indent="-284607" algn="l">
              <a:buFont typeface="+mj-lt"/>
              <a:buAutoNum type="arabicPeriod"/>
            </a:pPr>
            <a:r>
              <a:rPr lang="en-us" dirty="0"/>
              <a:t>Lubiprostone provided sustained improvement for a long period (48 weeks).  </a:t>
            </a:r>
            <a:br>
              <a:rPr lang="en-US" altLang="ja-JP" dirty="0"/>
            </a:br>
            <a:r>
              <a:rPr lang="en-us" dirty="0"/>
              <a:t>[Phase III long-term treatment study] =&gt; [See slides 37 to 43]</a:t>
            </a:r>
            <a:endParaRPr lang="ja-JP" altLang="en-US" dirty="0"/>
          </a:p>
          <a:p>
            <a:pPr marL="535615" indent="-284607" algn="l">
              <a:buFont typeface="+mj-lt"/>
              <a:buAutoNum type="arabicPeriod"/>
            </a:pPr>
            <a:r>
              <a:rPr lang="en-us" dirty="0">
                <a:solidFill>
                  <a:prstClr val="black"/>
                </a:solidFill>
              </a:rPr>
              <a:t>Clinical equivalence of the 12-μg and 24-μg capsules when administered at the same dose level was confirmed.  </a:t>
            </a:r>
            <a:br>
              <a:rPr lang="en-US" altLang="ja-JP" dirty="0">
                <a:solidFill>
                  <a:prstClr val="black"/>
                </a:solidFill>
              </a:rPr>
            </a:br>
            <a:r>
              <a:rPr lang="en-us" dirty="0">
                <a:solidFill>
                  <a:prstClr val="black"/>
                </a:solidFill>
              </a:rPr>
              <a:t>[Clinical equivalence study] =&gt; [See slides 55 to 62]</a:t>
            </a:r>
            <a:endParaRPr lang="ja-JP" altLang="en-US" dirty="0">
              <a:solidFill>
                <a:prstClr val="black"/>
              </a:solidFill>
            </a:endParaRPr>
          </a:p>
          <a:p>
            <a:pPr marL="535615" indent="-284607" algn="l">
              <a:buFont typeface="+mj-lt"/>
              <a:buAutoNum type="arabicPeriod"/>
            </a:pPr>
            <a:r>
              <a:rPr lang="en-us" dirty="0"/>
              <a:t>ADRs including abnormal laboratory values were observed in 196 (62%) of 315 patients included in the safety evaluation (patients treated at 48 </a:t>
            </a:r>
            <a:r>
              <a:rPr lang="en-us" dirty="0" err="1"/>
              <a:t>μg</a:t>
            </a:r>
            <a:r>
              <a:rPr lang="en-us" dirty="0"/>
              <a:t>/day) at the time of approval.</a:t>
            </a:r>
            <a:br>
              <a:rPr lang="en-US" altLang="ja-JP" dirty="0"/>
            </a:br>
            <a:r>
              <a:rPr lang="en-us" dirty="0"/>
              <a:t>The most common ADRs included diarrhea in 95 patients (30%) and nausea in 73 patients (23%).  </a:t>
            </a:r>
            <a:br>
              <a:rPr lang="ja-JP" altLang="en-US" dirty="0"/>
            </a:br>
            <a:r>
              <a:rPr lang="en-us" dirty="0"/>
              <a:t>[Phase II dose-response study, phase III double-blind controlled/long-term treatment study] </a:t>
            </a:r>
            <a:br>
              <a:rPr lang="en-US" altLang="ja-JP" dirty="0"/>
            </a:br>
            <a:r>
              <a:rPr lang="en-us" dirty="0"/>
              <a:t>=&gt; [See slide 66]</a:t>
            </a:r>
            <a:endParaRPr lang="ja-JP" altLang="en-US" dirty="0"/>
          </a:p>
        </p:txBody>
      </p:sp>
      <p:sp>
        <p:nvSpPr>
          <p:cNvPr id="4" name="スライド イメージ プレースホルダー 3">
            <a:extLst>
              <a:ext uri="{FF2B5EF4-FFF2-40B4-BE49-F238E27FC236}">
                <a16:creationId xmlns:a16="http://schemas.microsoft.com/office/drawing/2014/main" id="{6CD63E5B-E090-4E4C-BAF9-8AEA8D36B517}"/>
              </a:ext>
            </a:extLst>
          </p:cNvPr>
          <p:cNvSpPr>
            <a:spLocks noGrp="1" noRot="1" noChangeAspect="1"/>
          </p:cNvSpPr>
          <p:nvPr>
            <p:ph type="sldImg"/>
          </p:nvPr>
        </p:nvSpPr>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Rectangle 3"/>
          <p:cNvSpPr>
            <a:spLocks noGrp="1"/>
          </p:cNvSpPr>
          <p:nvPr>
            <p:ph type="body" idx="1"/>
          </p:nvPr>
        </p:nvSpPr>
        <p:spPr/>
        <p:txBody>
          <a:bodyPr rtlCol="0"/>
          <a:lstStyle/>
          <a:p>
            <a:pPr marL="177451" indent="-177451" rtl="0">
              <a:buFont typeface="Wingdings" panose="05000000000000000000" pitchFamily="2" charset="2"/>
              <a:buChar char="l"/>
            </a:pPr>
            <a:r>
              <a:rPr lang="en-us" dirty="0"/>
              <a:t>Outside of Japan, </a:t>
            </a:r>
            <a:r>
              <a:rPr lang="en-us" dirty="0" err="1"/>
              <a:t>Amitiza</a:t>
            </a:r>
            <a:r>
              <a:rPr lang="en-us" baseline="30000" dirty="0"/>
              <a:t>®</a:t>
            </a:r>
            <a:r>
              <a:rPr lang="en-us" dirty="0"/>
              <a:t> is currently marketed in the U.S., Switzerland, U.K., and Israel.</a:t>
            </a:r>
            <a:endParaRPr lang="en-US" altLang="ja-JP" dirty="0"/>
          </a:p>
          <a:p>
            <a:pPr marL="177451" indent="-177451" rtl="0">
              <a:buFont typeface="Wingdings" panose="05000000000000000000" pitchFamily="2" charset="2"/>
              <a:buChar char="l"/>
            </a:pPr>
            <a:r>
              <a:rPr lang="en-us" dirty="0" err="1"/>
              <a:t>Amitiza</a:t>
            </a:r>
            <a:r>
              <a:rPr lang="en-us" baseline="30000" dirty="0"/>
              <a:t>®</a:t>
            </a:r>
            <a:r>
              <a:rPr lang="en-us" dirty="0"/>
              <a:t> was first approved in the U.S. in January 2006 and launched in April. More than 10 years have passed since then.</a:t>
            </a:r>
          </a:p>
          <a:p>
            <a:pPr rtl="0"/>
            <a:endParaRPr lang="en-US" altLang="ja-JP" dirty="0"/>
          </a:p>
          <a:p>
            <a:pPr rtl="0"/>
            <a:r>
              <a:rPr lang="en-us" sz="700" dirty="0"/>
              <a:t>--------------------------</a:t>
            </a:r>
          </a:p>
          <a:p>
            <a:pPr rtl="0"/>
            <a:r>
              <a:rPr lang="en-us" sz="700" dirty="0"/>
              <a:t>[Reference]</a:t>
            </a:r>
          </a:p>
          <a:p>
            <a:pPr marL="105156" rtl="0"/>
            <a:r>
              <a:rPr lang="en-us" sz="700" dirty="0"/>
              <a:t>Chronic idiopathic constipation: Chronic constipation for which the cause cannot be identified (= chronic constipation other than organic constipation, drug-induced constipation, and symptomatic constipation)</a:t>
            </a:r>
            <a:endParaRPr lang="en-US" altLang="ja-JP" sz="700" dirty="0"/>
          </a:p>
          <a:p>
            <a:pPr rtl="0"/>
            <a:endParaRPr lang="en-US" altLang="ja-JP" sz="700" dirty="0"/>
          </a:p>
          <a:p>
            <a:pPr rtl="0"/>
            <a:r>
              <a:rPr lang="en-us" sz="700" dirty="0"/>
              <a:t>[Supplement]</a:t>
            </a:r>
            <a:endParaRPr lang="ja-JP" altLang="en-US" sz="700" dirty="0"/>
          </a:p>
          <a:p>
            <a:pPr rtl="0"/>
            <a:r>
              <a:rPr lang="en-us" sz="700" dirty="0"/>
              <a:t>The year of initial marketing of the product in each country is marked as “launched,” and the year when any additional indication(s) was approved after launch is marked as “approved.” Note that the product is approved but not launched in the countries only marked as “approved.”</a:t>
            </a:r>
            <a:endParaRPr lang="en-US" altLang="ja-JP" sz="700" dirty="0"/>
          </a:p>
          <a:p>
            <a:pPr rtl="0"/>
            <a:r>
              <a:rPr lang="en-us" sz="700" dirty="0"/>
              <a:t>[Supplement: Marketing status in Japan]</a:t>
            </a:r>
          </a:p>
          <a:p>
            <a:pPr rtl="0"/>
            <a:r>
              <a:rPr lang="en-us" sz="700" dirty="0"/>
              <a:t>In Japan, </a:t>
            </a:r>
            <a:r>
              <a:rPr lang="en-us" sz="700" dirty="0" err="1"/>
              <a:t>Amitiza</a:t>
            </a:r>
            <a:r>
              <a:rPr lang="en-us" sz="700" baseline="30000" dirty="0"/>
              <a:t>®</a:t>
            </a:r>
            <a:r>
              <a:rPr lang="en-us" sz="700" dirty="0"/>
              <a:t> received marketing approval for the indication of “chronic constipation (except for constipation due to organic disease)” on June 29, 2012, and was launched in November 2012.</a:t>
            </a:r>
          </a:p>
          <a:p>
            <a:pPr rtl="0"/>
            <a:r>
              <a:rPr lang="en-us" sz="700" dirty="0"/>
              <a:t>More than 15.7 million prescriptions of </a:t>
            </a:r>
            <a:r>
              <a:rPr lang="en-us" sz="700" dirty="0" err="1"/>
              <a:t>Amitiza</a:t>
            </a:r>
            <a:r>
              <a:rPr lang="en-us" sz="700" baseline="30000" dirty="0"/>
              <a:t>®</a:t>
            </a:r>
            <a:r>
              <a:rPr lang="en-us" sz="700" dirty="0"/>
              <a:t> were issued in about 4.5 years after its launch.</a:t>
            </a:r>
          </a:p>
          <a:p>
            <a:pPr rtl="0"/>
            <a:endParaRPr lang="ja-JP" altLang="en-US" dirty="0"/>
          </a:p>
        </p:txBody>
      </p:sp>
      <p:sp>
        <p:nvSpPr>
          <p:cNvPr id="4" name="スライド イメージ プレースホルダー 3">
            <a:extLst>
              <a:ext uri="{FF2B5EF4-FFF2-40B4-BE49-F238E27FC236}">
                <a16:creationId xmlns:a16="http://schemas.microsoft.com/office/drawing/2014/main" id="{29D37176-1E7D-41E3-BDBC-23F16C4D9720}"/>
              </a:ext>
            </a:extLst>
          </p:cNvPr>
          <p:cNvSpPr>
            <a:spLocks noGrp="1" noRot="1" noChangeAspect="1"/>
          </p:cNvSpPr>
          <p:nvPr>
            <p:ph type="sldImg"/>
          </p:nvPr>
        </p:nvSpPr>
        <p:spPr/>
      </p:sp>
    </p:spTree>
    <p:extLst>
      <p:ext uri="{BB962C8B-B14F-4D97-AF65-F5344CB8AC3E}">
        <p14:creationId xmlns:p14="http://schemas.microsoft.com/office/powerpoint/2010/main" val="41326666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 イメージ プレースホルダー 2">
            <a:extLst>
              <a:ext uri="{FF2B5EF4-FFF2-40B4-BE49-F238E27FC236}">
                <a16:creationId xmlns:a16="http://schemas.microsoft.com/office/drawing/2014/main" id="{F00A4B7D-D538-412C-80F7-62AF73C4A740}"/>
              </a:ext>
            </a:extLst>
          </p:cNvPr>
          <p:cNvSpPr>
            <a:spLocks noGrp="1" noRot="1" noChangeAspect="1"/>
          </p:cNvSpPr>
          <p:nvPr>
            <p:ph type="sldImg"/>
          </p:nvPr>
        </p:nvSpPr>
        <p:spPr/>
      </p:sp>
      <p:sp>
        <p:nvSpPr>
          <p:cNvPr id="4" name="ノート プレースホルダー 3">
            <a:extLst>
              <a:ext uri="{FF2B5EF4-FFF2-40B4-BE49-F238E27FC236}">
                <a16:creationId xmlns:a16="http://schemas.microsoft.com/office/drawing/2014/main" id="{A98DFFB9-EFEF-479F-822A-DEF1A49A954E}"/>
              </a:ext>
            </a:extLst>
          </p:cNvPr>
          <p:cNvSpPr>
            <a:spLocks noGrp="1"/>
          </p:cNvSpPr>
          <p:nvPr>
            <p:ph type="body" idx="1"/>
          </p:nvPr>
        </p:nvSpPr>
        <p:spPr/>
        <p:txBody>
          <a:bodyPr rtlCol="0"/>
          <a:lstStyle/>
          <a:p>
            <a:pPr rtl="0"/>
            <a:endParaRPr kumimoji="1"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セクション見出し">
    <p:bg>
      <p:bgPr>
        <a:solidFill>
          <a:schemeClr val="bg1"/>
        </a:solidFill>
        <a:effectLst/>
      </p:bgPr>
    </p:bg>
    <p:spTree>
      <p:nvGrpSpPr>
        <p:cNvPr id="1" name=""/>
        <p:cNvGrpSpPr/>
        <p:nvPr/>
      </p:nvGrpSpPr>
      <p:grpSpPr>
        <a:xfrm>
          <a:off x="0" y="0"/>
          <a:ext cx="0" cy="0"/>
          <a:chOff x="0" y="0"/>
          <a:chExt cx="0" cy="0"/>
        </a:xfrm>
      </p:grpSpPr>
      <p:sp>
        <p:nvSpPr>
          <p:cNvPr id="9" name="タイトル 1">
            <a:extLst>
              <a:ext uri="{FF2B5EF4-FFF2-40B4-BE49-F238E27FC236}">
                <a16:creationId xmlns:a16="http://schemas.microsoft.com/office/drawing/2014/main" id="{C8A4883D-1AA6-4E92-946D-59A8F23DDE83}"/>
              </a:ext>
            </a:extLst>
          </p:cNvPr>
          <p:cNvSpPr txBox="1">
            <a:spLocks/>
          </p:cNvSpPr>
          <p:nvPr userDrawn="1"/>
        </p:nvSpPr>
        <p:spPr bwMode="auto">
          <a:xfrm>
            <a:off x="457200" y="2838897"/>
            <a:ext cx="8686800" cy="707886"/>
          </a:xfrm>
          <a:prstGeom prst="rect">
            <a:avLst/>
          </a:prstGeom>
          <a:gradFill flip="none" rotWithShape="1">
            <a:gsLst>
              <a:gs pos="0">
                <a:srgbClr val="549117"/>
              </a:gs>
              <a:gs pos="70000">
                <a:srgbClr val="549117">
                  <a:lumMod val="70000"/>
                  <a:lumOff val="30000"/>
                </a:srgbClr>
              </a:gs>
              <a:gs pos="100000">
                <a:schemeClr val="bg1">
                  <a:alpha val="0"/>
                </a:schemeClr>
              </a:gs>
            </a:gsLst>
            <a:lin ang="0" scaled="1"/>
            <a:tileRect/>
          </a:gradFill>
          <a:ln>
            <a:noFill/>
          </a:ln>
          <a:effectLst/>
        </p:spPr>
        <p:txBody>
          <a:bodyPr vert="horz" wrap="none" lIns="91440" tIns="45720" rIns="91440" bIns="45720" numCol="1" rtlCol="0" anchor="ctr" anchorCtr="0" compatLnSpc="1">
            <a:prstTxWarp prst="textNoShape">
              <a:avLst/>
            </a:prstTxWarp>
            <a:noAutofit/>
          </a:bodyPr>
          <a:lstStyle>
            <a:lvl1pPr algn="l" rtl="0" eaLnBrk="0" fontAlgn="base" hangingPunct="0">
              <a:spcBef>
                <a:spcPct val="0"/>
              </a:spcBef>
              <a:spcAft>
                <a:spcPct val="0"/>
              </a:spcAft>
              <a:defRPr kumimoji="1" sz="4000" b="0" kern="120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2pPr>
            <a:lvl3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3pPr>
            <a:lvl4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4pPr>
            <a:lvl5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a:lstStyle>
          <a:p>
            <a:pPr rtl="0"/>
            <a:endParaRPr lang="ja-JP" altLang="en-US" dirty="0">
              <a:latin typeface="Calibri" panose="020F0502020204030204" pitchFamily="34" charset="0"/>
              <a:cs typeface="Calibri" panose="020F0502020204030204" pitchFamily="34" charset="0"/>
            </a:endParaRPr>
          </a:p>
        </p:txBody>
      </p:sp>
      <p:sp>
        <p:nvSpPr>
          <p:cNvPr id="2" name="タイトル 1"/>
          <p:cNvSpPr>
            <a:spLocks noGrp="1"/>
          </p:cNvSpPr>
          <p:nvPr>
            <p:ph type="title" hasCustomPrompt="1"/>
          </p:nvPr>
        </p:nvSpPr>
        <p:spPr>
          <a:xfrm>
            <a:off x="457200" y="2910266"/>
            <a:ext cx="5245347" cy="565146"/>
          </a:xfrm>
          <a:noFill/>
          <a:effectLst/>
        </p:spPr>
        <p:txBody>
          <a:bodyPr wrap="none" tIns="72000" bIns="0" rtlCol="0" anchor="ctr">
            <a:spAutoFit/>
          </a:bodyPr>
          <a:lstStyle>
            <a:lvl1pPr algn="l">
              <a:defRPr sz="3200" b="1" cap="all">
                <a:solidFill>
                  <a:schemeClr val="bg1"/>
                </a:solidFill>
                <a:latin typeface="Calibri" panose="020F0502020204030204" pitchFamily="34" charset="0"/>
                <a:ea typeface="メイリオ" panose="020B0604030504040204" pitchFamily="50" charset="-128"/>
                <a:cs typeface="Calibri" panose="020F0502020204030204" pitchFamily="34" charset="0"/>
              </a:defRPr>
            </a:lvl1pPr>
          </a:lstStyle>
          <a:p>
            <a:pPr rtl="0"/>
            <a:r>
              <a:rPr lang="en-us" dirty="0" err="1"/>
              <a:t>マスタ</a:t>
            </a:r>
            <a:r>
              <a:rPr lang="en-us" dirty="0"/>
              <a:t> </a:t>
            </a:r>
            <a:r>
              <a:rPr lang="en-us" dirty="0" err="1"/>
              <a:t>タイトルの書式設定</a:t>
            </a:r>
            <a:endParaRPr lang="en-us" dirty="0"/>
          </a:p>
        </p:txBody>
      </p:sp>
      <p:sp>
        <p:nvSpPr>
          <p:cNvPr id="11" name="Freeform 5">
            <a:extLst>
              <a:ext uri="{FF2B5EF4-FFF2-40B4-BE49-F238E27FC236}">
                <a16:creationId xmlns:a16="http://schemas.microsoft.com/office/drawing/2014/main" id="{E711F7C1-2306-429D-9652-6A06A4AF303B}"/>
              </a:ext>
            </a:extLst>
          </p:cNvPr>
          <p:cNvSpPr>
            <a:spLocks/>
          </p:cNvSpPr>
          <p:nvPr userDrawn="1"/>
        </p:nvSpPr>
        <p:spPr bwMode="auto">
          <a:xfrm>
            <a:off x="6350" y="3175"/>
            <a:ext cx="9128125" cy="3609975"/>
          </a:xfrm>
          <a:custGeom>
            <a:avLst/>
            <a:gdLst>
              <a:gd name="T0" fmla="*/ 2884 w 2884"/>
              <a:gd name="T1" fmla="*/ 1140 h 1140"/>
              <a:gd name="T2" fmla="*/ 2474 w 2884"/>
              <a:gd name="T3" fmla="*/ 1140 h 1140"/>
              <a:gd name="T4" fmla="*/ 2378 w 2884"/>
              <a:gd name="T5" fmla="*/ 1092 h 1140"/>
              <a:gd name="T6" fmla="*/ 2222 w 2884"/>
              <a:gd name="T7" fmla="*/ 882 h 1140"/>
              <a:gd name="T8" fmla="*/ 2126 w 2884"/>
              <a:gd name="T9" fmla="*/ 834 h 1140"/>
              <a:gd name="T10" fmla="*/ 0 w 2884"/>
              <a:gd name="T11" fmla="*/ 834 h 1140"/>
              <a:gd name="T12" fmla="*/ 0 w 2884"/>
              <a:gd name="T13" fmla="*/ 0 h 1140"/>
              <a:gd name="T14" fmla="*/ 2884 w 2884"/>
              <a:gd name="T15" fmla="*/ 0 h 1140"/>
              <a:gd name="T16" fmla="*/ 2884 w 2884"/>
              <a:gd name="T17" fmla="*/ 114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4" h="1140">
                <a:moveTo>
                  <a:pt x="2884" y="1140"/>
                </a:moveTo>
                <a:cubicBezTo>
                  <a:pt x="2474" y="1140"/>
                  <a:pt x="2474" y="1140"/>
                  <a:pt x="2474" y="1140"/>
                </a:cubicBezTo>
                <a:cubicBezTo>
                  <a:pt x="2441" y="1140"/>
                  <a:pt x="2397" y="1118"/>
                  <a:pt x="2378" y="1092"/>
                </a:cubicBezTo>
                <a:cubicBezTo>
                  <a:pt x="2222" y="882"/>
                  <a:pt x="2222" y="882"/>
                  <a:pt x="2222" y="882"/>
                </a:cubicBezTo>
                <a:cubicBezTo>
                  <a:pt x="2202" y="856"/>
                  <a:pt x="2159" y="834"/>
                  <a:pt x="2126" y="834"/>
                </a:cubicBezTo>
                <a:cubicBezTo>
                  <a:pt x="0" y="834"/>
                  <a:pt x="0" y="834"/>
                  <a:pt x="0" y="834"/>
                </a:cubicBezTo>
                <a:cubicBezTo>
                  <a:pt x="0" y="0"/>
                  <a:pt x="0" y="0"/>
                  <a:pt x="0" y="0"/>
                </a:cubicBezTo>
                <a:cubicBezTo>
                  <a:pt x="2884" y="0"/>
                  <a:pt x="2884" y="0"/>
                  <a:pt x="2884" y="0"/>
                </a:cubicBezTo>
                <a:lnTo>
                  <a:pt x="2884" y="1140"/>
                </a:lnTo>
                <a:close/>
              </a:path>
            </a:pathLst>
          </a:custGeom>
          <a:gradFill flip="none" rotWithShape="1">
            <a:gsLst>
              <a:gs pos="0">
                <a:srgbClr val="00B5E6">
                  <a:tint val="44500"/>
                  <a:satMod val="160000"/>
                </a:srgbClr>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dirty="0">
              <a:latin typeface="Calibri" panose="020F0502020204030204" pitchFamily="34" charset="0"/>
              <a:cs typeface="Calibri" panose="020F0502020204030204" pitchFamily="34" charset="0"/>
            </a:endParaRPr>
          </a:p>
        </p:txBody>
      </p:sp>
      <p:sp>
        <p:nvSpPr>
          <p:cNvPr id="12" name="Freeform 9">
            <a:extLst>
              <a:ext uri="{FF2B5EF4-FFF2-40B4-BE49-F238E27FC236}">
                <a16:creationId xmlns:a16="http://schemas.microsoft.com/office/drawing/2014/main" id="{FDDE9861-FA57-46C1-A2DC-4DF09A7B4E8B}"/>
              </a:ext>
            </a:extLst>
          </p:cNvPr>
          <p:cNvSpPr>
            <a:spLocks/>
          </p:cNvSpPr>
          <p:nvPr userDrawn="1"/>
        </p:nvSpPr>
        <p:spPr bwMode="auto">
          <a:xfrm>
            <a:off x="-3175" y="2647937"/>
            <a:ext cx="9147175" cy="977900"/>
          </a:xfrm>
          <a:custGeom>
            <a:avLst/>
            <a:gdLst>
              <a:gd name="T0" fmla="*/ 2884 w 2884"/>
              <a:gd name="T1" fmla="*/ 306 h 306"/>
              <a:gd name="T2" fmla="*/ 2474 w 2884"/>
              <a:gd name="T3" fmla="*/ 306 h 306"/>
              <a:gd name="T4" fmla="*/ 2378 w 2884"/>
              <a:gd name="T5" fmla="*/ 258 h 306"/>
              <a:gd name="T6" fmla="*/ 2222 w 2884"/>
              <a:gd name="T7" fmla="*/ 48 h 306"/>
              <a:gd name="T8" fmla="*/ 2126 w 2884"/>
              <a:gd name="T9" fmla="*/ 0 h 306"/>
              <a:gd name="T10" fmla="*/ 0 w 2884"/>
              <a:gd name="T11" fmla="*/ 0 h 306"/>
            </a:gdLst>
            <a:ahLst/>
            <a:cxnLst>
              <a:cxn ang="0">
                <a:pos x="T0" y="T1"/>
              </a:cxn>
              <a:cxn ang="0">
                <a:pos x="T2" y="T3"/>
              </a:cxn>
              <a:cxn ang="0">
                <a:pos x="T4" y="T5"/>
              </a:cxn>
              <a:cxn ang="0">
                <a:pos x="T6" y="T7"/>
              </a:cxn>
              <a:cxn ang="0">
                <a:pos x="T8" y="T9"/>
              </a:cxn>
              <a:cxn ang="0">
                <a:pos x="T10" y="T11"/>
              </a:cxn>
            </a:cxnLst>
            <a:rect l="0" t="0" r="r" b="b"/>
            <a:pathLst>
              <a:path w="2884" h="306">
                <a:moveTo>
                  <a:pt x="2884" y="306"/>
                </a:moveTo>
                <a:cubicBezTo>
                  <a:pt x="2474" y="306"/>
                  <a:pt x="2474" y="306"/>
                  <a:pt x="2474" y="306"/>
                </a:cubicBezTo>
                <a:cubicBezTo>
                  <a:pt x="2441" y="306"/>
                  <a:pt x="2397" y="284"/>
                  <a:pt x="2378" y="258"/>
                </a:cubicBezTo>
                <a:cubicBezTo>
                  <a:pt x="2222" y="48"/>
                  <a:pt x="2222" y="48"/>
                  <a:pt x="2222" y="48"/>
                </a:cubicBezTo>
                <a:cubicBezTo>
                  <a:pt x="2202" y="22"/>
                  <a:pt x="2159" y="0"/>
                  <a:pt x="2126" y="0"/>
                </a:cubicBezTo>
                <a:cubicBezTo>
                  <a:pt x="0" y="0"/>
                  <a:pt x="0" y="0"/>
                  <a:pt x="0" y="0"/>
                </a:cubicBezTo>
              </a:path>
            </a:pathLst>
          </a:custGeom>
          <a:noFill/>
          <a:ln w="38100" cap="flat">
            <a:gradFill flip="none" rotWithShape="1">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tileRect/>
            </a:gra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rtl="0"/>
            <a:endParaRPr lang="ja-JP" altLang="en-US" dirty="0">
              <a:latin typeface="Calibri" panose="020F0502020204030204" pitchFamily="34" charset="0"/>
              <a:cs typeface="Calibri" panose="020F0502020204030204" pitchFamily="34" charset="0"/>
            </a:endParaRPr>
          </a:p>
        </p:txBody>
      </p:sp>
      <p:sp>
        <p:nvSpPr>
          <p:cNvPr id="4" name="日付プレースホルダ 3"/>
          <p:cNvSpPr>
            <a:spLocks noGrp="1"/>
          </p:cNvSpPr>
          <p:nvPr>
            <p:ph type="dt" sz="half" idx="10"/>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r>
              <a:rPr lang="ja-JP" altLang="en-US"/>
              <a:t>2020/7/6</a:t>
            </a:r>
            <a:endParaRPr lang="ja-JP" altLang="en-US" dirty="0"/>
          </a:p>
        </p:txBody>
      </p:sp>
      <p:sp>
        <p:nvSpPr>
          <p:cNvPr id="5" name="フッター プレースホルダ 4"/>
          <p:cNvSpPr>
            <a:spLocks noGrp="1"/>
          </p:cNvSpPr>
          <p:nvPr>
            <p:ph type="ftr" sz="quarter" idx="11"/>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pPr>
              <a:defRPr/>
            </a:pPr>
            <a:endParaRPr lang="en-US" altLang="ja-JP" dirty="0"/>
          </a:p>
        </p:txBody>
      </p:sp>
    </p:spTree>
    <p:extLst>
      <p:ext uri="{BB962C8B-B14F-4D97-AF65-F5344CB8AC3E}">
        <p14:creationId xmlns:p14="http://schemas.microsoft.com/office/powerpoint/2010/main" val="35478280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0" y="311150"/>
            <a:ext cx="9144000" cy="980728"/>
          </a:xfrm>
        </p:spPr>
        <p:txBody>
          <a:bodyPr rtlCol="0" anchor="ctr"/>
          <a:lstStyle>
            <a:lvl1pPr algn="ctr">
              <a:defRPr sz="2800" baseline="0">
                <a:solidFill>
                  <a:srgbClr val="549117"/>
                </a:solidFill>
                <a:effectLst/>
                <a:latin typeface="Calibri" panose="020F0502020204030204" pitchFamily="34" charset="0"/>
                <a:ea typeface="メイリオ" panose="020B0604030504040204" pitchFamily="50" charset="-128"/>
                <a:cs typeface="Calibri" panose="020F0502020204030204" pitchFamily="34" charset="0"/>
              </a:defRPr>
            </a:lvl1pPr>
          </a:lstStyle>
          <a:p>
            <a:pPr rtl="0"/>
            <a:r>
              <a:rPr lang="en-us" dirty="0" err="1"/>
              <a:t>マスタ</a:t>
            </a:r>
            <a:r>
              <a:rPr lang="en-us" dirty="0"/>
              <a:t> </a:t>
            </a:r>
            <a:r>
              <a:rPr lang="en-us" dirty="0" err="1"/>
              <a:t>タイトルの書式設定</a:t>
            </a:r>
            <a:endParaRPr lang="en-us" dirty="0"/>
          </a:p>
        </p:txBody>
      </p:sp>
      <p:sp>
        <p:nvSpPr>
          <p:cNvPr id="4" name="日付プレースホルダ 3"/>
          <p:cNvSpPr>
            <a:spLocks noGrp="1"/>
          </p:cNvSpPr>
          <p:nvPr>
            <p:ph type="dt" sz="half" idx="10"/>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r>
              <a:rPr lang="ja-JP" altLang="en-US"/>
              <a:t>2020/7/6</a:t>
            </a:r>
            <a:endParaRPr lang="ja-JP" altLang="en-US" dirty="0"/>
          </a:p>
        </p:txBody>
      </p:sp>
      <p:sp>
        <p:nvSpPr>
          <p:cNvPr id="5" name="フッター プレースホルダ 4"/>
          <p:cNvSpPr>
            <a:spLocks noGrp="1"/>
          </p:cNvSpPr>
          <p:nvPr>
            <p:ph type="ftr" sz="quarter" idx="11"/>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pPr>
              <a:defRPr/>
            </a:pPr>
            <a:endParaRPr lang="en-US" altLang="ja-JP" dirty="0"/>
          </a:p>
        </p:txBody>
      </p:sp>
      <p:sp>
        <p:nvSpPr>
          <p:cNvPr id="11" name="コンテンツ プレースホルダ 2"/>
          <p:cNvSpPr>
            <a:spLocks noGrp="1"/>
          </p:cNvSpPr>
          <p:nvPr>
            <p:ph idx="1"/>
          </p:nvPr>
        </p:nvSpPr>
        <p:spPr>
          <a:xfrm>
            <a:off x="457200" y="1600200"/>
            <a:ext cx="8229600" cy="4525963"/>
          </a:xfrm>
        </p:spPr>
        <p:txBody>
          <a:bodyPr rtlCol="0"/>
          <a:lstStyle>
            <a:lvl1pPr>
              <a:defRPr>
                <a:latin typeface="Calibri" panose="020F0502020204030204" pitchFamily="34" charset="0"/>
                <a:ea typeface="メイリオ" panose="020B0604030504040204" pitchFamily="50" charset="-128"/>
                <a:cs typeface="Calibri" panose="020F0502020204030204" pitchFamily="34" charset="0"/>
              </a:defRPr>
            </a:lvl1pPr>
            <a:lvl2pPr>
              <a:defRPr>
                <a:latin typeface="Calibri" panose="020F0502020204030204" pitchFamily="34" charset="0"/>
                <a:ea typeface="メイリオ" panose="020B0604030504040204" pitchFamily="50" charset="-128"/>
                <a:cs typeface="Calibri" panose="020F0502020204030204" pitchFamily="34" charset="0"/>
              </a:defRPr>
            </a:lvl2pPr>
            <a:lvl3pPr>
              <a:defRPr>
                <a:latin typeface="Calibri" panose="020F0502020204030204" pitchFamily="34" charset="0"/>
                <a:ea typeface="メイリオ" panose="020B0604030504040204" pitchFamily="50" charset="-128"/>
                <a:cs typeface="Calibri" panose="020F0502020204030204" pitchFamily="34" charset="0"/>
              </a:defRPr>
            </a:lvl3pPr>
            <a:lvl4pPr>
              <a:defRPr>
                <a:latin typeface="Calibri" panose="020F0502020204030204" pitchFamily="34" charset="0"/>
                <a:ea typeface="メイリオ" panose="020B0604030504040204" pitchFamily="50" charset="-128"/>
                <a:cs typeface="Calibri" panose="020F0502020204030204" pitchFamily="34" charset="0"/>
              </a:defRPr>
            </a:lvl4pPr>
            <a:lvl5pPr>
              <a:defRPr>
                <a:latin typeface="Calibri" panose="020F0502020204030204" pitchFamily="34" charset="0"/>
                <a:ea typeface="メイリオ" panose="020B0604030504040204" pitchFamily="50" charset="-128"/>
                <a:cs typeface="Calibri" panose="020F0502020204030204" pitchFamily="34" charset="0"/>
              </a:defRPr>
            </a:lvl5pPr>
          </a:lstStyle>
          <a:p>
            <a:pPr lvl="0" rtl="0"/>
            <a:r>
              <a:rPr lang="en-us" dirty="0" err="1"/>
              <a:t>マスタ</a:t>
            </a:r>
            <a:r>
              <a:rPr lang="en-us" dirty="0"/>
              <a:t> </a:t>
            </a:r>
            <a:r>
              <a:rPr lang="en-us" dirty="0" err="1"/>
              <a:t>テキストの書式設定</a:t>
            </a:r>
            <a:endParaRPr lang="en-us" dirty="0"/>
          </a:p>
          <a:p>
            <a:pPr lvl="1" rtl="0"/>
            <a:r>
              <a:rPr lang="en-us" dirty="0"/>
              <a:t>第 2 </a:t>
            </a:r>
            <a:r>
              <a:rPr lang="en-us" dirty="0" err="1"/>
              <a:t>レベル</a:t>
            </a:r>
            <a:endParaRPr lang="en-us" dirty="0"/>
          </a:p>
          <a:p>
            <a:pPr lvl="2" rtl="0"/>
            <a:r>
              <a:rPr lang="en-us" dirty="0"/>
              <a:t>第 3 </a:t>
            </a:r>
            <a:r>
              <a:rPr lang="en-us" dirty="0" err="1"/>
              <a:t>レベル</a:t>
            </a:r>
            <a:endParaRPr lang="en-us" dirty="0"/>
          </a:p>
          <a:p>
            <a:pPr lvl="3" rtl="0"/>
            <a:r>
              <a:rPr lang="en-us" dirty="0"/>
              <a:t>第 4 </a:t>
            </a:r>
            <a:r>
              <a:rPr lang="en-us" dirty="0" err="1"/>
              <a:t>レベル</a:t>
            </a:r>
            <a:endParaRPr lang="en-us" dirty="0"/>
          </a:p>
          <a:p>
            <a:pPr lvl="4" rtl="0"/>
            <a:r>
              <a:rPr lang="en-us" dirty="0"/>
              <a:t>第 5 </a:t>
            </a:r>
            <a:r>
              <a:rPr lang="en-us" dirty="0" err="1"/>
              <a:t>レベル</a:t>
            </a:r>
            <a:endParaRPr lang="en-us" dirty="0"/>
          </a:p>
        </p:txBody>
      </p:sp>
      <p:sp>
        <p:nvSpPr>
          <p:cNvPr id="9" name="正方形/長方形 8">
            <a:extLst>
              <a:ext uri="{FF2B5EF4-FFF2-40B4-BE49-F238E27FC236}">
                <a16:creationId xmlns:a16="http://schemas.microsoft.com/office/drawing/2014/main" id="{BAB817AF-1D9A-426E-AC43-E265E9699B6A}"/>
              </a:ext>
            </a:extLst>
          </p:cNvPr>
          <p:cNvSpPr/>
          <p:nvPr userDrawn="1"/>
        </p:nvSpPr>
        <p:spPr bwMode="auto">
          <a:xfrm>
            <a:off x="-1" y="0"/>
            <a:ext cx="9144001" cy="83127"/>
          </a:xfrm>
          <a:prstGeom prst="rect">
            <a:avLst/>
          </a:prstGeom>
          <a:solidFill>
            <a:srgbClr val="DCF2FF"/>
          </a:soli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706034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タイトルのみ">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0" y="311150"/>
            <a:ext cx="9144000" cy="980728"/>
          </a:xfrm>
        </p:spPr>
        <p:txBody>
          <a:bodyPr rtlCol="0" anchor="ctr"/>
          <a:lstStyle>
            <a:lvl1pPr algn="ctr">
              <a:defRPr sz="2800" baseline="0">
                <a:solidFill>
                  <a:srgbClr val="549117"/>
                </a:solidFill>
                <a:effectLst/>
                <a:latin typeface="Calibri" panose="020F0502020204030204" pitchFamily="34" charset="0"/>
                <a:ea typeface="Meiryo UI" panose="020B0604030504040204" pitchFamily="50" charset="-128"/>
                <a:cs typeface="Calibri" panose="020F0502020204030204" pitchFamily="34" charset="0"/>
              </a:defRPr>
            </a:lvl1pPr>
          </a:lstStyle>
          <a:p>
            <a:pPr rtl="0"/>
            <a:r>
              <a:rPr lang="en-us" dirty="0" err="1"/>
              <a:t>マスタ</a:t>
            </a:r>
            <a:r>
              <a:rPr lang="en-us" dirty="0"/>
              <a:t> </a:t>
            </a:r>
            <a:r>
              <a:rPr lang="en-us" dirty="0" err="1"/>
              <a:t>タイトルの書式設定</a:t>
            </a:r>
            <a:endParaRPr lang="en-us" dirty="0"/>
          </a:p>
        </p:txBody>
      </p:sp>
      <p:sp>
        <p:nvSpPr>
          <p:cNvPr id="4" name="日付プレースホルダ 3"/>
          <p:cNvSpPr>
            <a:spLocks noGrp="1"/>
          </p:cNvSpPr>
          <p:nvPr>
            <p:ph type="dt" sz="half" idx="10"/>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r>
              <a:rPr lang="ja-JP" altLang="en-US"/>
              <a:t>2020/7/6</a:t>
            </a:r>
            <a:endParaRPr lang="ja-JP" altLang="en-US" dirty="0"/>
          </a:p>
        </p:txBody>
      </p:sp>
      <p:sp>
        <p:nvSpPr>
          <p:cNvPr id="5" name="フッター プレースホルダ 4"/>
          <p:cNvSpPr>
            <a:spLocks noGrp="1"/>
          </p:cNvSpPr>
          <p:nvPr>
            <p:ph type="ftr" sz="quarter" idx="11"/>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pPr>
              <a:defRPr/>
            </a:pPr>
            <a:endParaRPr lang="en-US" altLang="ja-JP" dirty="0"/>
          </a:p>
        </p:txBody>
      </p:sp>
      <p:sp>
        <p:nvSpPr>
          <p:cNvPr id="7" name="正方形/長方形 6">
            <a:extLst>
              <a:ext uri="{FF2B5EF4-FFF2-40B4-BE49-F238E27FC236}">
                <a16:creationId xmlns:a16="http://schemas.microsoft.com/office/drawing/2014/main" id="{02271402-7AB3-498E-9CEB-C5DC8F6B63DB}"/>
              </a:ext>
            </a:extLst>
          </p:cNvPr>
          <p:cNvSpPr/>
          <p:nvPr userDrawn="1"/>
        </p:nvSpPr>
        <p:spPr bwMode="auto">
          <a:xfrm>
            <a:off x="-1" y="0"/>
            <a:ext cx="9144001" cy="83127"/>
          </a:xfrm>
          <a:prstGeom prst="rect">
            <a:avLst/>
          </a:prstGeom>
          <a:solidFill>
            <a:srgbClr val="DCF2FF"/>
          </a:soli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511390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白紙">
    <p:spTree>
      <p:nvGrpSpPr>
        <p:cNvPr id="1" name=""/>
        <p:cNvGrpSpPr/>
        <p:nvPr/>
      </p:nvGrpSpPr>
      <p:grpSpPr>
        <a:xfrm>
          <a:off x="0" y="0"/>
          <a:ext cx="0" cy="0"/>
          <a:chOff x="0" y="0"/>
          <a:chExt cx="0" cy="0"/>
        </a:xfrm>
      </p:grpSpPr>
      <p:sp>
        <p:nvSpPr>
          <p:cNvPr id="4" name="日付プレースホルダ 3"/>
          <p:cNvSpPr>
            <a:spLocks noGrp="1"/>
          </p:cNvSpPr>
          <p:nvPr>
            <p:ph type="dt" sz="half" idx="10"/>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r>
              <a:rPr lang="ja-JP" altLang="en-US"/>
              <a:t>2020/7/6</a:t>
            </a:r>
            <a:endParaRPr lang="ja-JP" altLang="en-US" dirty="0"/>
          </a:p>
        </p:txBody>
      </p:sp>
      <p:sp>
        <p:nvSpPr>
          <p:cNvPr id="5" name="フッター プレースホルダ 4"/>
          <p:cNvSpPr>
            <a:spLocks noGrp="1"/>
          </p:cNvSpPr>
          <p:nvPr>
            <p:ph type="ftr" sz="quarter" idx="11"/>
          </p:nvPr>
        </p:nvSpPr>
        <p:spPr/>
        <p:txBody>
          <a:bodyPr rtlCol="0"/>
          <a:lstStyle>
            <a:lvl1pPr>
              <a:defRPr b="0" i="0">
                <a:latin typeface="Calibri" panose="020F0502020204030204" pitchFamily="34" charset="0"/>
                <a:ea typeface="メイリオ" panose="020B0604030504040204" pitchFamily="50" charset="-128"/>
                <a:cs typeface="Calibri" panose="020F0502020204030204" pitchFamily="34" charset="0"/>
              </a:defRPr>
            </a:lvl1pPr>
          </a:lstStyle>
          <a:p>
            <a:pPr>
              <a:defRPr/>
            </a:pPr>
            <a:endParaRPr lang="en-US" altLang="ja-JP" dirty="0"/>
          </a:p>
        </p:txBody>
      </p:sp>
    </p:spTree>
    <p:extLst>
      <p:ext uri="{BB962C8B-B14F-4D97-AF65-F5344CB8AC3E}">
        <p14:creationId xmlns:p14="http://schemas.microsoft.com/office/powerpoint/2010/main" val="155236289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57200" y="208065"/>
            <a:ext cx="8229600" cy="980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p>
            <a:pPr lvl="0" rtl="0"/>
            <a:r>
              <a:rPr lang="en-us" dirty="0" err="1"/>
              <a:t>マスタ</a:t>
            </a:r>
            <a:r>
              <a:rPr lang="en-us" dirty="0"/>
              <a:t> </a:t>
            </a:r>
            <a:r>
              <a:rPr lang="en-us" dirty="0" err="1"/>
              <a:t>タイトルの書式設定</a:t>
            </a:r>
            <a:endParaRPr lang="en-us" dirty="0"/>
          </a:p>
        </p:txBody>
      </p:sp>
      <p:sp>
        <p:nvSpPr>
          <p:cNvPr id="1027" name="テキスト プレースホルダ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lvl="0" rtl="0"/>
            <a:r>
              <a:rPr lang="en-us" dirty="0" err="1"/>
              <a:t>マスタ</a:t>
            </a:r>
            <a:r>
              <a:rPr lang="en-us" dirty="0"/>
              <a:t> </a:t>
            </a:r>
            <a:r>
              <a:rPr lang="en-us" dirty="0" err="1"/>
              <a:t>テキストの書式設定</a:t>
            </a:r>
            <a:endParaRPr lang="en-us" dirty="0"/>
          </a:p>
          <a:p>
            <a:pPr lvl="1" rtl="0"/>
            <a:r>
              <a:rPr lang="en-us" dirty="0"/>
              <a:t>第 2 </a:t>
            </a:r>
            <a:r>
              <a:rPr lang="en-us" dirty="0" err="1"/>
              <a:t>レベル</a:t>
            </a:r>
            <a:endParaRPr lang="en-us" dirty="0"/>
          </a:p>
          <a:p>
            <a:pPr lvl="2" rtl="0"/>
            <a:r>
              <a:rPr lang="en-us" dirty="0"/>
              <a:t>第 3 </a:t>
            </a:r>
            <a:r>
              <a:rPr lang="en-us" dirty="0" err="1"/>
              <a:t>レベル</a:t>
            </a:r>
            <a:endParaRPr lang="en-us" dirty="0"/>
          </a:p>
          <a:p>
            <a:pPr lvl="3" rtl="0"/>
            <a:r>
              <a:rPr lang="en-us" dirty="0"/>
              <a:t>第 4 </a:t>
            </a:r>
            <a:r>
              <a:rPr lang="en-us" dirty="0" err="1"/>
              <a:t>レベル</a:t>
            </a:r>
            <a:endParaRPr lang="en-us" dirty="0"/>
          </a:p>
          <a:p>
            <a:pPr lvl="4" rtl="0"/>
            <a:r>
              <a:rPr lang="en-us" dirty="0"/>
              <a:t>第 5 </a:t>
            </a:r>
            <a:r>
              <a:rPr lang="en-us" dirty="0" err="1"/>
              <a:t>レベル</a:t>
            </a:r>
            <a:endParaRPr lang="en-us" dirty="0"/>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wrap="square" lIns="91440" tIns="45720" rIns="91440" bIns="45720" numCol="1" rtlCol="0" anchor="ctr" anchorCtr="0" compatLnSpc="1">
            <a:prstTxWarp prst="textNoShape">
              <a:avLst/>
            </a:prstTxWarp>
          </a:bodyPr>
          <a:lstStyle>
            <a:lvl1pPr algn="l">
              <a:lnSpc>
                <a:spcPct val="90000"/>
              </a:lnSpc>
              <a:defRPr sz="1200">
                <a:solidFill>
                  <a:srgbClr val="898989"/>
                </a:solidFill>
                <a:latin typeface="Calibri" panose="020F0502020204030204" pitchFamily="34" charset="0"/>
                <a:cs typeface="Calibri" panose="020F0502020204030204" pitchFamily="34" charset="0"/>
              </a:defRPr>
            </a:lvl1pPr>
          </a:lstStyle>
          <a:p>
            <a:r>
              <a:rPr lang="ja-JP" altLang="en-US"/>
              <a:t>2020/7/6</a:t>
            </a:r>
            <a:endParaRPr lang="ja-JP" altLang="en-US" dirty="0"/>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wrap="square" lIns="91440" tIns="45720" rIns="91440" bIns="45720" numCol="1" rtlCol="0" anchor="ctr" anchorCtr="0" compatLnSpc="1">
            <a:prstTxWarp prst="textNoShape">
              <a:avLst/>
            </a:prstTxWarp>
          </a:bodyPr>
          <a:lstStyle>
            <a:lvl1pPr algn="ctr">
              <a:lnSpc>
                <a:spcPct val="90000"/>
              </a:lnSpc>
              <a:defRPr sz="1200">
                <a:solidFill>
                  <a:srgbClr val="898989"/>
                </a:solidFill>
                <a:latin typeface="Calibri" pitchFamily="34" charset="0"/>
                <a:ea typeface="メイリオ" panose="020B0604030504040204" pitchFamily="50" charset="-128"/>
                <a:cs typeface="Calibri" panose="020F0502020204030204" pitchFamily="34" charset="0"/>
              </a:defRPr>
            </a:lvl1pPr>
          </a:lstStyle>
          <a:p>
            <a:pPr>
              <a:defRPr/>
            </a:pPr>
            <a:endParaRPr lang="en-US" altLang="ja-JP" dirty="0"/>
          </a:p>
        </p:txBody>
      </p:sp>
    </p:spTree>
    <p:extLst>
      <p:ext uri="{BB962C8B-B14F-4D97-AF65-F5344CB8AC3E}">
        <p14:creationId xmlns:p14="http://schemas.microsoft.com/office/powerpoint/2010/main" val="2341894787"/>
      </p:ext>
    </p:extLst>
  </p:cSld>
  <p:clrMap bg1="lt1" tx1="dk1" bg2="lt2" tx2="dk2" accent1="accent1" accent2="accent2" accent3="accent3" accent4="accent4" accent5="accent5" accent6="accent6" hlink="hlink" folHlink="folHlink"/>
  <p:sldLayoutIdLst>
    <p:sldLayoutId id="2147486232" r:id="rId1"/>
    <p:sldLayoutId id="2147486233" r:id="rId2"/>
    <p:sldLayoutId id="2147486234" r:id="rId3"/>
    <p:sldLayoutId id="2147486235" r:id="rId4"/>
  </p:sldLayoutIdLst>
  <p:hf sldNum="0" hdr="0" ftr="0" dt="0"/>
  <p:txStyles>
    <p:titleStyle>
      <a:lvl1pPr algn="ctr" rtl="0" eaLnBrk="0" fontAlgn="base" hangingPunct="0">
        <a:lnSpc>
          <a:spcPct val="90000"/>
        </a:lnSpc>
        <a:spcBef>
          <a:spcPct val="0"/>
        </a:spcBef>
        <a:spcAft>
          <a:spcPct val="0"/>
        </a:spcAft>
        <a:defRPr kumimoji="1" sz="2800" b="1" kern="1200">
          <a:solidFill>
            <a:srgbClr val="549117"/>
          </a:solidFill>
          <a:latin typeface="Calibri" panose="020F0502020204030204" pitchFamily="34" charset="0"/>
          <a:ea typeface="メイリオ" panose="020B0604030504040204" pitchFamily="50" charset="-128"/>
          <a:cs typeface="Calibri" panose="020F0502020204030204" pitchFamily="34" charset="0"/>
        </a:defRPr>
      </a:lvl1pPr>
      <a:lvl2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2pPr>
      <a:lvl3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3pPr>
      <a:lvl4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4pPr>
      <a:lvl5pPr algn="l" rtl="0" eaLnBrk="0" fontAlgn="base" hangingPunct="0">
        <a:spcBef>
          <a:spcPct val="0"/>
        </a:spcBef>
        <a:spcAft>
          <a:spcPct val="0"/>
        </a:spcAft>
        <a:defRPr kumimoji="1"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lnSpc>
          <a:spcPct val="90000"/>
        </a:lnSpc>
        <a:spcBef>
          <a:spcPct val="20000"/>
        </a:spcBef>
        <a:spcAft>
          <a:spcPct val="0"/>
        </a:spcAft>
        <a:buFont typeface="Arial" panose="020B0604020202020204" pitchFamily="34" charset="0"/>
        <a:buChar char="•"/>
        <a:defRPr kumimoji="1" sz="2000" kern="1200">
          <a:solidFill>
            <a:schemeClr val="tx1"/>
          </a:solidFill>
          <a:latin typeface="Calibri" panose="020F0502020204030204" pitchFamily="34" charset="0"/>
          <a:ea typeface="メイリオ" panose="020B0604030504040204" pitchFamily="50" charset="-128"/>
          <a:cs typeface="Calibri" panose="020F0502020204030204" pitchFamily="34" charset="0"/>
        </a:defRPr>
      </a:lvl1pPr>
      <a:lvl2pPr marL="742950" indent="-285750" algn="l" rtl="0" eaLnBrk="0" fontAlgn="base" hangingPunct="0">
        <a:lnSpc>
          <a:spcPct val="90000"/>
        </a:lnSpc>
        <a:spcBef>
          <a:spcPct val="20000"/>
        </a:spcBef>
        <a:spcAft>
          <a:spcPct val="0"/>
        </a:spcAft>
        <a:buFont typeface="Arial" panose="020B0604020202020204" pitchFamily="34" charset="0"/>
        <a:buChar char="–"/>
        <a:defRPr kumimoji="1" kern="1200">
          <a:solidFill>
            <a:schemeClr val="tx1"/>
          </a:solidFill>
          <a:latin typeface="Calibri" panose="020F0502020204030204" pitchFamily="34" charset="0"/>
          <a:ea typeface="メイリオ" panose="020B0604030504040204" pitchFamily="50" charset="-128"/>
          <a:cs typeface="Calibri" panose="020F0502020204030204" pitchFamily="34" charset="0"/>
        </a:defRPr>
      </a:lvl2pPr>
      <a:lvl3pPr marL="1143000" indent="-228600" algn="l" rtl="0" eaLnBrk="0" fontAlgn="base" hangingPunct="0">
        <a:lnSpc>
          <a:spcPct val="90000"/>
        </a:lnSpc>
        <a:spcBef>
          <a:spcPct val="20000"/>
        </a:spcBef>
        <a:spcAft>
          <a:spcPct val="0"/>
        </a:spcAft>
        <a:buFont typeface="Arial" panose="020B0604020202020204" pitchFamily="34" charset="0"/>
        <a:buChar char="•"/>
        <a:defRPr kumimoji="1" sz="1600" kern="1200">
          <a:solidFill>
            <a:schemeClr val="tx1"/>
          </a:solidFill>
          <a:latin typeface="Calibri" panose="020F0502020204030204" pitchFamily="34" charset="0"/>
          <a:ea typeface="メイリオ" panose="020B0604030504040204" pitchFamily="50" charset="-128"/>
          <a:cs typeface="Calibri" panose="020F0502020204030204" pitchFamily="34" charset="0"/>
        </a:defRPr>
      </a:lvl3pPr>
      <a:lvl4pPr marL="1600200" indent="-228600" algn="l" rtl="0" eaLnBrk="0" fontAlgn="base" hangingPunct="0">
        <a:lnSpc>
          <a:spcPct val="90000"/>
        </a:lnSpc>
        <a:spcBef>
          <a:spcPct val="20000"/>
        </a:spcBef>
        <a:spcAft>
          <a:spcPct val="0"/>
        </a:spcAft>
        <a:buFont typeface="Arial" panose="020B0604020202020204" pitchFamily="34" charset="0"/>
        <a:buChar char="–"/>
        <a:defRPr kumimoji="1" sz="1400" kern="1200">
          <a:solidFill>
            <a:schemeClr val="tx1"/>
          </a:solidFill>
          <a:latin typeface="Calibri" panose="020F0502020204030204" pitchFamily="34" charset="0"/>
          <a:ea typeface="メイリオ" panose="020B0604030504040204" pitchFamily="50" charset="-128"/>
          <a:cs typeface="Calibri" panose="020F0502020204030204" pitchFamily="34" charset="0"/>
        </a:defRPr>
      </a:lvl4pPr>
      <a:lvl5pPr marL="2057400" indent="-228600" algn="l" rtl="0" eaLnBrk="0" fontAlgn="base" hangingPunct="0">
        <a:lnSpc>
          <a:spcPct val="90000"/>
        </a:lnSpc>
        <a:spcBef>
          <a:spcPct val="20000"/>
        </a:spcBef>
        <a:spcAft>
          <a:spcPct val="0"/>
        </a:spcAft>
        <a:buFont typeface="Arial" panose="020B0604020202020204" pitchFamily="34" charset="0"/>
        <a:buChar char="»"/>
        <a:defRPr kumimoji="1" sz="1400" kern="1200">
          <a:solidFill>
            <a:schemeClr val="tx1"/>
          </a:solidFill>
          <a:latin typeface="Calibri" panose="020F0502020204030204" pitchFamily="34" charset="0"/>
          <a:ea typeface="メイリオ" panose="020B0604030504040204" pitchFamily="50" charset="-128"/>
          <a:cs typeface="Calibri" panose="020F0502020204030204" pitchFamily="34" charset="0"/>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3" Type="http://schemas.openxmlformats.org/officeDocument/2006/relationships/image" Target="../media/image6.png"/><Relationship Id="rId7" Type="http://schemas.openxmlformats.org/officeDocument/2006/relationships/image" Target="../media/image10.png"/><Relationship Id="rId12"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14.png"/><Relationship Id="rId5" Type="http://schemas.openxmlformats.org/officeDocument/2006/relationships/image" Target="../media/image8.png"/><Relationship Id="rId10" Type="http://schemas.openxmlformats.org/officeDocument/2006/relationships/image" Target="../media/image13.png"/><Relationship Id="rId4" Type="http://schemas.openxmlformats.org/officeDocument/2006/relationships/image" Target="../media/image7.png"/><Relationship Id="rId9"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17.jpeg"/><Relationship Id="rId7" Type="http://schemas.openxmlformats.org/officeDocument/2006/relationships/image" Target="../media/image21.jpeg"/><Relationship Id="rId2" Type="http://schemas.openxmlformats.org/officeDocument/2006/relationships/notesSlide" Target="../notesSlides/notesSlide26.xml"/><Relationship Id="rId1" Type="http://schemas.openxmlformats.org/officeDocument/2006/relationships/slideLayout" Target="../slideLayouts/slideLayout3.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 Id="rId9" Type="http://schemas.openxmlformats.org/officeDocument/2006/relationships/image" Target="../media/image23.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eg"/><Relationship Id="rId7" Type="http://schemas.openxmlformats.org/officeDocument/2006/relationships/image" Target="../media/image28.jpeg"/><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image" Target="../media/image27.jpeg"/><Relationship Id="rId5" Type="http://schemas.openxmlformats.org/officeDocument/2006/relationships/image" Target="../media/image26.jpeg"/><Relationship Id="rId4" Type="http://schemas.openxmlformats.org/officeDocument/2006/relationships/image" Target="../media/image25.jpeg"/><Relationship Id="rId9" Type="http://schemas.openxmlformats.org/officeDocument/2006/relationships/image" Target="../media/image30.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5">
            <a:extLst>
              <a:ext uri="{FF2B5EF4-FFF2-40B4-BE49-F238E27FC236}">
                <a16:creationId xmlns:a16="http://schemas.microsoft.com/office/drawing/2014/main" id="{A86449BB-240B-4769-A1DD-4E1DD9F8D2F8}"/>
              </a:ext>
            </a:extLst>
          </p:cNvPr>
          <p:cNvSpPr>
            <a:spLocks/>
          </p:cNvSpPr>
          <p:nvPr/>
        </p:nvSpPr>
        <p:spPr bwMode="auto">
          <a:xfrm>
            <a:off x="7937" y="-7024"/>
            <a:ext cx="9128125" cy="3609976"/>
          </a:xfrm>
          <a:custGeom>
            <a:avLst/>
            <a:gdLst>
              <a:gd name="T0" fmla="*/ 2884 w 2884"/>
              <a:gd name="T1" fmla="*/ 1140 h 1140"/>
              <a:gd name="T2" fmla="*/ 1649 w 2884"/>
              <a:gd name="T3" fmla="*/ 1140 h 1140"/>
              <a:gd name="T4" fmla="*/ 1585 w 2884"/>
              <a:gd name="T5" fmla="*/ 1108 h 1140"/>
              <a:gd name="T6" fmla="*/ 1481 w 2884"/>
              <a:gd name="T7" fmla="*/ 968 h 1140"/>
              <a:gd name="T8" fmla="*/ 1418 w 2884"/>
              <a:gd name="T9" fmla="*/ 936 h 1140"/>
              <a:gd name="T10" fmla="*/ 0 w 2884"/>
              <a:gd name="T11" fmla="*/ 936 h 1140"/>
              <a:gd name="T12" fmla="*/ 0 w 2884"/>
              <a:gd name="T13" fmla="*/ 0 h 1140"/>
              <a:gd name="T14" fmla="*/ 2884 w 2884"/>
              <a:gd name="T15" fmla="*/ 0 h 1140"/>
              <a:gd name="T16" fmla="*/ 2884 w 2884"/>
              <a:gd name="T17" fmla="*/ 114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4" h="1140">
                <a:moveTo>
                  <a:pt x="2884" y="1140"/>
                </a:moveTo>
                <a:cubicBezTo>
                  <a:pt x="1649" y="1140"/>
                  <a:pt x="1649" y="1140"/>
                  <a:pt x="1649" y="1140"/>
                </a:cubicBezTo>
                <a:cubicBezTo>
                  <a:pt x="1627" y="1140"/>
                  <a:pt x="1598" y="1126"/>
                  <a:pt x="1585" y="1108"/>
                </a:cubicBezTo>
                <a:cubicBezTo>
                  <a:pt x="1481" y="968"/>
                  <a:pt x="1481" y="968"/>
                  <a:pt x="1481" y="968"/>
                </a:cubicBezTo>
                <a:cubicBezTo>
                  <a:pt x="1468" y="950"/>
                  <a:pt x="1440" y="936"/>
                  <a:pt x="1418" y="936"/>
                </a:cubicBezTo>
                <a:cubicBezTo>
                  <a:pt x="0" y="936"/>
                  <a:pt x="0" y="936"/>
                  <a:pt x="0" y="936"/>
                </a:cubicBezTo>
                <a:cubicBezTo>
                  <a:pt x="0" y="0"/>
                  <a:pt x="0" y="0"/>
                  <a:pt x="0" y="0"/>
                </a:cubicBezTo>
                <a:cubicBezTo>
                  <a:pt x="2884" y="0"/>
                  <a:pt x="2884" y="0"/>
                  <a:pt x="2884" y="0"/>
                </a:cubicBezTo>
                <a:lnTo>
                  <a:pt x="2884" y="1140"/>
                </a:lnTo>
                <a:close/>
              </a:path>
            </a:pathLst>
          </a:custGeom>
          <a:gradFill flip="none" rotWithShape="1">
            <a:gsLst>
              <a:gs pos="0">
                <a:srgbClr val="00B5E6">
                  <a:tint val="44500"/>
                  <a:satMod val="160000"/>
                </a:srgbClr>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defPPr>
              <a:defRPr lang="ja-JP"/>
            </a:defPPr>
            <a:lvl1pPr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1pPr>
            <a:lvl2pPr marL="4572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2pPr>
            <a:lvl3pPr marL="9144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3pPr>
            <a:lvl4pPr marL="13716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4pPr>
            <a:lvl5pPr marL="18288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9pPr>
          </a:lstStyle>
          <a:p>
            <a:pPr rtl="0"/>
            <a:endParaRPr lang="ja-JP" altLang="en-US"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 name="タイトル 1">
            <a:extLst>
              <a:ext uri="{FF2B5EF4-FFF2-40B4-BE49-F238E27FC236}">
                <a16:creationId xmlns:a16="http://schemas.microsoft.com/office/drawing/2014/main" id="{F0C39304-6554-4B3A-9CE8-F7B2CF3077C1}"/>
              </a:ext>
            </a:extLst>
          </p:cNvPr>
          <p:cNvSpPr>
            <a:spLocks/>
          </p:cNvSpPr>
          <p:nvPr/>
        </p:nvSpPr>
        <p:spPr bwMode="auto">
          <a:xfrm>
            <a:off x="2419056" y="2017152"/>
            <a:ext cx="4309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defPPr>
              <a:defRPr lang="ja-JP"/>
            </a:defPPr>
            <a:lvl1pPr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1pPr>
            <a:lvl2pPr marL="4572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2pPr>
            <a:lvl3pPr marL="9144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3pPr>
            <a:lvl4pPr marL="13716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4pPr>
            <a:lvl5pPr marL="18288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9pPr>
          </a:lstStyle>
          <a:p>
            <a:pPr algn="ctr" rtl="0"/>
            <a:r>
              <a:rPr lang="en-us" sz="4000" i="0" dirty="0" err="1">
                <a:solidFill>
                  <a:srgbClr val="549117"/>
                </a:solidFill>
                <a:latin typeface="Calibri" panose="020F0502020204030204" pitchFamily="34" charset="0"/>
                <a:ea typeface="メイリオ" panose="020B0604030504040204" pitchFamily="50" charset="-128"/>
                <a:cs typeface="Calibri" panose="020F0502020204030204" pitchFamily="34" charset="0"/>
              </a:rPr>
              <a:t>Amitiza</a:t>
            </a:r>
            <a:r>
              <a:rPr lang="en-us" sz="4000" i="0" baseline="30000" dirty="0">
                <a:solidFill>
                  <a:srgbClr val="549117"/>
                </a:solidFill>
                <a:ea typeface="メイリオ" panose="020B0604030504040204" pitchFamily="50" charset="-128"/>
                <a:cs typeface="Arial" panose="020B0604020202020204" pitchFamily="34" charset="0"/>
              </a:rPr>
              <a:t>®</a:t>
            </a:r>
            <a:r>
              <a:rPr lang="en-us" sz="400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 Slide </a:t>
            </a:r>
            <a:r>
              <a:rPr lang="en-us" sz="4000" i="0">
                <a:solidFill>
                  <a:srgbClr val="549117"/>
                </a:solidFill>
                <a:latin typeface="Calibri" panose="020F0502020204030204" pitchFamily="34" charset="0"/>
                <a:ea typeface="メイリオ" panose="020B0604030504040204" pitchFamily="50" charset="-128"/>
                <a:cs typeface="Calibri" panose="020F0502020204030204" pitchFamily="34" charset="0"/>
              </a:rPr>
              <a:t>Kit V</a:t>
            </a:r>
            <a:endParaRPr lang="ja-JP" altLang="en-US" sz="4000" i="0"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 name="タイトル 1">
            <a:extLst>
              <a:ext uri="{FF2B5EF4-FFF2-40B4-BE49-F238E27FC236}">
                <a16:creationId xmlns:a16="http://schemas.microsoft.com/office/drawing/2014/main" id="{C03A832B-0F2B-4568-B8B8-017D32607EBD}"/>
              </a:ext>
            </a:extLst>
          </p:cNvPr>
          <p:cNvSpPr txBox="1">
            <a:spLocks/>
          </p:cNvSpPr>
          <p:nvPr/>
        </p:nvSpPr>
        <p:spPr bwMode="auto">
          <a:xfrm>
            <a:off x="7298415" y="6514010"/>
            <a:ext cx="184717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b">
            <a:spAutoFit/>
          </a:bodyPr>
          <a:lstStyle>
            <a:defPPr>
              <a:defRPr lang="ja-JP"/>
            </a:defPPr>
            <a:lvl1pPr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1pPr>
            <a:lvl2pPr marL="4572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2pPr>
            <a:lvl3pPr marL="9144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3pPr>
            <a:lvl4pPr marL="13716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4pPr>
            <a:lvl5pPr marL="18288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9pPr>
          </a:lstStyle>
          <a:p>
            <a:pPr rtl="0"/>
            <a:r>
              <a:rPr lang="en-us" sz="1600" b="0" i="0" dirty="0">
                <a:latin typeface="Calibri" panose="020F0502020204030204" pitchFamily="34" charset="0"/>
                <a:ea typeface="メイリオ" panose="020B0604030504040204" pitchFamily="50" charset="-128"/>
                <a:cs typeface="Calibri" panose="020F0502020204030204" pitchFamily="34" charset="0"/>
              </a:rPr>
              <a:t>Revised in July 2020</a:t>
            </a:r>
          </a:p>
        </p:txBody>
      </p:sp>
      <p:sp>
        <p:nvSpPr>
          <p:cNvPr id="25" name="タイトル 1">
            <a:extLst>
              <a:ext uri="{FF2B5EF4-FFF2-40B4-BE49-F238E27FC236}">
                <a16:creationId xmlns:a16="http://schemas.microsoft.com/office/drawing/2014/main" id="{782DC6EC-84FC-4AA4-A786-3DF3FF4E93EC}"/>
              </a:ext>
            </a:extLst>
          </p:cNvPr>
          <p:cNvSpPr txBox="1">
            <a:spLocks/>
          </p:cNvSpPr>
          <p:nvPr/>
        </p:nvSpPr>
        <p:spPr bwMode="auto">
          <a:xfrm>
            <a:off x="1480675" y="6071098"/>
            <a:ext cx="75918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b">
            <a:spAutoFit/>
          </a:bodyPr>
          <a:lstStyle>
            <a:defPPr>
              <a:defRPr lang="ja-JP"/>
            </a:defPPr>
            <a:lvl1pPr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1pPr>
            <a:lvl2pPr marL="4572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2pPr>
            <a:lvl3pPr marL="9144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3pPr>
            <a:lvl4pPr marL="13716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4pPr>
            <a:lvl5pPr marL="18288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9pPr>
          </a:lstStyle>
          <a:p>
            <a:pPr rtl="0"/>
            <a:r>
              <a:rPr lang="en-us" sz="1600" b="0" i="0" dirty="0">
                <a:latin typeface="Calibri" panose="020F0502020204030204" pitchFamily="34" charset="0"/>
                <a:ea typeface="メイリオ" panose="020B0604030504040204" pitchFamily="50" charset="-128"/>
                <a:cs typeface="Calibri" panose="020F0502020204030204" pitchFamily="34" charset="0"/>
              </a:rPr>
              <a:t>*When using the drug products listed herein, refer to the package insert of each product.</a:t>
            </a:r>
          </a:p>
        </p:txBody>
      </p:sp>
      <p:sp>
        <p:nvSpPr>
          <p:cNvPr id="27" name="Freeform 9">
            <a:extLst>
              <a:ext uri="{FF2B5EF4-FFF2-40B4-BE49-F238E27FC236}">
                <a16:creationId xmlns:a16="http://schemas.microsoft.com/office/drawing/2014/main" id="{D23170CE-72CB-43CB-96E7-9319269C4C01}"/>
              </a:ext>
            </a:extLst>
          </p:cNvPr>
          <p:cNvSpPr>
            <a:spLocks/>
          </p:cNvSpPr>
          <p:nvPr/>
        </p:nvSpPr>
        <p:spPr bwMode="auto">
          <a:xfrm>
            <a:off x="-1588" y="2952077"/>
            <a:ext cx="9147175" cy="654050"/>
          </a:xfrm>
          <a:custGeom>
            <a:avLst/>
            <a:gdLst>
              <a:gd name="T0" fmla="*/ 2884 w 2884"/>
              <a:gd name="T1" fmla="*/ 204 h 204"/>
              <a:gd name="T2" fmla="*/ 1649 w 2884"/>
              <a:gd name="T3" fmla="*/ 204 h 204"/>
              <a:gd name="T4" fmla="*/ 1585 w 2884"/>
              <a:gd name="T5" fmla="*/ 172 h 204"/>
              <a:gd name="T6" fmla="*/ 1481 w 2884"/>
              <a:gd name="T7" fmla="*/ 32 h 204"/>
              <a:gd name="T8" fmla="*/ 1418 w 2884"/>
              <a:gd name="T9" fmla="*/ 0 h 204"/>
              <a:gd name="T10" fmla="*/ 0 w 2884"/>
              <a:gd name="T11" fmla="*/ 0 h 204"/>
            </a:gdLst>
            <a:ahLst/>
            <a:cxnLst>
              <a:cxn ang="0">
                <a:pos x="T0" y="T1"/>
              </a:cxn>
              <a:cxn ang="0">
                <a:pos x="T2" y="T3"/>
              </a:cxn>
              <a:cxn ang="0">
                <a:pos x="T4" y="T5"/>
              </a:cxn>
              <a:cxn ang="0">
                <a:pos x="T6" y="T7"/>
              </a:cxn>
              <a:cxn ang="0">
                <a:pos x="T8" y="T9"/>
              </a:cxn>
              <a:cxn ang="0">
                <a:pos x="T10" y="T11"/>
              </a:cxn>
            </a:cxnLst>
            <a:rect l="0" t="0" r="r" b="b"/>
            <a:pathLst>
              <a:path w="2884" h="204">
                <a:moveTo>
                  <a:pt x="2884" y="204"/>
                </a:moveTo>
                <a:cubicBezTo>
                  <a:pt x="1649" y="204"/>
                  <a:pt x="1649" y="204"/>
                  <a:pt x="1649" y="204"/>
                </a:cubicBezTo>
                <a:cubicBezTo>
                  <a:pt x="1627" y="204"/>
                  <a:pt x="1598" y="190"/>
                  <a:pt x="1585" y="172"/>
                </a:cubicBezTo>
                <a:cubicBezTo>
                  <a:pt x="1481" y="32"/>
                  <a:pt x="1481" y="32"/>
                  <a:pt x="1481" y="32"/>
                </a:cubicBezTo>
                <a:cubicBezTo>
                  <a:pt x="1468" y="14"/>
                  <a:pt x="1440" y="0"/>
                  <a:pt x="1418" y="0"/>
                </a:cubicBezTo>
                <a:cubicBezTo>
                  <a:pt x="0" y="0"/>
                  <a:pt x="0" y="0"/>
                  <a:pt x="0" y="0"/>
                </a:cubicBezTo>
              </a:path>
            </a:pathLst>
          </a:custGeom>
          <a:noFill/>
          <a:ln w="38100" cap="flat">
            <a:gradFill flip="none" rotWithShape="1">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tileRect/>
            </a:gra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defPPr>
              <a:defRPr lang="ja-JP"/>
            </a:defPPr>
            <a:lvl1pPr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1pPr>
            <a:lvl2pPr marL="4572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2pPr>
            <a:lvl3pPr marL="9144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3pPr>
            <a:lvl4pPr marL="13716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4pPr>
            <a:lvl5pPr marL="1828800" algn="r" rtl="0" fontAlgn="base">
              <a:spcBef>
                <a:spcPct val="0"/>
              </a:spcBef>
              <a:spcAft>
                <a:spcPct val="0"/>
              </a:spcAft>
              <a:defRPr kumimoji="1" sz="1500"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sz="1500" kern="1200">
                <a:solidFill>
                  <a:schemeClr val="tx1"/>
                </a:solidFill>
                <a:latin typeface="Arial" panose="020B0604020202020204" pitchFamily="34" charset="0"/>
                <a:ea typeface="ＭＳ Ｐゴシック" panose="020B0600070205080204" pitchFamily="50" charset="-128"/>
                <a:cs typeface="+mn-cs"/>
              </a:defRPr>
            </a:lvl9pPr>
          </a:lstStyle>
          <a:p>
            <a:pPr rtl="0"/>
            <a:endParaRPr lang="ja-JP" altLang="en-US"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 name="タイトル 1">
            <a:extLst>
              <a:ext uri="{FF2B5EF4-FFF2-40B4-BE49-F238E27FC236}">
                <a16:creationId xmlns:a16="http://schemas.microsoft.com/office/drawing/2014/main" id="{CD77943B-9A55-410A-898C-4BFAF5EB792D}"/>
              </a:ext>
            </a:extLst>
          </p:cNvPr>
          <p:cNvSpPr>
            <a:spLocks/>
          </p:cNvSpPr>
          <p:nvPr/>
        </p:nvSpPr>
        <p:spPr bwMode="auto">
          <a:xfrm>
            <a:off x="882516" y="3100302"/>
            <a:ext cx="28973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defRPr kumimoji="1" sz="1500">
                <a:solidFill>
                  <a:schemeClr val="tx1"/>
                </a:solidFill>
                <a:latin typeface="Arial" panose="020B0604020202020204" pitchFamily="34" charset="0"/>
                <a:ea typeface="ＭＳ Ｐゴシック" panose="020B0600070205080204" pitchFamily="50" charset="-128"/>
              </a:defRPr>
            </a:lvl1pPr>
            <a:lvl2pPr marL="742950" indent="-285750">
              <a:defRPr kumimoji="1" sz="1500">
                <a:solidFill>
                  <a:schemeClr val="tx1"/>
                </a:solidFill>
                <a:latin typeface="Arial" panose="020B0604020202020204" pitchFamily="34" charset="0"/>
                <a:ea typeface="ＭＳ Ｐゴシック" panose="020B0600070205080204" pitchFamily="50" charset="-128"/>
              </a:defRPr>
            </a:lvl2pPr>
            <a:lvl3pPr marL="1143000" indent="-228600">
              <a:defRPr kumimoji="1" sz="1500">
                <a:solidFill>
                  <a:schemeClr val="tx1"/>
                </a:solidFill>
                <a:latin typeface="Arial" panose="020B0604020202020204" pitchFamily="34" charset="0"/>
                <a:ea typeface="ＭＳ Ｐゴシック" panose="020B0600070205080204" pitchFamily="50" charset="-128"/>
              </a:defRPr>
            </a:lvl3pPr>
            <a:lvl4pPr marL="1600200" indent="-228600">
              <a:defRPr kumimoji="1" sz="1500">
                <a:solidFill>
                  <a:schemeClr val="tx1"/>
                </a:solidFill>
                <a:latin typeface="Arial" panose="020B0604020202020204" pitchFamily="34" charset="0"/>
                <a:ea typeface="ＭＳ Ｐゴシック" panose="020B0600070205080204" pitchFamily="50" charset="-128"/>
              </a:defRPr>
            </a:lvl4pPr>
            <a:lvl5pPr marL="2057400" indent="-228600">
              <a:defRPr kumimoji="1" sz="1500">
                <a:solidFill>
                  <a:schemeClr val="tx1"/>
                </a:solidFill>
                <a:latin typeface="Arial" panose="020B0604020202020204" pitchFamily="34" charset="0"/>
                <a:ea typeface="ＭＳ Ｐゴシック" panose="020B0600070205080204" pitchFamily="50" charset="-128"/>
              </a:defRPr>
            </a:lvl5pPr>
            <a:lvl6pPr marL="2514600" indent="-228600" algn="r" fontAlgn="base">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6pPr>
            <a:lvl7pPr marL="2971800" indent="-228600" algn="r" fontAlgn="base">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7pPr>
            <a:lvl8pPr marL="3429000" indent="-228600" algn="r" fontAlgn="base">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8pPr>
            <a:lvl9pPr marL="3886200" indent="-228600" algn="r" fontAlgn="base">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9pPr>
          </a:lstStyle>
          <a:p>
            <a:pPr algn="l" rtl="0" eaLnBrk="0" hangingPunct="0"/>
            <a:r>
              <a:rPr lang="en-us" sz="2800" i="0" dirty="0">
                <a:solidFill>
                  <a:srgbClr val="2A8DBA"/>
                </a:solidFill>
                <a:latin typeface="Calibri" panose="020F0502020204030204" pitchFamily="34" charset="0"/>
                <a:ea typeface="メイリオ" panose="020B0604030504040204" pitchFamily="50" charset="-128"/>
                <a:cs typeface="Calibri" panose="020F0502020204030204" pitchFamily="34" charset="0"/>
              </a:rPr>
              <a:t>Section 2: Product</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タイトル 1"/>
          <p:cNvSpPr>
            <a:spLocks noGrp="1"/>
          </p:cNvSpPr>
          <p:nvPr>
            <p:ph type="title"/>
          </p:nvPr>
        </p:nvSpPr>
        <p:spPr/>
        <p:txBody>
          <a:bodyPr rtlCol="0"/>
          <a:lstStyle/>
          <a:p>
            <a:pPr rtl="0"/>
            <a:r>
              <a:rPr lang="en-us" dirty="0"/>
              <a:t>Japanese Phase II Dose-response Study</a:t>
            </a:r>
            <a:br>
              <a:rPr lang="en-US" altLang="ja-JP" dirty="0"/>
            </a:br>
            <a:r>
              <a:rPr lang="en-us" dirty="0"/>
              <a:t>Patients, Dosing regimen, Endpoints</a:t>
            </a:r>
          </a:p>
        </p:txBody>
      </p:sp>
      <p:graphicFrame>
        <p:nvGraphicFramePr>
          <p:cNvPr id="27" name="表 26">
            <a:extLst>
              <a:ext uri="{FF2B5EF4-FFF2-40B4-BE49-F238E27FC236}">
                <a16:creationId xmlns:a16="http://schemas.microsoft.com/office/drawing/2014/main" id="{56012514-A799-4DFB-BE9F-65D7AA397121}"/>
              </a:ext>
            </a:extLst>
          </p:cNvPr>
          <p:cNvGraphicFramePr>
            <a:graphicFrameLocks noGrp="1"/>
          </p:cNvGraphicFramePr>
          <p:nvPr>
            <p:extLst>
              <p:ext uri="{D42A27DB-BD31-4B8C-83A1-F6EECF244321}">
                <p14:modId xmlns:p14="http://schemas.microsoft.com/office/powerpoint/2010/main" val="1529123085"/>
              </p:ext>
            </p:extLst>
          </p:nvPr>
        </p:nvGraphicFramePr>
        <p:xfrm>
          <a:off x="392619" y="1421647"/>
          <a:ext cx="8316000" cy="4441165"/>
        </p:xfrm>
        <a:graphic>
          <a:graphicData uri="http://schemas.openxmlformats.org/drawingml/2006/table">
            <a:tbl>
              <a:tblPr firstRow="1" bandRow="1">
                <a:tableStyleId>{2D5ABB26-0587-4C30-8999-92F81FD0307C}</a:tableStyleId>
              </a:tblPr>
              <a:tblGrid>
                <a:gridCol w="1440000">
                  <a:extLst>
                    <a:ext uri="{9D8B030D-6E8A-4147-A177-3AD203B41FA5}">
                      <a16:colId xmlns:a16="http://schemas.microsoft.com/office/drawing/2014/main" val="2582688157"/>
                    </a:ext>
                  </a:extLst>
                </a:gridCol>
                <a:gridCol w="288000">
                  <a:extLst>
                    <a:ext uri="{9D8B030D-6E8A-4147-A177-3AD203B41FA5}">
                      <a16:colId xmlns:a16="http://schemas.microsoft.com/office/drawing/2014/main" val="1364427469"/>
                    </a:ext>
                  </a:extLst>
                </a:gridCol>
                <a:gridCol w="6588000">
                  <a:extLst>
                    <a:ext uri="{9D8B030D-6E8A-4147-A177-3AD203B41FA5}">
                      <a16:colId xmlns:a16="http://schemas.microsoft.com/office/drawing/2014/main" val="652448844"/>
                    </a:ext>
                  </a:extLst>
                </a:gridCol>
              </a:tblGrid>
              <a:tr h="73459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Patients</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0">
                    <a:lnT w="19050" cap="flat" cmpd="sng" algn="ctr">
                      <a:solidFill>
                        <a:srgbClr val="549117"/>
                      </a:solidFill>
                      <a:prstDash val="solid"/>
                      <a:round/>
                      <a:headEnd type="none" w="med" len="med"/>
                      <a:tailEnd type="none" w="med" len="med"/>
                    </a:lnT>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0">
                    <a:lnT w="19050" cap="flat" cmpd="sng" algn="ctr">
                      <a:solidFill>
                        <a:srgbClr val="549117"/>
                      </a:solidFill>
                      <a:prstDash val="solid"/>
                      <a:round/>
                      <a:headEnd type="none" w="med" len="med"/>
                      <a:tailEnd type="none" w="med" len="med"/>
                    </a:lnT>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600" baseline="0" dirty="0">
                          <a:latin typeface="Calibri" panose="020F0502020204030204" pitchFamily="34" charset="0"/>
                          <a:ea typeface="メイリオ" panose="020B0604030504040204" pitchFamily="50" charset="-128"/>
                          <a:cs typeface="Calibri" panose="020F0502020204030204" pitchFamily="34" charset="0"/>
                        </a:rPr>
                        <a:t>*</a:t>
                      </a:r>
                      <a:endParaRPr lang="en-US" altLang="ja-JP" sz="1600" baseline="0" dirty="0">
                        <a:latin typeface="Calibri" panose="020F0502020204030204" pitchFamily="34" charset="0"/>
                        <a:ea typeface="メイリオ" panose="020B0604030504040204" pitchFamily="50" charset="-128"/>
                        <a:cs typeface="Calibri" panose="020F0502020204030204" pitchFamily="34" charset="0"/>
                      </a:endParaRPr>
                    </a:p>
                    <a:p>
                      <a:pPr marL="85725" marR="0" lvl="0" indent="0" algn="l" defTabSz="914400" rtl="0" eaLnBrk="1" fontAlgn="auto" latinLnBrk="0" hangingPunct="1">
                        <a:lnSpc>
                          <a:spcPct val="90000"/>
                        </a:lnSpc>
                        <a:spcBef>
                          <a:spcPts val="0"/>
                        </a:spcBef>
                        <a:spcAft>
                          <a:spcPts val="0"/>
                        </a:spcAft>
                        <a:buClrTx/>
                        <a:buSzTx/>
                        <a:buFontTx/>
                        <a:buNone/>
                        <a:tabLst/>
                        <a:defRPr/>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(41 patients treated with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16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μg</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/day, 43 with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32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μg</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/day, 44 with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48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μg</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/day, and 42 with placebo)</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0">
                    <a:lnT w="19050" cap="flat" cmpd="sng" algn="ctr">
                      <a:solidFill>
                        <a:srgbClr val="549117"/>
                      </a:solidFill>
                      <a:prstDash val="solid"/>
                      <a:round/>
                      <a:headEnd type="none" w="med" len="med"/>
                      <a:tailEnd type="none" w="med" len="med"/>
                    </a:lnT>
                    <a:noFill/>
                  </a:tcPr>
                </a:tc>
                <a:extLst>
                  <a:ext uri="{0D108BD9-81ED-4DB2-BD59-A6C34878D82A}">
                    <a16:rowId xmlns:a16="http://schemas.microsoft.com/office/drawing/2014/main" val="1286211875"/>
                  </a:ext>
                </a:extLst>
              </a:tr>
              <a:tr h="55560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Dosing regimen</a:t>
                      </a:r>
                      <a:endParaRPr lang="en-US" altLang="ja-JP" sz="1600" dirty="0">
                        <a:latin typeface="Calibri" panose="020F0502020204030204" pitchFamily="34" charset="0"/>
                        <a:ea typeface="メイリオ" panose="020B0604030504040204" pitchFamily="50" charset="-128"/>
                        <a:cs typeface="Calibri" panose="020F0502020204030204" pitchFamily="34" charset="0"/>
                      </a:endParaRPr>
                    </a:p>
                    <a:p>
                      <a:pPr algn="l" rtl="0">
                        <a:lnSpc>
                          <a:spcPct val="90000"/>
                        </a:lnSpc>
                      </a:pPr>
                      <a:endParaRPr kumimoji="1" lang="ja-JP" altLang="en-US" sz="1600" dirty="0">
                        <a:latin typeface="Calibri" panose="020F0502020204030204" pitchFamily="34" charset="0"/>
                        <a:ea typeface="メイリオ" panose="020B0604030504040204" pitchFamily="50" charset="-128"/>
                        <a:cs typeface="Calibri" panose="020F0502020204030204" pitchFamily="34" charset="0"/>
                      </a:endParaRPr>
                    </a:p>
                  </a:txBody>
                  <a:tcPr marL="0" marR="0" marT="36000" marB="36000">
                    <a:noFill/>
                  </a:tcPr>
                </a:tc>
                <a:tc>
                  <a:txBody>
                    <a:body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600" dirty="0">
                        <a:latin typeface="Calibri" panose="020F0502020204030204" pitchFamily="34" charset="0"/>
                        <a:ea typeface="メイリオ" panose="020B0604030504040204" pitchFamily="50" charset="-128"/>
                        <a:cs typeface="Calibri" panose="020F0502020204030204" pitchFamily="34" charset="0"/>
                      </a:endParaRPr>
                    </a:p>
                  </a:txBody>
                  <a:tcPr marL="0" marR="0" marT="36000" marB="36000">
                    <a:noFill/>
                  </a:tcPr>
                </a:tc>
                <a:tc>
                  <a:txBody>
                    <a:bodyPr/>
                    <a:lstStyle/>
                    <a:p>
                      <a:pPr rtl="0" eaLnBrk="1" hangingPunct="1">
                        <a:lnSpc>
                          <a:spcPct val="90000"/>
                        </a:lnSpc>
                        <a:spcBef>
                          <a:spcPct val="0"/>
                        </a:spcBef>
                        <a:buFontTx/>
                        <a:buNone/>
                      </a:pPr>
                      <a:r>
                        <a:rPr lang="en-us" sz="1600" dirty="0">
                          <a:latin typeface="Calibri" panose="020F0502020204030204" pitchFamily="34" charset="0"/>
                          <a:ea typeface="メイリオ" panose="020B0604030504040204" pitchFamily="50" charset="-128"/>
                          <a:cs typeface="Calibri" panose="020F0502020204030204" pitchFamily="34" charset="0"/>
                        </a:rPr>
                        <a:t>Patients were randomized into 4 groups to receive either 8, 16, or 24 </a:t>
                      </a:r>
                      <a:r>
                        <a:rPr lang="en-us" sz="1600" dirty="0" err="1">
                          <a:latin typeface="Calibri" panose="020F0502020204030204" pitchFamily="34" charset="0"/>
                          <a:ea typeface="メイリオ" panose="020B0604030504040204" pitchFamily="50" charset="-128"/>
                          <a:cs typeface="Calibri" panose="020F0502020204030204" pitchFamily="34" charset="0"/>
                        </a:rPr>
                        <a:t>μg</a:t>
                      </a:r>
                      <a:r>
                        <a:rPr lang="en-us" sz="1600" dirty="0">
                          <a:latin typeface="Calibri" panose="020F0502020204030204" pitchFamily="34" charset="0"/>
                          <a:ea typeface="メイリオ" panose="020B0604030504040204" pitchFamily="50" charset="-128"/>
                          <a:cs typeface="Calibri" panose="020F0502020204030204" pitchFamily="34" charset="0"/>
                        </a:rPr>
                        <a:t> </a:t>
                      </a:r>
                      <a:r>
                        <a:rPr lang="en-us" sz="1600" dirty="0" err="1">
                          <a:latin typeface="Calibri" panose="020F0502020204030204" pitchFamily="34" charset="0"/>
                          <a:ea typeface="メイリオ" panose="020B0604030504040204" pitchFamily="50" charset="-128"/>
                          <a:cs typeface="Calibri" panose="020F0502020204030204" pitchFamily="34" charset="0"/>
                        </a:rPr>
                        <a:t>lubiprostone</a:t>
                      </a:r>
                      <a:r>
                        <a:rPr lang="en-us" sz="1600" dirty="0">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36000" marB="36000">
                    <a:noFill/>
                  </a:tcPr>
                </a:tc>
                <a:extLst>
                  <a:ext uri="{0D108BD9-81ED-4DB2-BD59-A6C34878D82A}">
                    <a16:rowId xmlns:a16="http://schemas.microsoft.com/office/drawing/2014/main" val="2062883529"/>
                  </a:ext>
                </a:extLst>
              </a:tr>
              <a:tr h="238654">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spc="0" baseline="0" dirty="0">
                          <a:latin typeface="Calibri" panose="020F0502020204030204" pitchFamily="34" charset="0"/>
                          <a:ea typeface="メイリオ" panose="020B0604030504040204" pitchFamily="50" charset="-128"/>
                          <a:cs typeface="Calibri" panose="020F0502020204030204" pitchFamily="34" charset="0"/>
                        </a:rPr>
                        <a:t>Primary endpoint</a:t>
                      </a:r>
                      <a:endParaRPr lang="en-US" altLang="ja-JP" sz="1600" b="0" i="0" spc="0" baseline="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0">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0">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0">
                    <a:noFill/>
                  </a:tcPr>
                </a:tc>
                <a:extLst>
                  <a:ext uri="{0D108BD9-81ED-4DB2-BD59-A6C34878D82A}">
                    <a16:rowId xmlns:a16="http://schemas.microsoft.com/office/drawing/2014/main" val="2756923532"/>
                  </a:ext>
                </a:extLst>
              </a:tr>
              <a:tr h="1829051">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spc="0" baseline="0" dirty="0">
                          <a:latin typeface="Calibri" panose="020F0502020204030204" pitchFamily="34" charset="0"/>
                          <a:ea typeface="メイリオ" panose="020B0604030504040204" pitchFamily="50" charset="-128"/>
                          <a:cs typeface="Calibri" panose="020F0502020204030204" pitchFamily="34" charset="0"/>
                        </a:rPr>
                        <a:t>Secondary endpoints</a:t>
                      </a:r>
                      <a:endParaRPr lang="en-US" altLang="ja-JP" sz="1600" b="0" i="0" spc="0" baseline="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noFill/>
                  </a:tcPr>
                </a:tc>
                <a:tc>
                  <a:txBody>
                    <a:bodyPr/>
                    <a:lstStyle/>
                    <a:p>
                      <a:pPr rtl="0" eaLnBrk="1" hangingPunct="1">
                        <a:lnSpc>
                          <a:spcPct val="90000"/>
                        </a:lnSpc>
                        <a:spcBef>
                          <a:spcPct val="0"/>
                        </a:spcBef>
                        <a:buFontTx/>
                        <a:buNone/>
                      </a:pPr>
                      <a:r>
                        <a:rPr lang="en-us" sz="1600" dirty="0">
                          <a:latin typeface="Calibri" panose="020F0502020204030204" pitchFamily="34" charset="0"/>
                          <a:ea typeface="メイリオ" panose="020B0604030504040204" pitchFamily="50" charset="-128"/>
                          <a:cs typeface="Calibri" panose="020F0502020204030204" pitchFamily="34" charset="0"/>
                        </a:rPr>
                        <a:t>SBM frequency at each week, change in SBM frequency at Week 2, bowel movement (BM) frequency and change in BM frequency, number of additional rescue doses, proportion of patients who had SBM within 24/48 hours after the first dose, time to first SBM, proportion of responders, degree of straining, stool consistency, abdominal symptoms, </a:t>
                      </a:r>
                      <a:r>
                        <a:rPr lang="en-us" sz="1600" dirty="0">
                          <a:solidFill>
                            <a:schemeClr val="tx1"/>
                          </a:solidFill>
                          <a:latin typeface="Calibri" panose="020F0502020204030204" pitchFamily="34" charset="0"/>
                          <a:ea typeface="メイリオ" panose="020B0604030504040204" pitchFamily="50" charset="-128"/>
                          <a:cs typeface="Calibri" panose="020F0502020204030204" pitchFamily="34" charset="0"/>
                        </a:rPr>
                        <a:t>feeling of incomplete evacuation</a:t>
                      </a:r>
                      <a:r>
                        <a:rPr lang="en-us" sz="1600" dirty="0">
                          <a:latin typeface="Calibri" panose="020F0502020204030204" pitchFamily="34" charset="0"/>
                          <a:ea typeface="メイリオ" panose="020B0604030504040204" pitchFamily="50" charset="-128"/>
                          <a:cs typeface="Calibri" panose="020F0502020204030204" pitchFamily="34" charset="0"/>
                        </a:rPr>
                        <a:t>, severity of constipation, overall rating of the treatment effect, and quality of life (QOL).</a:t>
                      </a:r>
                    </a:p>
                    <a:p>
                      <a:pPr rtl="0" eaLnBrk="1" hangingPunct="1">
                        <a:lnSpc>
                          <a:spcPct val="90000"/>
                        </a:lnSpc>
                        <a:spcBef>
                          <a:spcPct val="0"/>
                        </a:spcBef>
                        <a:buFontTx/>
                        <a:buNone/>
                      </a:pPr>
                      <a:r>
                        <a:rPr lang="en-us" sz="1200" dirty="0">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noFill/>
                  </a:tcPr>
                </a:tc>
                <a:extLst>
                  <a:ext uri="{0D108BD9-81ED-4DB2-BD59-A6C34878D82A}">
                    <a16:rowId xmlns:a16="http://schemas.microsoft.com/office/drawing/2014/main" val="2156483461"/>
                  </a:ext>
                </a:extLst>
              </a:tr>
              <a:tr h="1083258">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Analysis plan</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lnB w="19050" cap="flat" cmpd="sng" algn="ctr">
                      <a:solidFill>
                        <a:srgbClr val="549117"/>
                      </a:solidFill>
                      <a:prstDash val="solid"/>
                      <a:round/>
                      <a:headEnd type="none" w="med" len="med"/>
                      <a:tailEnd type="none" w="med" len="med"/>
                    </a:lnB>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lnB w="19050" cap="flat" cmpd="sng" algn="ctr">
                      <a:solidFill>
                        <a:srgbClr val="549117"/>
                      </a:solidFill>
                      <a:prstDash val="solid"/>
                      <a:round/>
                      <a:headEnd type="none" w="med" len="med"/>
                      <a:tailEnd type="none" w="med" len="med"/>
                    </a:lnB>
                    <a:noFill/>
                  </a:tcPr>
                </a:tc>
                <a:tc>
                  <a:txBody>
                    <a:body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Jonckheere</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test.</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0" marB="36000">
                    <a:lnB w="19050" cap="flat" cmpd="sng" algn="ctr">
                      <a:solidFill>
                        <a:srgbClr val="549117"/>
                      </a:solidFill>
                      <a:prstDash val="solid"/>
                      <a:round/>
                      <a:headEnd type="none" w="med" len="med"/>
                      <a:tailEnd type="none" w="med" len="med"/>
                    </a:lnB>
                    <a:noFill/>
                  </a:tcPr>
                </a:tc>
                <a:extLst>
                  <a:ext uri="{0D108BD9-81ED-4DB2-BD59-A6C34878D82A}">
                    <a16:rowId xmlns:a16="http://schemas.microsoft.com/office/drawing/2014/main" val="3309075550"/>
                  </a:ext>
                </a:extLst>
              </a:tr>
            </a:tbl>
          </a:graphicData>
        </a:graphic>
      </p:graphicFrame>
      <p:sp>
        <p:nvSpPr>
          <p:cNvPr id="11" name="Text Box 23">
            <a:extLst>
              <a:ext uri="{FF2B5EF4-FFF2-40B4-BE49-F238E27FC236}">
                <a16:creationId xmlns:a16="http://schemas.microsoft.com/office/drawing/2014/main" id="{DF43902D-032D-4163-A2DF-332F559D03B6}"/>
              </a:ext>
            </a:extLst>
          </p:cNvPr>
          <p:cNvSpPr txBox="1">
            <a:spLocks noChangeArrowheads="1"/>
          </p:cNvSpPr>
          <p:nvPr/>
        </p:nvSpPr>
        <p:spPr bwMode="auto">
          <a:xfrm>
            <a:off x="392619" y="5877272"/>
            <a:ext cx="6257563" cy="5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3600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*Major patient inclusion/exclusion criteria</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marL="84138"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a mean SBM frequency of less than 3 times/week for at least 6 months</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marL="84138" eaLnBrk="1" hangingPunct="1">
              <a:lnSpc>
                <a:spcPct val="90000"/>
              </a:lnSpc>
              <a:spcBef>
                <a:spcPct val="0"/>
              </a:spcBef>
              <a:buNone/>
            </a:pPr>
            <a:r>
              <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organic or secondary constipation (drug-induced and symptomatic) were excluded</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 name="テキスト ボックス 10">
            <a:extLst>
              <a:ext uri="{FF2B5EF4-FFF2-40B4-BE49-F238E27FC236}">
                <a16:creationId xmlns:a16="http://schemas.microsoft.com/office/drawing/2014/main" id="{C5764FF2-762B-416D-9320-264504DEF73A}"/>
              </a:ext>
            </a:extLst>
          </p:cNvPr>
          <p:cNvSpPr txBox="1">
            <a:spLocks noChangeArrowheads="1"/>
          </p:cNvSpPr>
          <p:nvPr/>
        </p:nvSpPr>
        <p:spPr bwMode="auto">
          <a:xfrm>
            <a:off x="5469417" y="1198001"/>
            <a:ext cx="3239202" cy="197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t" anchorCtr="0">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from a dose finding study submitted for approval application</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5" name="テキスト ボックス 10">
            <a:extLst>
              <a:ext uri="{FF2B5EF4-FFF2-40B4-BE49-F238E27FC236}">
                <a16:creationId xmlns:a16="http://schemas.microsoft.com/office/drawing/2014/main" id="{2EF5FFF8-DBAA-44D6-897B-05BF2EA673B9}"/>
              </a:ext>
            </a:extLst>
          </p:cNvPr>
          <p:cNvSpPr txBox="1">
            <a:spLocks noChangeArrowheads="1"/>
          </p:cNvSpPr>
          <p:nvPr/>
        </p:nvSpPr>
        <p:spPr bwMode="auto">
          <a:xfrm>
            <a:off x="5941668" y="6531301"/>
            <a:ext cx="3202332"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Neurogastroenterol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Motil</a:t>
            </a:r>
            <a:r>
              <a:rPr lang="en-us" sz="900" b="0" i="0" dirty="0">
                <a:solidFill>
                  <a:srgbClr val="000000"/>
                </a:solidFill>
                <a:ea typeface="メイリオ" panose="020B0604030504040204" pitchFamily="50" charset="-128"/>
                <a:cs typeface="Calibri" panose="020F0502020204030204" pitchFamily="34" charset="0"/>
              </a:rPr>
              <a:t>. 23(6): 544-e205, 2011.</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
        <p:nvSpPr>
          <p:cNvPr id="13"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443" name="Group 147"/>
          <p:cNvGraphicFramePr>
            <a:graphicFrameLocks noGrp="1"/>
          </p:cNvGraphicFramePr>
          <p:nvPr>
            <p:extLst>
              <p:ext uri="{D42A27DB-BD31-4B8C-83A1-F6EECF244321}">
                <p14:modId xmlns:p14="http://schemas.microsoft.com/office/powerpoint/2010/main" val="788631230"/>
              </p:ext>
            </p:extLst>
          </p:nvPr>
        </p:nvGraphicFramePr>
        <p:xfrm>
          <a:off x="2660650" y="1889600"/>
          <a:ext cx="1909763" cy="700545"/>
        </p:xfrm>
        <a:graphic>
          <a:graphicData uri="http://schemas.openxmlformats.org/drawingml/2006/table">
            <a:tbl>
              <a:tblPr/>
              <a:tblGrid>
                <a:gridCol w="1909763">
                  <a:extLst>
                    <a:ext uri="{9D8B030D-6E8A-4147-A177-3AD203B41FA5}">
                      <a16:colId xmlns:a16="http://schemas.microsoft.com/office/drawing/2014/main" val="20000"/>
                    </a:ext>
                  </a:extLst>
                </a:gridCol>
              </a:tblGrid>
              <a:tr h="437598">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endParaRPr kumimoji="1" lang="en-US" altLang="ja-JP" sz="14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16 </a:t>
                      </a:r>
                      <a:r>
                        <a:rPr lang="en-us" sz="14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87DE30"/>
                    </a:solidFill>
                  </a:tcPr>
                </a:tc>
                <a:extLst>
                  <a:ext uri="{0D108BD9-81ED-4DB2-BD59-A6C34878D82A}">
                    <a16:rowId xmlns:a16="http://schemas.microsoft.com/office/drawing/2014/main" val="10000"/>
                  </a:ext>
                </a:extLst>
              </a:tr>
              <a:tr h="26294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n=41</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5449" name="Group 153"/>
          <p:cNvGraphicFramePr>
            <a:graphicFrameLocks noGrp="1"/>
          </p:cNvGraphicFramePr>
          <p:nvPr>
            <p:extLst>
              <p:ext uri="{D42A27DB-BD31-4B8C-83A1-F6EECF244321}">
                <p14:modId xmlns:p14="http://schemas.microsoft.com/office/powerpoint/2010/main" val="19417456"/>
              </p:ext>
            </p:extLst>
          </p:nvPr>
        </p:nvGraphicFramePr>
        <p:xfrm>
          <a:off x="4727575" y="1889601"/>
          <a:ext cx="1909763" cy="717376"/>
        </p:xfrm>
        <a:graphic>
          <a:graphicData uri="http://schemas.openxmlformats.org/drawingml/2006/table">
            <a:tbl>
              <a:tblPr/>
              <a:tblGrid>
                <a:gridCol w="1909763">
                  <a:extLst>
                    <a:ext uri="{9D8B030D-6E8A-4147-A177-3AD203B41FA5}">
                      <a16:colId xmlns:a16="http://schemas.microsoft.com/office/drawing/2014/main" val="20000"/>
                    </a:ext>
                  </a:extLst>
                </a:gridCol>
              </a:tblGrid>
              <a:tr h="454429">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endParaRPr kumimoji="1" lang="en-US" altLang="ja-JP" sz="14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32 </a:t>
                      </a:r>
                      <a:r>
                        <a:rPr lang="en-us" sz="14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14C700"/>
                    </a:solidFill>
                  </a:tcPr>
                </a:tc>
                <a:extLst>
                  <a:ext uri="{0D108BD9-81ED-4DB2-BD59-A6C34878D82A}">
                    <a16:rowId xmlns:a16="http://schemas.microsoft.com/office/drawing/2014/main" val="10000"/>
                  </a:ext>
                </a:extLst>
              </a:tr>
              <a:tr h="26294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n=43</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41" name="Rectangle 33"/>
          <p:cNvSpPr>
            <a:spLocks noGrp="1"/>
          </p:cNvSpPr>
          <p:nvPr>
            <p:ph type="title"/>
          </p:nvPr>
        </p:nvSpPr>
        <p:spPr/>
        <p:txBody>
          <a:bodyPr rtlCol="0"/>
          <a:lstStyle/>
          <a:p>
            <a:pPr rtl="0"/>
            <a:r>
              <a:rPr lang="en-us" dirty="0"/>
              <a:t>Analysis Populations</a:t>
            </a:r>
          </a:p>
        </p:txBody>
      </p:sp>
      <p:cxnSp>
        <p:nvCxnSpPr>
          <p:cNvPr id="190470" name="AutoShape 111"/>
          <p:cNvCxnSpPr>
            <a:cxnSpLocks noChangeShapeType="1"/>
            <a:stCxn id="6" idx="2"/>
            <a:endCxn id="55449" idx="0"/>
          </p:cNvCxnSpPr>
          <p:nvPr/>
        </p:nvCxnSpPr>
        <p:spPr bwMode="auto">
          <a:xfrm rot="16200000" flipH="1">
            <a:off x="5010436" y="1217581"/>
            <a:ext cx="222470" cy="1121569"/>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0471" name="AutoShape 108"/>
          <p:cNvCxnSpPr>
            <a:cxnSpLocks noChangeShapeType="1"/>
            <a:stCxn id="6" idx="2"/>
            <a:endCxn id="55448" idx="0"/>
          </p:cNvCxnSpPr>
          <p:nvPr/>
        </p:nvCxnSpPr>
        <p:spPr bwMode="auto">
          <a:xfrm rot="16200000" flipH="1">
            <a:off x="6048264" y="179753"/>
            <a:ext cx="222470" cy="3197225"/>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0472" name="AutoShape 109"/>
          <p:cNvCxnSpPr>
            <a:cxnSpLocks noChangeShapeType="1"/>
            <a:stCxn id="6" idx="2"/>
            <a:endCxn id="2" idx="0"/>
          </p:cNvCxnSpPr>
          <p:nvPr/>
        </p:nvCxnSpPr>
        <p:spPr bwMode="auto">
          <a:xfrm rot="5400000">
            <a:off x="2942718" y="271432"/>
            <a:ext cx="222470" cy="3013868"/>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0473" name="AutoShape 110"/>
          <p:cNvCxnSpPr>
            <a:cxnSpLocks noChangeShapeType="1"/>
            <a:stCxn id="6" idx="2"/>
            <a:endCxn id="55443" idx="0"/>
          </p:cNvCxnSpPr>
          <p:nvPr/>
        </p:nvCxnSpPr>
        <p:spPr bwMode="auto">
          <a:xfrm rot="5400000">
            <a:off x="3976975" y="1305687"/>
            <a:ext cx="222469" cy="945356"/>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0474" name="AutoShape 113"/>
          <p:cNvCxnSpPr>
            <a:cxnSpLocks noChangeShapeType="1"/>
            <a:stCxn id="56602" idx="2"/>
            <a:endCxn id="3" idx="0"/>
          </p:cNvCxnSpPr>
          <p:nvPr/>
        </p:nvCxnSpPr>
        <p:spPr bwMode="auto">
          <a:xfrm>
            <a:off x="1547019" y="3675934"/>
            <a:ext cx="0" cy="60344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75" name="AutoShape 114"/>
          <p:cNvCxnSpPr>
            <a:cxnSpLocks noChangeShapeType="1"/>
            <a:stCxn id="55443" idx="2"/>
            <a:endCxn id="56601" idx="0"/>
          </p:cNvCxnSpPr>
          <p:nvPr/>
        </p:nvCxnSpPr>
        <p:spPr bwMode="auto">
          <a:xfrm>
            <a:off x="3615531" y="2590145"/>
            <a:ext cx="0" cy="610457"/>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76" name="AutoShape 115"/>
          <p:cNvCxnSpPr>
            <a:cxnSpLocks noChangeShapeType="1"/>
            <a:stCxn id="56601" idx="2"/>
            <a:endCxn id="55445" idx="0"/>
          </p:cNvCxnSpPr>
          <p:nvPr/>
        </p:nvCxnSpPr>
        <p:spPr bwMode="auto">
          <a:xfrm>
            <a:off x="3615531" y="3675934"/>
            <a:ext cx="0" cy="60344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77" name="AutoShape 116"/>
          <p:cNvCxnSpPr>
            <a:cxnSpLocks noChangeShapeType="1"/>
            <a:stCxn id="55449" idx="2"/>
            <a:endCxn id="56600" idx="0"/>
          </p:cNvCxnSpPr>
          <p:nvPr/>
        </p:nvCxnSpPr>
        <p:spPr bwMode="auto">
          <a:xfrm>
            <a:off x="5682456" y="2606977"/>
            <a:ext cx="0" cy="59362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78" name="AutoShape 117"/>
          <p:cNvCxnSpPr>
            <a:cxnSpLocks noChangeShapeType="1"/>
            <a:stCxn id="56600" idx="2"/>
            <a:endCxn id="4" idx="0"/>
          </p:cNvCxnSpPr>
          <p:nvPr/>
        </p:nvCxnSpPr>
        <p:spPr bwMode="auto">
          <a:xfrm>
            <a:off x="5682456" y="3675934"/>
            <a:ext cx="0" cy="60344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79" name="AutoShape 118"/>
          <p:cNvCxnSpPr>
            <a:cxnSpLocks noChangeShapeType="1"/>
            <a:stCxn id="55448" idx="2"/>
            <a:endCxn id="56599" idx="0"/>
          </p:cNvCxnSpPr>
          <p:nvPr/>
        </p:nvCxnSpPr>
        <p:spPr bwMode="auto">
          <a:xfrm>
            <a:off x="7758112" y="2606977"/>
            <a:ext cx="0" cy="59362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80" name="AutoShape 119"/>
          <p:cNvCxnSpPr>
            <a:cxnSpLocks noChangeShapeType="1"/>
            <a:stCxn id="56599" idx="2"/>
            <a:endCxn id="5" idx="0"/>
          </p:cNvCxnSpPr>
          <p:nvPr/>
        </p:nvCxnSpPr>
        <p:spPr bwMode="auto">
          <a:xfrm>
            <a:off x="7758112" y="3675934"/>
            <a:ext cx="0" cy="60344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55452" name="Group 156"/>
          <p:cNvGraphicFramePr>
            <a:graphicFrameLocks noGrp="1"/>
          </p:cNvGraphicFramePr>
          <p:nvPr>
            <p:extLst>
              <p:ext uri="{D42A27DB-BD31-4B8C-83A1-F6EECF244321}">
                <p14:modId xmlns:p14="http://schemas.microsoft.com/office/powerpoint/2010/main" val="2804222295"/>
              </p:ext>
            </p:extLst>
          </p:nvPr>
        </p:nvGraphicFramePr>
        <p:xfrm>
          <a:off x="5864225" y="3767665"/>
          <a:ext cx="1055688" cy="401184"/>
        </p:xfrm>
        <a:graphic>
          <a:graphicData uri="http://schemas.openxmlformats.org/drawingml/2006/table">
            <a:tbl>
              <a:tblPr/>
              <a:tblGrid>
                <a:gridCol w="1055688">
                  <a:extLst>
                    <a:ext uri="{9D8B030D-6E8A-4147-A177-3AD203B41FA5}">
                      <a16:colId xmlns:a16="http://schemas.microsoft.com/office/drawing/2014/main" val="20000"/>
                    </a:ext>
                  </a:extLst>
                </a:gridCol>
              </a:tblGrid>
              <a:tr h="175292">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2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L="91464" marR="91464"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14C700"/>
                    </a:solidFill>
                  </a:tcPr>
                </a:tc>
                <a:extLst>
                  <a:ext uri="{0D108BD9-81ED-4DB2-BD59-A6C34878D82A}">
                    <a16:rowId xmlns:a16="http://schemas.microsoft.com/office/drawing/2014/main" val="10000"/>
                  </a:ext>
                </a:extLst>
              </a:tr>
              <a:tr h="175292">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2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a:t>
                      </a:r>
                      <a:endParaRPr kumimoji="1" lang="ja-JP" altLang="en-US" sz="12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1464" marR="91464"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cxnSp>
        <p:nvCxnSpPr>
          <p:cNvPr id="190489" name="AutoShape 128"/>
          <p:cNvCxnSpPr>
            <a:cxnSpLocks noChangeShapeType="1"/>
          </p:cNvCxnSpPr>
          <p:nvPr/>
        </p:nvCxnSpPr>
        <p:spPr bwMode="auto">
          <a:xfrm>
            <a:off x="5683250" y="3945374"/>
            <a:ext cx="180975" cy="0"/>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55451" name="Group 155"/>
          <p:cNvGraphicFramePr>
            <a:graphicFrameLocks noGrp="1"/>
          </p:cNvGraphicFramePr>
          <p:nvPr>
            <p:extLst>
              <p:ext uri="{D42A27DB-BD31-4B8C-83A1-F6EECF244321}">
                <p14:modId xmlns:p14="http://schemas.microsoft.com/office/powerpoint/2010/main" val="3239269190"/>
              </p:ext>
            </p:extLst>
          </p:nvPr>
        </p:nvGraphicFramePr>
        <p:xfrm>
          <a:off x="7937500" y="2710787"/>
          <a:ext cx="1055688" cy="401184"/>
        </p:xfrm>
        <a:graphic>
          <a:graphicData uri="http://schemas.openxmlformats.org/drawingml/2006/table">
            <a:tbl>
              <a:tblPr/>
              <a:tblGrid>
                <a:gridCol w="1055688">
                  <a:extLst>
                    <a:ext uri="{9D8B030D-6E8A-4147-A177-3AD203B41FA5}">
                      <a16:colId xmlns:a16="http://schemas.microsoft.com/office/drawing/2014/main" val="20000"/>
                    </a:ext>
                  </a:extLst>
                </a:gridCol>
              </a:tblGrid>
              <a:tr h="175292">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2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175292">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2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a:t>
                      </a:r>
                      <a:endParaRPr kumimoji="1" lang="ja-JP" altLang="en-US" sz="12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cxnSp>
        <p:nvCxnSpPr>
          <p:cNvPr id="190498" name="AutoShape 137"/>
          <p:cNvCxnSpPr>
            <a:cxnSpLocks noChangeShapeType="1"/>
          </p:cNvCxnSpPr>
          <p:nvPr/>
        </p:nvCxnSpPr>
        <p:spPr bwMode="auto">
          <a:xfrm>
            <a:off x="7758113" y="2886079"/>
            <a:ext cx="179387" cy="0"/>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0499" name="AutoShape 114"/>
          <p:cNvCxnSpPr>
            <a:cxnSpLocks noChangeShapeType="1"/>
            <a:stCxn id="2" idx="2"/>
            <a:endCxn id="56602" idx="0"/>
          </p:cNvCxnSpPr>
          <p:nvPr/>
        </p:nvCxnSpPr>
        <p:spPr bwMode="auto">
          <a:xfrm>
            <a:off x="1547019" y="2620911"/>
            <a:ext cx="0" cy="579691"/>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2" name="Group 155"/>
          <p:cNvGraphicFramePr>
            <a:graphicFrameLocks noGrp="1"/>
          </p:cNvGraphicFramePr>
          <p:nvPr>
            <p:extLst>
              <p:ext uri="{D42A27DB-BD31-4B8C-83A1-F6EECF244321}">
                <p14:modId xmlns:p14="http://schemas.microsoft.com/office/powerpoint/2010/main" val="3280337720"/>
              </p:ext>
            </p:extLst>
          </p:nvPr>
        </p:nvGraphicFramePr>
        <p:xfrm>
          <a:off x="592138" y="1889601"/>
          <a:ext cx="1909762" cy="731310"/>
        </p:xfrm>
        <a:graphic>
          <a:graphicData uri="http://schemas.openxmlformats.org/drawingml/2006/table">
            <a:tbl>
              <a:tblPr/>
              <a:tblGrid>
                <a:gridCol w="1909762">
                  <a:extLst>
                    <a:ext uri="{9D8B030D-6E8A-4147-A177-3AD203B41FA5}">
                      <a16:colId xmlns:a16="http://schemas.microsoft.com/office/drawing/2014/main" val="20000"/>
                    </a:ext>
                  </a:extLst>
                </a:gridCol>
              </a:tblGrid>
              <a:tr h="454429">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Placebo</a:t>
                      </a:r>
                    </a:p>
                  </a:txBody>
                  <a:tcPr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27688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n=42</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5448" name="Group 152"/>
          <p:cNvGraphicFramePr>
            <a:graphicFrameLocks noGrp="1"/>
          </p:cNvGraphicFramePr>
          <p:nvPr>
            <p:extLst>
              <p:ext uri="{D42A27DB-BD31-4B8C-83A1-F6EECF244321}">
                <p14:modId xmlns:p14="http://schemas.microsoft.com/office/powerpoint/2010/main" val="1204754969"/>
              </p:ext>
            </p:extLst>
          </p:nvPr>
        </p:nvGraphicFramePr>
        <p:xfrm>
          <a:off x="6829425" y="1889601"/>
          <a:ext cx="1857375" cy="717376"/>
        </p:xfrm>
        <a:graphic>
          <a:graphicData uri="http://schemas.openxmlformats.org/drawingml/2006/table">
            <a:tbl>
              <a:tblPr/>
              <a:tblGrid>
                <a:gridCol w="1857375">
                  <a:extLst>
                    <a:ext uri="{9D8B030D-6E8A-4147-A177-3AD203B41FA5}">
                      <a16:colId xmlns:a16="http://schemas.microsoft.com/office/drawing/2014/main" val="20000"/>
                    </a:ext>
                  </a:extLst>
                </a:gridCol>
              </a:tblGrid>
              <a:tr h="454429">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endParaRPr kumimoji="1" lang="en-US" altLang="ja-JP" sz="14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48 </a:t>
                      </a:r>
                      <a:r>
                        <a:rPr lang="en-us" sz="14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262947">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n=44</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88"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6602" name="Group 282"/>
          <p:cNvGraphicFramePr>
            <a:graphicFrameLocks noGrp="1"/>
          </p:cNvGraphicFramePr>
          <p:nvPr>
            <p:extLst>
              <p:ext uri="{D42A27DB-BD31-4B8C-83A1-F6EECF244321}">
                <p14:modId xmlns:p14="http://schemas.microsoft.com/office/powerpoint/2010/main" val="3563100154"/>
              </p:ext>
            </p:extLst>
          </p:nvPr>
        </p:nvGraphicFramePr>
        <p:xfrm>
          <a:off x="592138" y="3200602"/>
          <a:ext cx="1909762" cy="475332"/>
        </p:xfrm>
        <a:graphic>
          <a:graphicData uri="http://schemas.openxmlformats.org/drawingml/2006/table">
            <a:tbl>
              <a:tblPr/>
              <a:tblGrid>
                <a:gridCol w="1909762">
                  <a:extLst>
                    <a:ext uri="{9D8B030D-6E8A-4147-A177-3AD203B41FA5}">
                      <a16:colId xmlns:a16="http://schemas.microsoft.com/office/drawing/2014/main" val="20000"/>
                    </a:ext>
                  </a:extLst>
                </a:gridCol>
              </a:tblGrid>
              <a:tr h="99460">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99460">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n=42</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6601" name="Group 281"/>
          <p:cNvGraphicFramePr>
            <a:graphicFrameLocks noGrp="1"/>
          </p:cNvGraphicFramePr>
          <p:nvPr>
            <p:extLst>
              <p:ext uri="{D42A27DB-BD31-4B8C-83A1-F6EECF244321}">
                <p14:modId xmlns:p14="http://schemas.microsoft.com/office/powerpoint/2010/main" val="3491200009"/>
              </p:ext>
            </p:extLst>
          </p:nvPr>
        </p:nvGraphicFramePr>
        <p:xfrm>
          <a:off x="2660650" y="3200602"/>
          <a:ext cx="1909763" cy="475332"/>
        </p:xfrm>
        <a:graphic>
          <a:graphicData uri="http://schemas.openxmlformats.org/drawingml/2006/table">
            <a:tbl>
              <a:tblPr/>
              <a:tblGrid>
                <a:gridCol w="1909763">
                  <a:extLst>
                    <a:ext uri="{9D8B030D-6E8A-4147-A177-3AD203B41FA5}">
                      <a16:colId xmlns:a16="http://schemas.microsoft.com/office/drawing/2014/main" val="20000"/>
                    </a:ext>
                  </a:extLst>
                </a:gridCol>
              </a:tblGrid>
              <a:tr h="99459">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87DE30"/>
                    </a:solidFill>
                  </a:tcPr>
                </a:tc>
                <a:extLst>
                  <a:ext uri="{0D108BD9-81ED-4DB2-BD59-A6C34878D82A}">
                    <a16:rowId xmlns:a16="http://schemas.microsoft.com/office/drawing/2014/main" val="10000"/>
                  </a:ext>
                </a:extLst>
              </a:tr>
              <a:tr h="99459">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n=41</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6600" name="Group 280"/>
          <p:cNvGraphicFramePr>
            <a:graphicFrameLocks noGrp="1"/>
          </p:cNvGraphicFramePr>
          <p:nvPr>
            <p:extLst>
              <p:ext uri="{D42A27DB-BD31-4B8C-83A1-F6EECF244321}">
                <p14:modId xmlns:p14="http://schemas.microsoft.com/office/powerpoint/2010/main" val="2380311025"/>
              </p:ext>
            </p:extLst>
          </p:nvPr>
        </p:nvGraphicFramePr>
        <p:xfrm>
          <a:off x="4727575" y="3200602"/>
          <a:ext cx="1909763" cy="475332"/>
        </p:xfrm>
        <a:graphic>
          <a:graphicData uri="http://schemas.openxmlformats.org/drawingml/2006/table">
            <a:tbl>
              <a:tblPr/>
              <a:tblGrid>
                <a:gridCol w="1909763">
                  <a:extLst>
                    <a:ext uri="{9D8B030D-6E8A-4147-A177-3AD203B41FA5}">
                      <a16:colId xmlns:a16="http://schemas.microsoft.com/office/drawing/2014/main" val="20000"/>
                    </a:ext>
                  </a:extLst>
                </a:gridCol>
              </a:tblGrid>
              <a:tr h="141943">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14C700"/>
                    </a:solidFill>
                  </a:tcPr>
                </a:tc>
                <a:extLst>
                  <a:ext uri="{0D108BD9-81ED-4DB2-BD59-A6C34878D82A}">
                    <a16:rowId xmlns:a16="http://schemas.microsoft.com/office/drawing/2014/main" val="10000"/>
                  </a:ext>
                </a:extLst>
              </a:tr>
              <a:tr h="141943">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n=43</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6599" name="Group 279"/>
          <p:cNvGraphicFramePr>
            <a:graphicFrameLocks noGrp="1"/>
          </p:cNvGraphicFramePr>
          <p:nvPr>
            <p:extLst>
              <p:ext uri="{D42A27DB-BD31-4B8C-83A1-F6EECF244321}">
                <p14:modId xmlns:p14="http://schemas.microsoft.com/office/powerpoint/2010/main" val="1210106972"/>
              </p:ext>
            </p:extLst>
          </p:nvPr>
        </p:nvGraphicFramePr>
        <p:xfrm>
          <a:off x="6829425" y="3200602"/>
          <a:ext cx="1857375" cy="475332"/>
        </p:xfrm>
        <a:graphic>
          <a:graphicData uri="http://schemas.openxmlformats.org/drawingml/2006/table">
            <a:tbl>
              <a:tblPr/>
              <a:tblGrid>
                <a:gridCol w="1857375">
                  <a:extLst>
                    <a:ext uri="{9D8B030D-6E8A-4147-A177-3AD203B41FA5}">
                      <a16:colId xmlns:a16="http://schemas.microsoft.com/office/drawing/2014/main" val="20000"/>
                    </a:ext>
                  </a:extLst>
                </a:gridCol>
              </a:tblGrid>
              <a:tr h="8478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8478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n=43</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3" name="Group 147"/>
          <p:cNvGraphicFramePr>
            <a:graphicFrameLocks noGrp="1"/>
          </p:cNvGraphicFramePr>
          <p:nvPr>
            <p:extLst>
              <p:ext uri="{D42A27DB-BD31-4B8C-83A1-F6EECF244321}">
                <p14:modId xmlns:p14="http://schemas.microsoft.com/office/powerpoint/2010/main" val="3266135848"/>
              </p:ext>
            </p:extLst>
          </p:nvPr>
        </p:nvGraphicFramePr>
        <p:xfrm>
          <a:off x="592138" y="4279379"/>
          <a:ext cx="1909762" cy="491488"/>
        </p:xfrm>
        <a:graphic>
          <a:graphicData uri="http://schemas.openxmlformats.org/drawingml/2006/table">
            <a:tbl>
              <a:tblPr/>
              <a:tblGrid>
                <a:gridCol w="1909762">
                  <a:extLst>
                    <a:ext uri="{9D8B030D-6E8A-4147-A177-3AD203B41FA5}">
                      <a16:colId xmlns:a16="http://schemas.microsoft.com/office/drawing/2014/main" val="20000"/>
                    </a:ext>
                  </a:extLst>
                </a:gridCol>
              </a:tblGrid>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2</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n=42</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5445" name="Group 149"/>
          <p:cNvGraphicFramePr>
            <a:graphicFrameLocks noGrp="1"/>
          </p:cNvGraphicFramePr>
          <p:nvPr>
            <p:extLst>
              <p:ext uri="{D42A27DB-BD31-4B8C-83A1-F6EECF244321}">
                <p14:modId xmlns:p14="http://schemas.microsoft.com/office/powerpoint/2010/main" val="1446398540"/>
              </p:ext>
            </p:extLst>
          </p:nvPr>
        </p:nvGraphicFramePr>
        <p:xfrm>
          <a:off x="2660650" y="4279379"/>
          <a:ext cx="1909763" cy="491488"/>
        </p:xfrm>
        <a:graphic>
          <a:graphicData uri="http://schemas.openxmlformats.org/drawingml/2006/table">
            <a:tbl>
              <a:tblPr/>
              <a:tblGrid>
                <a:gridCol w="1909763">
                  <a:extLst>
                    <a:ext uri="{9D8B030D-6E8A-4147-A177-3AD203B41FA5}">
                      <a16:colId xmlns:a16="http://schemas.microsoft.com/office/drawing/2014/main" val="20000"/>
                    </a:ext>
                  </a:extLst>
                </a:gridCol>
              </a:tblGrid>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2</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87DE30"/>
                    </a:solidFill>
                  </a:tcPr>
                </a:tc>
                <a:extLst>
                  <a:ext uri="{0D108BD9-81ED-4DB2-BD59-A6C34878D82A}">
                    <a16:rowId xmlns:a16="http://schemas.microsoft.com/office/drawing/2014/main" val="10000"/>
                  </a:ext>
                </a:extLst>
              </a:tr>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n=41</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4" name="Group 145"/>
          <p:cNvGraphicFramePr>
            <a:graphicFrameLocks noGrp="1"/>
          </p:cNvGraphicFramePr>
          <p:nvPr>
            <p:extLst>
              <p:ext uri="{D42A27DB-BD31-4B8C-83A1-F6EECF244321}">
                <p14:modId xmlns:p14="http://schemas.microsoft.com/office/powerpoint/2010/main" val="10449979"/>
              </p:ext>
            </p:extLst>
          </p:nvPr>
        </p:nvGraphicFramePr>
        <p:xfrm>
          <a:off x="4727575" y="4279379"/>
          <a:ext cx="1909763" cy="491488"/>
        </p:xfrm>
        <a:graphic>
          <a:graphicData uri="http://schemas.openxmlformats.org/drawingml/2006/table">
            <a:tbl>
              <a:tblPr/>
              <a:tblGrid>
                <a:gridCol w="1909763">
                  <a:extLst>
                    <a:ext uri="{9D8B030D-6E8A-4147-A177-3AD203B41FA5}">
                      <a16:colId xmlns:a16="http://schemas.microsoft.com/office/drawing/2014/main" val="20000"/>
                    </a:ext>
                  </a:extLst>
                </a:gridCol>
              </a:tblGrid>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2</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14C700"/>
                    </a:solidFill>
                  </a:tcPr>
                </a:tc>
                <a:extLst>
                  <a:ext uri="{0D108BD9-81ED-4DB2-BD59-A6C34878D82A}">
                    <a16:rowId xmlns:a16="http://schemas.microsoft.com/office/drawing/2014/main" val="10000"/>
                  </a:ext>
                </a:extLst>
              </a:tr>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n=42</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 name="Group 144"/>
          <p:cNvGraphicFramePr>
            <a:graphicFrameLocks noGrp="1"/>
          </p:cNvGraphicFramePr>
          <p:nvPr>
            <p:extLst>
              <p:ext uri="{D42A27DB-BD31-4B8C-83A1-F6EECF244321}">
                <p14:modId xmlns:p14="http://schemas.microsoft.com/office/powerpoint/2010/main" val="3020642330"/>
              </p:ext>
            </p:extLst>
          </p:nvPr>
        </p:nvGraphicFramePr>
        <p:xfrm>
          <a:off x="6829425" y="4279379"/>
          <a:ext cx="1857375" cy="491488"/>
        </p:xfrm>
        <a:graphic>
          <a:graphicData uri="http://schemas.openxmlformats.org/drawingml/2006/table">
            <a:tbl>
              <a:tblPr/>
              <a:tblGrid>
                <a:gridCol w="1857375">
                  <a:extLst>
                    <a:ext uri="{9D8B030D-6E8A-4147-A177-3AD203B41FA5}">
                      <a16:colId xmlns:a16="http://schemas.microsoft.com/office/drawing/2014/main" val="20000"/>
                    </a:ext>
                  </a:extLst>
                </a:gridCol>
              </a:tblGrid>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2</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24574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n=43</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6" name="Group 143"/>
          <p:cNvGraphicFramePr>
            <a:graphicFrameLocks noGrp="1"/>
          </p:cNvGraphicFramePr>
          <p:nvPr>
            <p:extLst>
              <p:ext uri="{D42A27DB-BD31-4B8C-83A1-F6EECF244321}">
                <p14:modId xmlns:p14="http://schemas.microsoft.com/office/powerpoint/2010/main" val="3183950593"/>
              </p:ext>
            </p:extLst>
          </p:nvPr>
        </p:nvGraphicFramePr>
        <p:xfrm>
          <a:off x="3314700" y="1149127"/>
          <a:ext cx="2492375" cy="518004"/>
        </p:xfrm>
        <a:graphic>
          <a:graphicData uri="http://schemas.openxmlformats.org/drawingml/2006/table">
            <a:tbl>
              <a:tblPr/>
              <a:tblGrid>
                <a:gridCol w="2492375">
                  <a:extLst>
                    <a:ext uri="{9D8B030D-6E8A-4147-A177-3AD203B41FA5}">
                      <a16:colId xmlns:a16="http://schemas.microsoft.com/office/drawing/2014/main" val="20000"/>
                    </a:ext>
                  </a:extLst>
                </a:gridCol>
              </a:tblGrid>
              <a:tr h="14341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Enrolled patients</a:t>
                      </a:r>
                      <a:endParaRPr kumimoji="1" lang="en-US" altLang="ja-JP" sz="14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14341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n=170</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38" name="テキスト ボックス 10"/>
          <p:cNvSpPr txBox="1">
            <a:spLocks noChangeArrowheads="1"/>
          </p:cNvSpPr>
          <p:nvPr/>
        </p:nvSpPr>
        <p:spPr bwMode="auto">
          <a:xfrm>
            <a:off x="5290848" y="6531301"/>
            <a:ext cx="3853152"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Created from </a:t>
            </a: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Neurogastroenterol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Motil</a:t>
            </a:r>
            <a:r>
              <a:rPr lang="en-us" sz="900" b="0" i="0" dirty="0">
                <a:solidFill>
                  <a:srgbClr val="000000"/>
                </a:solidFill>
                <a:ea typeface="メイリオ" panose="020B0604030504040204" pitchFamily="50" charset="-128"/>
                <a:cs typeface="Calibri" panose="020F0502020204030204" pitchFamily="34" charset="0"/>
              </a:rPr>
              <a:t>. 23(6): 544-e205, 2011.</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p>
        </p:txBody>
      </p:sp>
      <p:sp>
        <p:nvSpPr>
          <p:cNvPr id="39" name="正方形/長方形 38">
            <a:extLst>
              <a:ext uri="{FF2B5EF4-FFF2-40B4-BE49-F238E27FC236}">
                <a16:creationId xmlns:a16="http://schemas.microsoft.com/office/drawing/2014/main" id="{0BA43E01-B77D-49AE-ADBD-56556C0A80C6}"/>
              </a:ext>
            </a:extLst>
          </p:cNvPr>
          <p:cNvSpPr/>
          <p:nvPr/>
        </p:nvSpPr>
        <p:spPr>
          <a:xfrm>
            <a:off x="371810" y="6453336"/>
            <a:ext cx="4355765"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14325" indent="-314325"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graphicFrame>
        <p:nvGraphicFramePr>
          <p:cNvPr id="40" name="表 39">
            <a:extLst>
              <a:ext uri="{FF2B5EF4-FFF2-40B4-BE49-F238E27FC236}">
                <a16:creationId xmlns:a16="http://schemas.microsoft.com/office/drawing/2014/main" id="{0C5B1461-9961-4B31-A9EE-56FA98223608}"/>
              </a:ext>
            </a:extLst>
          </p:cNvPr>
          <p:cNvGraphicFramePr>
            <a:graphicFrameLocks noGrp="1"/>
          </p:cNvGraphicFramePr>
          <p:nvPr>
            <p:extLst>
              <p:ext uri="{D42A27DB-BD31-4B8C-83A1-F6EECF244321}">
                <p14:modId xmlns:p14="http://schemas.microsoft.com/office/powerpoint/2010/main" val="3920095268"/>
              </p:ext>
            </p:extLst>
          </p:nvPr>
        </p:nvGraphicFramePr>
        <p:xfrm>
          <a:off x="370800" y="4901376"/>
          <a:ext cx="8432840" cy="1414800"/>
        </p:xfrm>
        <a:graphic>
          <a:graphicData uri="http://schemas.openxmlformats.org/drawingml/2006/table">
            <a:tbl>
              <a:tblPr firstRow="1" bandRow="1">
                <a:tableStyleId>{5C22544A-7EE6-4342-B048-85BDC9FD1C3A}</a:tableStyleId>
              </a:tblPr>
              <a:tblGrid>
                <a:gridCol w="1104856">
                  <a:extLst>
                    <a:ext uri="{9D8B030D-6E8A-4147-A177-3AD203B41FA5}">
                      <a16:colId xmlns:a16="http://schemas.microsoft.com/office/drawing/2014/main" val="4268112179"/>
                    </a:ext>
                  </a:extLst>
                </a:gridCol>
                <a:gridCol w="144016">
                  <a:extLst>
                    <a:ext uri="{9D8B030D-6E8A-4147-A177-3AD203B41FA5}">
                      <a16:colId xmlns:a16="http://schemas.microsoft.com/office/drawing/2014/main" val="821995691"/>
                    </a:ext>
                  </a:extLst>
                </a:gridCol>
                <a:gridCol w="7183968">
                  <a:extLst>
                    <a:ext uri="{9D8B030D-6E8A-4147-A177-3AD203B41FA5}">
                      <a16:colId xmlns:a16="http://schemas.microsoft.com/office/drawing/2014/main" val="2388000747"/>
                    </a:ext>
                  </a:extLst>
                </a:gridCol>
              </a:tblGrid>
              <a:tr h="85584">
                <a:tc>
                  <a:txBody>
                    <a:bodyPr/>
                    <a:lstStyle/>
                    <a:p>
                      <a:pPr algn="l"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a:t>
                      </a:r>
                      <a:endParaRPr kumimoji="1" lang="ja-JP" alt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72000" marR="0" marT="4320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4320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000" b="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p>
                  </a:txBody>
                  <a:tcPr marL="0" marT="4320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256613499"/>
                  </a:ext>
                </a:extLst>
              </a:tr>
              <a:tr h="65085">
                <a:tc>
                  <a:txBody>
                    <a:bodyPr/>
                    <a:lstStyle/>
                    <a:p>
                      <a:pPr algn="l"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Methods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 were treated with either 8, 16, or 24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μg</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lubiprostone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475210021"/>
                  </a:ext>
                </a:extLst>
              </a:tr>
              <a:tr h="130170">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Primary endpoint</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92642119"/>
                  </a:ext>
                </a:extLst>
              </a:tr>
              <a:tr h="195255">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Secondary endpoints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p>
                  </a:txBody>
                  <a:tcPr marL="0" marT="0" marB="0" anchor="b">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43969606"/>
                  </a:ext>
                </a:extLst>
              </a:tr>
              <a:tr h="260340">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Analysis plan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Jonckheere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test.</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815089"/>
                  </a:ext>
                </a:extLst>
              </a:tr>
            </a:tbl>
          </a:graphicData>
        </a:graphic>
      </p:graphicFrame>
      <p:sp>
        <p:nvSpPr>
          <p:cNvPr id="50"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1"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3"/>
          <p:cNvSpPr>
            <a:spLocks noGrp="1"/>
          </p:cNvSpPr>
          <p:nvPr>
            <p:ph type="title"/>
          </p:nvPr>
        </p:nvSpPr>
        <p:spPr/>
        <p:txBody>
          <a:bodyPr rtlCol="0"/>
          <a:lstStyle/>
          <a:p>
            <a:pPr rtl="0"/>
            <a:r>
              <a:rPr lang="en-us" dirty="0"/>
              <a:t>Patient Demographics</a:t>
            </a:r>
            <a:endParaRPr lang="ja-JP" altLang="en-US" dirty="0"/>
          </a:p>
        </p:txBody>
      </p:sp>
      <p:graphicFrame>
        <p:nvGraphicFramePr>
          <p:cNvPr id="56391" name="Group 71"/>
          <p:cNvGraphicFramePr>
            <a:graphicFrameLocks noGrp="1"/>
          </p:cNvGraphicFramePr>
          <p:nvPr>
            <p:extLst>
              <p:ext uri="{D42A27DB-BD31-4B8C-83A1-F6EECF244321}">
                <p14:modId xmlns:p14="http://schemas.microsoft.com/office/powerpoint/2010/main" val="1472936610"/>
              </p:ext>
            </p:extLst>
          </p:nvPr>
        </p:nvGraphicFramePr>
        <p:xfrm>
          <a:off x="371810" y="1436918"/>
          <a:ext cx="8427327" cy="3091568"/>
        </p:xfrm>
        <a:graphic>
          <a:graphicData uri="http://schemas.openxmlformats.org/drawingml/2006/table">
            <a:tbl>
              <a:tblPr/>
              <a:tblGrid>
                <a:gridCol w="1620000">
                  <a:extLst>
                    <a:ext uri="{9D8B030D-6E8A-4147-A177-3AD203B41FA5}">
                      <a16:colId xmlns:a16="http://schemas.microsoft.com/office/drawing/2014/main" val="20000"/>
                    </a:ext>
                  </a:extLst>
                </a:gridCol>
                <a:gridCol w="1224000">
                  <a:extLst>
                    <a:ext uri="{9D8B030D-6E8A-4147-A177-3AD203B41FA5}">
                      <a16:colId xmlns:a16="http://schemas.microsoft.com/office/drawing/2014/main" val="20001"/>
                    </a:ext>
                  </a:extLst>
                </a:gridCol>
                <a:gridCol w="1620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gridCol w="1620000">
                  <a:extLst>
                    <a:ext uri="{9D8B030D-6E8A-4147-A177-3AD203B41FA5}">
                      <a16:colId xmlns:a16="http://schemas.microsoft.com/office/drawing/2014/main" val="20004"/>
                    </a:ext>
                  </a:extLst>
                </a:gridCol>
                <a:gridCol w="723327">
                  <a:extLst>
                    <a:ext uri="{9D8B030D-6E8A-4147-A177-3AD203B41FA5}">
                      <a16:colId xmlns:a16="http://schemas.microsoft.com/office/drawing/2014/main" val="20005"/>
                    </a:ext>
                  </a:extLst>
                </a:gridCol>
              </a:tblGrid>
              <a:tr h="53686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5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Placebo</a:t>
                      </a: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5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16 </a:t>
                      </a:r>
                      <a:r>
                        <a:rPr lang="en-us" sz="15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endParaRPr kumimoji="1" lang="ja-JP" altLang="en-US" sz="15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87DE3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5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32 </a:t>
                      </a:r>
                      <a:r>
                        <a:rPr lang="en-us" sz="15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14C70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5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48 </a:t>
                      </a:r>
                      <a:r>
                        <a:rPr lang="en-us" sz="15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5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Test</a:t>
                      </a: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42</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41</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44</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Sex (men)</a:t>
                      </a:r>
                      <a:endParaRPr kumimoji="1" lang="en-US" altLang="ja-JP" sz="15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 (7.1%)</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 (9.8%)</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 (14.0%)</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 (6.8%)</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Age (years)</a:t>
                      </a:r>
                      <a:r>
                        <a:rPr lang="en-us" sz="15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spc="0"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38.4±11.6</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38.8±11.0</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40.0±11.3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40.7±12.9</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Height (cm)</a:t>
                      </a:r>
                      <a:r>
                        <a:rPr lang="en-us" sz="15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spc="0"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160.9±5.7</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160.8±6.5</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160.9±7.0</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158.4±7.4</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Body weight (kg)</a:t>
                      </a:r>
                      <a:r>
                        <a:rPr lang="en-us" sz="15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spc="0"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54.7±7.3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54.3±8.3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56.3±9.7</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52.6±8.3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257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BMI (kg/m</a:t>
                      </a:r>
                      <a:r>
                        <a:rPr lang="en-us" sz="1500" b="0" i="0" u="none" strike="noStrike" cap="none" spc="0"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5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spc="0"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p>
                  </a:txBody>
                  <a:tcPr marL="0" marR="0"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21.2±2.7</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20.9±2.5</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21.7±3.3</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20.9±2.6</a:t>
                      </a:r>
                      <a:endParaRPr kumimoji="1" lang="ja-JP" alt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5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5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5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5999" marR="35999" marT="45730" marB="4573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 name="正方形/長方形 17">
            <a:extLst>
              <a:ext uri="{FF2B5EF4-FFF2-40B4-BE49-F238E27FC236}">
                <a16:creationId xmlns:a16="http://schemas.microsoft.com/office/drawing/2014/main" id="{5ACB8B91-4FF4-4763-B1DE-FFF975C749B0}"/>
              </a:ext>
            </a:extLst>
          </p:cNvPr>
          <p:cNvSpPr/>
          <p:nvPr/>
        </p:nvSpPr>
        <p:spPr>
          <a:xfrm>
            <a:off x="371810" y="4590969"/>
            <a:ext cx="3408102" cy="124650"/>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*1: Mean ± SD </a:t>
            </a:r>
            <a:r>
              <a:rPr lang="ja-JP" alt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 </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*2: Chi-square test  *3: One-way analysis of variance</a:t>
            </a:r>
          </a:p>
        </p:txBody>
      </p:sp>
      <p:sp>
        <p:nvSpPr>
          <p:cNvPr id="14" name="正方形/長方形 13">
            <a:extLst>
              <a:ext uri="{FF2B5EF4-FFF2-40B4-BE49-F238E27FC236}">
                <a16:creationId xmlns:a16="http://schemas.microsoft.com/office/drawing/2014/main" id="{1ABE6330-9904-4060-9A42-B61C10022DD2}"/>
              </a:ext>
            </a:extLst>
          </p:cNvPr>
          <p:cNvSpPr/>
          <p:nvPr/>
        </p:nvSpPr>
        <p:spPr>
          <a:xfrm>
            <a:off x="371810" y="6453336"/>
            <a:ext cx="4200190"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23850" indent="-323850"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9" name="テキスト ボックス 10">
            <a:extLst>
              <a:ext uri="{FF2B5EF4-FFF2-40B4-BE49-F238E27FC236}">
                <a16:creationId xmlns:a16="http://schemas.microsoft.com/office/drawing/2014/main" id="{C2100796-A793-4AC9-91FB-692D35ED543B}"/>
              </a:ext>
            </a:extLst>
          </p:cNvPr>
          <p:cNvSpPr txBox="1">
            <a:spLocks noChangeArrowheads="1"/>
          </p:cNvSpPr>
          <p:nvPr/>
        </p:nvSpPr>
        <p:spPr bwMode="auto">
          <a:xfrm>
            <a:off x="5290848" y="6531301"/>
            <a:ext cx="3853152"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Created from </a:t>
            </a: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Neurogastroenterol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Motil</a:t>
            </a:r>
            <a:r>
              <a:rPr lang="en-us" sz="900" b="0" i="0" dirty="0">
                <a:solidFill>
                  <a:srgbClr val="000000"/>
                </a:solidFill>
                <a:ea typeface="メイリオ" panose="020B0604030504040204" pitchFamily="50" charset="-128"/>
                <a:cs typeface="Calibri" panose="020F0502020204030204" pitchFamily="34" charset="0"/>
              </a:rPr>
              <a:t>. 23(6): 544-e205, 2011.</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p>
        </p:txBody>
      </p:sp>
      <p:graphicFrame>
        <p:nvGraphicFramePr>
          <p:cNvPr id="10" name="表 9">
            <a:extLst>
              <a:ext uri="{FF2B5EF4-FFF2-40B4-BE49-F238E27FC236}">
                <a16:creationId xmlns:a16="http://schemas.microsoft.com/office/drawing/2014/main" id="{AAFEC25A-1A86-4976-A82B-8A0140AEFE86}"/>
              </a:ext>
            </a:extLst>
          </p:cNvPr>
          <p:cNvGraphicFramePr>
            <a:graphicFrameLocks noGrp="1"/>
          </p:cNvGraphicFramePr>
          <p:nvPr>
            <p:extLst>
              <p:ext uri="{D42A27DB-BD31-4B8C-83A1-F6EECF244321}">
                <p14:modId xmlns:p14="http://schemas.microsoft.com/office/powerpoint/2010/main" val="2336172589"/>
              </p:ext>
            </p:extLst>
          </p:nvPr>
        </p:nvGraphicFramePr>
        <p:xfrm>
          <a:off x="370800" y="4797152"/>
          <a:ext cx="8432840" cy="1584176"/>
        </p:xfrm>
        <a:graphic>
          <a:graphicData uri="http://schemas.openxmlformats.org/drawingml/2006/table">
            <a:tbl>
              <a:tblPr firstRow="1" bandRow="1">
                <a:tableStyleId>{5C22544A-7EE6-4342-B048-85BDC9FD1C3A}</a:tableStyleId>
              </a:tblPr>
              <a:tblGrid>
                <a:gridCol w="1032848">
                  <a:extLst>
                    <a:ext uri="{9D8B030D-6E8A-4147-A177-3AD203B41FA5}">
                      <a16:colId xmlns:a16="http://schemas.microsoft.com/office/drawing/2014/main" val="4268112179"/>
                    </a:ext>
                  </a:extLst>
                </a:gridCol>
                <a:gridCol w="216024">
                  <a:extLst>
                    <a:ext uri="{9D8B030D-6E8A-4147-A177-3AD203B41FA5}">
                      <a16:colId xmlns:a16="http://schemas.microsoft.com/office/drawing/2014/main" val="821995691"/>
                    </a:ext>
                  </a:extLst>
                </a:gridCol>
                <a:gridCol w="7183968">
                  <a:extLst>
                    <a:ext uri="{9D8B030D-6E8A-4147-A177-3AD203B41FA5}">
                      <a16:colId xmlns:a16="http://schemas.microsoft.com/office/drawing/2014/main" val="2388000747"/>
                    </a:ext>
                  </a:extLst>
                </a:gridCol>
              </a:tblGrid>
              <a:tr h="201953">
                <a:tc>
                  <a:txBody>
                    <a:bodyPr/>
                    <a:lstStyle/>
                    <a:p>
                      <a:pPr algn="l"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a:t>
                      </a:r>
                    </a:p>
                  </a:txBody>
                  <a:tcPr marL="72000" marR="0" marT="4320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4320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000" b="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p>
                  </a:txBody>
                  <a:tcPr marL="0" marT="4320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256613499"/>
                  </a:ext>
                </a:extLst>
              </a:tr>
              <a:tr h="153580">
                <a:tc>
                  <a:txBody>
                    <a:bodyPr/>
                    <a:lstStyle/>
                    <a:p>
                      <a:pPr algn="l"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Methods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 were treated with either 8, 16, or 24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μg</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lubiprostone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475210021"/>
                  </a:ext>
                </a:extLst>
              </a:tr>
              <a:tr h="153580">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Primary endpoint</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92642119"/>
                  </a:ext>
                </a:extLst>
              </a:tr>
              <a:tr h="460741">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Secondary endpoints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p>
                  </a:txBody>
                  <a:tcPr marL="0" marT="0" marB="0" anchor="b">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43969606"/>
                  </a:ext>
                </a:extLst>
              </a:tr>
              <a:tr h="614322">
                <a:tc>
                  <a:txBody>
                    <a:bodyPr/>
                    <a:lstStyle/>
                    <a:p>
                      <a:pPr algn="l"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Analysis plan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Jonckheere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test.</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815089"/>
                  </a:ext>
                </a:extLst>
              </a:tr>
            </a:tbl>
          </a:graphicData>
        </a:graphic>
      </p:graphicFrame>
      <p:sp>
        <p:nvSpPr>
          <p:cNvPr id="11"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0"/>
          <p:cNvSpPr>
            <a:spLocks noGrp="1"/>
          </p:cNvSpPr>
          <p:nvPr>
            <p:ph type="title"/>
          </p:nvPr>
        </p:nvSpPr>
        <p:spPr>
          <a:xfrm>
            <a:off x="0" y="311150"/>
            <a:ext cx="8803640" cy="980728"/>
          </a:xfrm>
        </p:spPr>
        <p:txBody>
          <a:bodyPr rtlCol="0"/>
          <a:lstStyle/>
          <a:p>
            <a:pPr rtl="0"/>
            <a:r>
              <a:rPr lang="en-us" sz="2600" dirty="0"/>
              <a:t>Dose response in increased frequency of </a:t>
            </a:r>
            <a:br>
              <a:rPr lang="en-us" sz="2600" dirty="0"/>
            </a:br>
            <a:r>
              <a:rPr lang="en-us" sz="2600" dirty="0"/>
              <a:t>spontaneous bowel movement by </a:t>
            </a:r>
            <a:r>
              <a:rPr lang="en-us" sz="2600" dirty="0" err="1"/>
              <a:t>lubiprostone</a:t>
            </a:r>
            <a:br>
              <a:rPr lang="en-US" altLang="ja-JP" sz="2600" dirty="0"/>
            </a:br>
            <a:r>
              <a:rPr lang="en-us" sz="2600" dirty="0"/>
              <a:t>(Primary endpoint)</a:t>
            </a:r>
            <a:endParaRPr lang="ja-JP" altLang="en-US" sz="2600" dirty="0"/>
          </a:p>
        </p:txBody>
      </p:sp>
      <p:sp>
        <p:nvSpPr>
          <p:cNvPr id="71"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76"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
        <p:nvSpPr>
          <p:cNvPr id="81" name="テキスト ボックス 10">
            <a:extLst>
              <a:ext uri="{FF2B5EF4-FFF2-40B4-BE49-F238E27FC236}">
                <a16:creationId xmlns:a16="http://schemas.microsoft.com/office/drawing/2014/main" id="{50AFFCFF-F9EA-47F1-AA90-F45853EA5F82}"/>
              </a:ext>
            </a:extLst>
          </p:cNvPr>
          <p:cNvSpPr txBox="1">
            <a:spLocks noChangeArrowheads="1"/>
          </p:cNvSpPr>
          <p:nvPr/>
        </p:nvSpPr>
        <p:spPr bwMode="auto">
          <a:xfrm>
            <a:off x="5290848" y="6531301"/>
            <a:ext cx="3853152"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Created from </a:t>
            </a: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Neurogastroenterol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Motil</a:t>
            </a:r>
            <a:r>
              <a:rPr lang="en-us" sz="900" b="0" i="0" dirty="0">
                <a:solidFill>
                  <a:srgbClr val="000000"/>
                </a:solidFill>
                <a:ea typeface="メイリオ" panose="020B0604030504040204" pitchFamily="50" charset="-128"/>
                <a:cs typeface="Calibri" panose="020F0502020204030204" pitchFamily="34" charset="0"/>
              </a:rPr>
              <a:t>. 23(6): 544-e205, 2011.</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p>
        </p:txBody>
      </p:sp>
      <p:sp>
        <p:nvSpPr>
          <p:cNvPr id="87" name="Text Box 6">
            <a:extLst>
              <a:ext uri="{FF2B5EF4-FFF2-40B4-BE49-F238E27FC236}">
                <a16:creationId xmlns:a16="http://schemas.microsoft.com/office/drawing/2014/main" id="{9E51848F-1E4E-47F0-88CA-BDD23C15FD8D}"/>
              </a:ext>
            </a:extLst>
          </p:cNvPr>
          <p:cNvSpPr txBox="1">
            <a:spLocks noChangeArrowheads="1"/>
          </p:cNvSpPr>
          <p:nvPr/>
        </p:nvSpPr>
        <p:spPr bwMode="auto">
          <a:xfrm>
            <a:off x="1993109" y="4085279"/>
            <a:ext cx="655629" cy="51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Placebo</a:t>
            </a:r>
          </a:p>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(n=42)</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8" name="Text Box 7">
            <a:extLst>
              <a:ext uri="{FF2B5EF4-FFF2-40B4-BE49-F238E27FC236}">
                <a16:creationId xmlns:a16="http://schemas.microsoft.com/office/drawing/2014/main" id="{1E73DC78-72C3-4A0E-8ACD-9494382E78D0}"/>
              </a:ext>
            </a:extLst>
          </p:cNvPr>
          <p:cNvSpPr txBox="1">
            <a:spLocks noChangeArrowheads="1"/>
          </p:cNvSpPr>
          <p:nvPr/>
        </p:nvSpPr>
        <p:spPr bwMode="auto">
          <a:xfrm>
            <a:off x="3526361" y="4085279"/>
            <a:ext cx="843501" cy="51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16 μg/day</a:t>
            </a:r>
          </a:p>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(n=41)</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 name="Text Box 8">
            <a:extLst>
              <a:ext uri="{FF2B5EF4-FFF2-40B4-BE49-F238E27FC236}">
                <a16:creationId xmlns:a16="http://schemas.microsoft.com/office/drawing/2014/main" id="{A6932B76-874D-4C24-941C-AA976C8E5005}"/>
              </a:ext>
            </a:extLst>
          </p:cNvPr>
          <p:cNvSpPr txBox="1">
            <a:spLocks noChangeArrowheads="1"/>
          </p:cNvSpPr>
          <p:nvPr/>
        </p:nvSpPr>
        <p:spPr bwMode="auto">
          <a:xfrm>
            <a:off x="5151960" y="4085279"/>
            <a:ext cx="843501" cy="51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32 μg/day</a:t>
            </a:r>
          </a:p>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(n=43)</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90" name="Text Box 9">
            <a:extLst>
              <a:ext uri="{FF2B5EF4-FFF2-40B4-BE49-F238E27FC236}">
                <a16:creationId xmlns:a16="http://schemas.microsoft.com/office/drawing/2014/main" id="{7AB401D8-E4BD-48BA-BF6E-BA4ED70AC7C2}"/>
              </a:ext>
            </a:extLst>
          </p:cNvPr>
          <p:cNvSpPr txBox="1">
            <a:spLocks noChangeArrowheads="1"/>
          </p:cNvSpPr>
          <p:nvPr/>
        </p:nvSpPr>
        <p:spPr bwMode="auto">
          <a:xfrm>
            <a:off x="6779148" y="4085279"/>
            <a:ext cx="843501" cy="51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a:t>
            </a:r>
          </a:p>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(n=43)</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91" name="Text Box 405">
            <a:extLst>
              <a:ext uri="{FF2B5EF4-FFF2-40B4-BE49-F238E27FC236}">
                <a16:creationId xmlns:a16="http://schemas.microsoft.com/office/drawing/2014/main" id="{2CECDD7D-1B58-41FC-8726-41F153944D3D}"/>
              </a:ext>
            </a:extLst>
          </p:cNvPr>
          <p:cNvSpPr txBox="1">
            <a:spLocks noChangeArrowheads="1"/>
          </p:cNvSpPr>
          <p:nvPr/>
        </p:nvSpPr>
        <p:spPr bwMode="auto">
          <a:xfrm>
            <a:off x="641287" y="1196916"/>
            <a:ext cx="118333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8" name="Text Box 9">
            <a:extLst>
              <a:ext uri="{FF2B5EF4-FFF2-40B4-BE49-F238E27FC236}">
                <a16:creationId xmlns:a16="http://schemas.microsoft.com/office/drawing/2014/main" id="{AB9FF16C-E970-43FB-8BBD-CBF56A452068}"/>
              </a:ext>
            </a:extLst>
          </p:cNvPr>
          <p:cNvSpPr txBox="1">
            <a:spLocks noChangeArrowheads="1"/>
          </p:cNvSpPr>
          <p:nvPr/>
        </p:nvSpPr>
        <p:spPr bwMode="auto">
          <a:xfrm>
            <a:off x="4893267" y="4581128"/>
            <a:ext cx="1406926" cy="294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a:t>
            </a:r>
          </a:p>
        </p:txBody>
      </p:sp>
      <p:sp>
        <p:nvSpPr>
          <p:cNvPr id="92" name="Text Box 432">
            <a:extLst>
              <a:ext uri="{FF2B5EF4-FFF2-40B4-BE49-F238E27FC236}">
                <a16:creationId xmlns:a16="http://schemas.microsoft.com/office/drawing/2014/main" id="{611DE365-F85E-4D55-B219-45D684083D93}"/>
              </a:ext>
            </a:extLst>
          </p:cNvPr>
          <p:cNvSpPr txBox="1">
            <a:spLocks noChangeArrowheads="1"/>
          </p:cNvSpPr>
          <p:nvPr/>
        </p:nvSpPr>
        <p:spPr bwMode="auto">
          <a:xfrm>
            <a:off x="411873" y="1732756"/>
            <a:ext cx="627864" cy="222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eaLnBrk="1" hangingPunct="1">
              <a:lnSpc>
                <a:spcPct val="90000"/>
              </a:lnSpc>
              <a:spcBef>
                <a:spcPct val="0"/>
              </a:spcBef>
              <a:buNone/>
            </a:pPr>
            <a:r>
              <a:rPr lang="en-us" sz="1600" b="0" i="0" dirty="0">
                <a:latin typeface="Calibri" panose="020F0502020204030204" pitchFamily="34" charset="0"/>
                <a:ea typeface="メイリオ" panose="020B0604030504040204" pitchFamily="50" charset="-128"/>
                <a:cs typeface="Calibri" panose="020F0502020204030204" pitchFamily="34" charset="0"/>
              </a:rPr>
              <a:t>Change in SBM frequency</a:t>
            </a:r>
            <a:br>
              <a:rPr lang="en-us" sz="1600" b="0" i="0" dirty="0">
                <a:latin typeface="Calibri" panose="020F0502020204030204" pitchFamily="34" charset="0"/>
                <a:ea typeface="メイリオ" panose="020B0604030504040204" pitchFamily="50" charset="-128"/>
                <a:cs typeface="Calibri" panose="020F0502020204030204" pitchFamily="34" charset="0"/>
              </a:rPr>
            </a:br>
            <a:r>
              <a:rPr lang="en-us" altLang="ja-JP" sz="1600" b="0" i="0" dirty="0">
                <a:latin typeface="Calibri" panose="020F0502020204030204" pitchFamily="34" charset="0"/>
                <a:ea typeface="メイリオ" panose="020B0604030504040204" pitchFamily="50" charset="-128"/>
                <a:cs typeface="Calibri" panose="020F0502020204030204" pitchFamily="34" charset="0"/>
              </a:rPr>
              <a:t>(Week 1)</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 name="グループ化 1"/>
          <p:cNvGrpSpPr/>
          <p:nvPr/>
        </p:nvGrpSpPr>
        <p:grpSpPr>
          <a:xfrm>
            <a:off x="1120963" y="1414404"/>
            <a:ext cx="6948300" cy="3185386"/>
            <a:chOff x="1120963" y="1414404"/>
            <a:chExt cx="6948300" cy="3185386"/>
          </a:xfrm>
        </p:grpSpPr>
        <p:sp>
          <p:nvSpPr>
            <p:cNvPr id="99" name="Text Box 86">
              <a:extLst>
                <a:ext uri="{FF2B5EF4-FFF2-40B4-BE49-F238E27FC236}">
                  <a16:creationId xmlns:a16="http://schemas.microsoft.com/office/drawing/2014/main" id="{6E3BEE87-6E41-468C-9F3B-D0C3B5A11D46}"/>
                </a:ext>
              </a:extLst>
            </p:cNvPr>
            <p:cNvSpPr txBox="1">
              <a:spLocks noChangeArrowheads="1"/>
            </p:cNvSpPr>
            <p:nvPr/>
          </p:nvSpPr>
          <p:spPr bwMode="auto">
            <a:xfrm>
              <a:off x="1120964" y="141440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9</a:t>
              </a:r>
            </a:p>
          </p:txBody>
        </p:sp>
        <p:sp>
          <p:nvSpPr>
            <p:cNvPr id="102" name="Text Box 92">
              <a:extLst>
                <a:ext uri="{FF2B5EF4-FFF2-40B4-BE49-F238E27FC236}">
                  <a16:creationId xmlns:a16="http://schemas.microsoft.com/office/drawing/2014/main" id="{19A829ED-6672-4963-9024-57BD4701FE43}"/>
                </a:ext>
              </a:extLst>
            </p:cNvPr>
            <p:cNvSpPr txBox="1">
              <a:spLocks noChangeArrowheads="1"/>
            </p:cNvSpPr>
            <p:nvPr/>
          </p:nvSpPr>
          <p:spPr bwMode="auto">
            <a:xfrm>
              <a:off x="1127313" y="398424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117" name="Line 62">
              <a:extLst>
                <a:ext uri="{FF2B5EF4-FFF2-40B4-BE49-F238E27FC236}">
                  <a16:creationId xmlns:a16="http://schemas.microsoft.com/office/drawing/2014/main" id="{F2E79BAF-CBFB-47B2-B3A6-58B5B2D1BDA6}"/>
                </a:ext>
              </a:extLst>
            </p:cNvPr>
            <p:cNvSpPr>
              <a:spLocks noChangeShapeType="1"/>
            </p:cNvSpPr>
            <p:nvPr/>
          </p:nvSpPr>
          <p:spPr bwMode="auto">
            <a:xfrm>
              <a:off x="3486150" y="4599790"/>
              <a:ext cx="4191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sz="180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70" name="直線コネクタ 69">
              <a:extLst>
                <a:ext uri="{FF2B5EF4-FFF2-40B4-BE49-F238E27FC236}">
                  <a16:creationId xmlns:a16="http://schemas.microsoft.com/office/drawing/2014/main" id="{AD6C074A-1F55-4114-835B-83E6A9E3992C}"/>
                </a:ext>
              </a:extLst>
            </p:cNvPr>
            <p:cNvCxnSpPr/>
            <p:nvPr/>
          </p:nvCxnSpPr>
          <p:spPr bwMode="auto">
            <a:xfrm>
              <a:off x="1514475" y="3837880"/>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157A5A1B-024A-4DB1-9801-B6DDC4AB8455}"/>
                </a:ext>
              </a:extLst>
            </p:cNvPr>
            <p:cNvCxnSpPr/>
            <p:nvPr/>
          </p:nvCxnSpPr>
          <p:spPr bwMode="auto">
            <a:xfrm>
              <a:off x="1514475" y="3267492"/>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7C75EE81-3DC6-4B4A-9288-914377A5B3F8}"/>
                </a:ext>
              </a:extLst>
            </p:cNvPr>
            <p:cNvCxnSpPr/>
            <p:nvPr/>
          </p:nvCxnSpPr>
          <p:spPr bwMode="auto">
            <a:xfrm>
              <a:off x="1514475" y="3552686"/>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2" name="直線コネクタ 81">
              <a:extLst>
                <a:ext uri="{FF2B5EF4-FFF2-40B4-BE49-F238E27FC236}">
                  <a16:creationId xmlns:a16="http://schemas.microsoft.com/office/drawing/2014/main" id="{1B816D94-4E2E-4C70-8182-FA72F0097F74}"/>
                </a:ext>
              </a:extLst>
            </p:cNvPr>
            <p:cNvCxnSpPr/>
            <p:nvPr/>
          </p:nvCxnSpPr>
          <p:spPr bwMode="auto">
            <a:xfrm>
              <a:off x="1514475" y="2411910"/>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2B1452D9-055D-4970-B731-8503C19E1D53}"/>
                </a:ext>
              </a:extLst>
            </p:cNvPr>
            <p:cNvCxnSpPr/>
            <p:nvPr/>
          </p:nvCxnSpPr>
          <p:spPr bwMode="auto">
            <a:xfrm>
              <a:off x="1514475" y="1556328"/>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DBD2650A-EFE8-43B9-A5DB-5E91FEFA2A0E}"/>
                </a:ext>
              </a:extLst>
            </p:cNvPr>
            <p:cNvCxnSpPr/>
            <p:nvPr/>
          </p:nvCxnSpPr>
          <p:spPr bwMode="auto">
            <a:xfrm>
              <a:off x="1514475" y="2126716"/>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直線コネクタ 84">
              <a:extLst>
                <a:ext uri="{FF2B5EF4-FFF2-40B4-BE49-F238E27FC236}">
                  <a16:creationId xmlns:a16="http://schemas.microsoft.com/office/drawing/2014/main" id="{B1055F5D-4204-4C06-9464-A473060AD2B9}"/>
                </a:ext>
              </a:extLst>
            </p:cNvPr>
            <p:cNvCxnSpPr/>
            <p:nvPr/>
          </p:nvCxnSpPr>
          <p:spPr bwMode="auto">
            <a:xfrm>
              <a:off x="1514475" y="2982298"/>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EE64DF66-54E6-4AF6-AC78-CA6CF7407E62}"/>
                </a:ext>
              </a:extLst>
            </p:cNvPr>
            <p:cNvCxnSpPr/>
            <p:nvPr/>
          </p:nvCxnSpPr>
          <p:spPr bwMode="auto">
            <a:xfrm>
              <a:off x="1514475" y="2697104"/>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3" name="Line 233">
              <a:extLst>
                <a:ext uri="{FF2B5EF4-FFF2-40B4-BE49-F238E27FC236}">
                  <a16:creationId xmlns:a16="http://schemas.microsoft.com/office/drawing/2014/main" id="{801A1A24-69E6-42BE-922C-8AAC805F45F5}"/>
                </a:ext>
              </a:extLst>
            </p:cNvPr>
            <p:cNvSpPr>
              <a:spLocks noChangeShapeType="1"/>
            </p:cNvSpPr>
            <p:nvPr/>
          </p:nvSpPr>
          <p:spPr bwMode="auto">
            <a:xfrm>
              <a:off x="1514475" y="1556328"/>
              <a:ext cx="0" cy="256674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94" name="Text Box 86">
              <a:extLst>
                <a:ext uri="{FF2B5EF4-FFF2-40B4-BE49-F238E27FC236}">
                  <a16:creationId xmlns:a16="http://schemas.microsoft.com/office/drawing/2014/main" id="{BA5A41A2-B8DB-4701-8EDC-A568912FF554}"/>
                </a:ext>
              </a:extLst>
            </p:cNvPr>
            <p:cNvSpPr txBox="1">
              <a:spLocks noChangeArrowheads="1"/>
            </p:cNvSpPr>
            <p:nvPr/>
          </p:nvSpPr>
          <p:spPr bwMode="auto">
            <a:xfrm>
              <a:off x="1120964" y="226834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6</a:t>
              </a:r>
            </a:p>
          </p:txBody>
        </p:sp>
        <p:sp>
          <p:nvSpPr>
            <p:cNvPr id="95" name="Text Box 88">
              <a:extLst>
                <a:ext uri="{FF2B5EF4-FFF2-40B4-BE49-F238E27FC236}">
                  <a16:creationId xmlns:a16="http://schemas.microsoft.com/office/drawing/2014/main" id="{95E1E2FC-9FD8-498F-ADF3-30677B86D4DB}"/>
                </a:ext>
              </a:extLst>
            </p:cNvPr>
            <p:cNvSpPr txBox="1">
              <a:spLocks noChangeArrowheads="1"/>
            </p:cNvSpPr>
            <p:nvPr/>
          </p:nvSpPr>
          <p:spPr bwMode="auto">
            <a:xfrm>
              <a:off x="1120963" y="284023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96" name="Text Box 90">
              <a:extLst>
                <a:ext uri="{FF2B5EF4-FFF2-40B4-BE49-F238E27FC236}">
                  <a16:creationId xmlns:a16="http://schemas.microsoft.com/office/drawing/2014/main" id="{3CDCA21E-0775-44F4-A4AF-8CD0DCA23464}"/>
                </a:ext>
              </a:extLst>
            </p:cNvPr>
            <p:cNvSpPr txBox="1">
              <a:spLocks noChangeArrowheads="1"/>
            </p:cNvSpPr>
            <p:nvPr/>
          </p:nvSpPr>
          <p:spPr bwMode="auto">
            <a:xfrm>
              <a:off x="1120963" y="341212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97" name="Line 237">
              <a:extLst>
                <a:ext uri="{FF2B5EF4-FFF2-40B4-BE49-F238E27FC236}">
                  <a16:creationId xmlns:a16="http://schemas.microsoft.com/office/drawing/2014/main" id="{E3B93FD8-0231-4094-844B-DE3A4AA3981D}"/>
                </a:ext>
              </a:extLst>
            </p:cNvPr>
            <p:cNvSpPr>
              <a:spLocks noChangeShapeType="1"/>
            </p:cNvSpPr>
            <p:nvPr/>
          </p:nvSpPr>
          <p:spPr bwMode="auto">
            <a:xfrm flipH="1">
              <a:off x="1368425" y="2979890"/>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98" name="Line 239">
              <a:extLst>
                <a:ext uri="{FF2B5EF4-FFF2-40B4-BE49-F238E27FC236}">
                  <a16:creationId xmlns:a16="http://schemas.microsoft.com/office/drawing/2014/main" id="{5DD3D899-CCD4-4DFC-97E6-5A28ED6C5E17}"/>
                </a:ext>
              </a:extLst>
            </p:cNvPr>
            <p:cNvSpPr>
              <a:spLocks noChangeShapeType="1"/>
            </p:cNvSpPr>
            <p:nvPr/>
          </p:nvSpPr>
          <p:spPr bwMode="auto">
            <a:xfrm flipH="1">
              <a:off x="1368425" y="3551480"/>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0" name="Line 235">
              <a:extLst>
                <a:ext uri="{FF2B5EF4-FFF2-40B4-BE49-F238E27FC236}">
                  <a16:creationId xmlns:a16="http://schemas.microsoft.com/office/drawing/2014/main" id="{6BEE51FC-125F-414F-942E-52EABAAC3C4B}"/>
                </a:ext>
              </a:extLst>
            </p:cNvPr>
            <p:cNvSpPr>
              <a:spLocks noChangeShapeType="1"/>
            </p:cNvSpPr>
            <p:nvPr/>
          </p:nvSpPr>
          <p:spPr bwMode="auto">
            <a:xfrm flipH="1">
              <a:off x="1368425" y="1550916"/>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 name="Line 235">
              <a:extLst>
                <a:ext uri="{FF2B5EF4-FFF2-40B4-BE49-F238E27FC236}">
                  <a16:creationId xmlns:a16="http://schemas.microsoft.com/office/drawing/2014/main" id="{559C2F24-CCFD-423E-B868-C8A5C3BECBDC}"/>
                </a:ext>
              </a:extLst>
            </p:cNvPr>
            <p:cNvSpPr>
              <a:spLocks noChangeShapeType="1"/>
            </p:cNvSpPr>
            <p:nvPr/>
          </p:nvSpPr>
          <p:spPr bwMode="auto">
            <a:xfrm flipH="1">
              <a:off x="1368425" y="2408300"/>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 name="Line 235">
              <a:extLst>
                <a:ext uri="{FF2B5EF4-FFF2-40B4-BE49-F238E27FC236}">
                  <a16:creationId xmlns:a16="http://schemas.microsoft.com/office/drawing/2014/main" id="{C2D1D986-FF65-4B3E-9889-45A73B6FDEF1}"/>
                </a:ext>
              </a:extLst>
            </p:cNvPr>
            <p:cNvSpPr>
              <a:spLocks noChangeShapeType="1"/>
            </p:cNvSpPr>
            <p:nvPr/>
          </p:nvSpPr>
          <p:spPr bwMode="auto">
            <a:xfrm flipH="1">
              <a:off x="1368425" y="2122506"/>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4" name="Text Box 86">
              <a:extLst>
                <a:ext uri="{FF2B5EF4-FFF2-40B4-BE49-F238E27FC236}">
                  <a16:creationId xmlns:a16="http://schemas.microsoft.com/office/drawing/2014/main" id="{8E4D06D0-9AAB-4C5D-AF36-89400BEF8BB7}"/>
                </a:ext>
              </a:extLst>
            </p:cNvPr>
            <p:cNvSpPr txBox="1">
              <a:spLocks noChangeArrowheads="1"/>
            </p:cNvSpPr>
            <p:nvPr/>
          </p:nvSpPr>
          <p:spPr bwMode="auto">
            <a:xfrm>
              <a:off x="1120964" y="198239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sp>
          <p:nvSpPr>
            <p:cNvPr id="105" name="Line 237">
              <a:extLst>
                <a:ext uri="{FF2B5EF4-FFF2-40B4-BE49-F238E27FC236}">
                  <a16:creationId xmlns:a16="http://schemas.microsoft.com/office/drawing/2014/main" id="{1C9E0872-F27C-47C7-B304-554AFE1F0C25}"/>
                </a:ext>
              </a:extLst>
            </p:cNvPr>
            <p:cNvSpPr>
              <a:spLocks noChangeShapeType="1"/>
            </p:cNvSpPr>
            <p:nvPr/>
          </p:nvSpPr>
          <p:spPr bwMode="auto">
            <a:xfrm flipH="1">
              <a:off x="1368425" y="3265685"/>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6" name="Line 237">
              <a:extLst>
                <a:ext uri="{FF2B5EF4-FFF2-40B4-BE49-F238E27FC236}">
                  <a16:creationId xmlns:a16="http://schemas.microsoft.com/office/drawing/2014/main" id="{3CD57D0D-2B78-4DCC-AD9D-118FF2C7E9FB}"/>
                </a:ext>
              </a:extLst>
            </p:cNvPr>
            <p:cNvSpPr>
              <a:spLocks noChangeShapeType="1"/>
            </p:cNvSpPr>
            <p:nvPr/>
          </p:nvSpPr>
          <p:spPr bwMode="auto">
            <a:xfrm flipH="1">
              <a:off x="1370013" y="2694095"/>
              <a:ext cx="1365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7" name="Line 237">
              <a:extLst>
                <a:ext uri="{FF2B5EF4-FFF2-40B4-BE49-F238E27FC236}">
                  <a16:creationId xmlns:a16="http://schemas.microsoft.com/office/drawing/2014/main" id="{27253BAC-5987-45AC-880B-0B96B6D5CC89}"/>
                </a:ext>
              </a:extLst>
            </p:cNvPr>
            <p:cNvSpPr>
              <a:spLocks noChangeShapeType="1"/>
            </p:cNvSpPr>
            <p:nvPr/>
          </p:nvSpPr>
          <p:spPr bwMode="auto">
            <a:xfrm flipH="1">
              <a:off x="1368425" y="3837274"/>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8" name="Text Box 86">
              <a:extLst>
                <a:ext uri="{FF2B5EF4-FFF2-40B4-BE49-F238E27FC236}">
                  <a16:creationId xmlns:a16="http://schemas.microsoft.com/office/drawing/2014/main" id="{284A03F8-19F5-4540-AA0D-31270283607E}"/>
                </a:ext>
              </a:extLst>
            </p:cNvPr>
            <p:cNvSpPr txBox="1">
              <a:spLocks noChangeArrowheads="1"/>
            </p:cNvSpPr>
            <p:nvPr/>
          </p:nvSpPr>
          <p:spPr bwMode="auto">
            <a:xfrm>
              <a:off x="1120964" y="255428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109" name="Text Box 86">
              <a:extLst>
                <a:ext uri="{FF2B5EF4-FFF2-40B4-BE49-F238E27FC236}">
                  <a16:creationId xmlns:a16="http://schemas.microsoft.com/office/drawing/2014/main" id="{5EA4307C-6306-45B1-AE35-72CC71A222CC}"/>
                </a:ext>
              </a:extLst>
            </p:cNvPr>
            <p:cNvSpPr txBox="1">
              <a:spLocks noChangeArrowheads="1"/>
            </p:cNvSpPr>
            <p:nvPr/>
          </p:nvSpPr>
          <p:spPr bwMode="auto">
            <a:xfrm>
              <a:off x="1120963" y="312618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110" name="Text Box 86">
              <a:extLst>
                <a:ext uri="{FF2B5EF4-FFF2-40B4-BE49-F238E27FC236}">
                  <a16:creationId xmlns:a16="http://schemas.microsoft.com/office/drawing/2014/main" id="{9E281062-991A-48E5-B16D-E2BDF60E2DA8}"/>
                </a:ext>
              </a:extLst>
            </p:cNvPr>
            <p:cNvSpPr txBox="1">
              <a:spLocks noChangeArrowheads="1"/>
            </p:cNvSpPr>
            <p:nvPr/>
          </p:nvSpPr>
          <p:spPr bwMode="auto">
            <a:xfrm>
              <a:off x="1133663" y="3698071"/>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grpSp>
          <p:nvGrpSpPr>
            <p:cNvPr id="111" name="Group 63">
              <a:extLst>
                <a:ext uri="{FF2B5EF4-FFF2-40B4-BE49-F238E27FC236}">
                  <a16:creationId xmlns:a16="http://schemas.microsoft.com/office/drawing/2014/main" id="{AE7E1288-CFF3-4AF1-BA09-BF80B2978491}"/>
                </a:ext>
              </a:extLst>
            </p:cNvPr>
            <p:cNvGrpSpPr>
              <a:grpSpLocks/>
            </p:cNvGrpSpPr>
            <p:nvPr/>
          </p:nvGrpSpPr>
          <p:grpSpPr bwMode="auto">
            <a:xfrm>
              <a:off x="3863975" y="3371785"/>
              <a:ext cx="179388" cy="181691"/>
              <a:chOff x="4112" y="1814"/>
              <a:chExt cx="88" cy="818"/>
            </a:xfrm>
          </p:grpSpPr>
          <p:sp>
            <p:nvSpPr>
              <p:cNvPr id="139" name="Line 82">
                <a:extLst>
                  <a:ext uri="{FF2B5EF4-FFF2-40B4-BE49-F238E27FC236}">
                    <a16:creationId xmlns:a16="http://schemas.microsoft.com/office/drawing/2014/main" id="{3BDD659F-709B-4E9B-AEB7-4D11EF67DECB}"/>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40" name="Line 83">
                <a:extLst>
                  <a:ext uri="{FF2B5EF4-FFF2-40B4-BE49-F238E27FC236}">
                    <a16:creationId xmlns:a16="http://schemas.microsoft.com/office/drawing/2014/main" id="{458F92F0-CCD4-4725-83E2-C032CA81665C}"/>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14" name="Group 63">
              <a:extLst>
                <a:ext uri="{FF2B5EF4-FFF2-40B4-BE49-F238E27FC236}">
                  <a16:creationId xmlns:a16="http://schemas.microsoft.com/office/drawing/2014/main" id="{679063B5-0D3D-429F-A487-2B6233441BD9}"/>
                </a:ext>
              </a:extLst>
            </p:cNvPr>
            <p:cNvGrpSpPr>
              <a:grpSpLocks/>
            </p:cNvGrpSpPr>
            <p:nvPr/>
          </p:nvGrpSpPr>
          <p:grpSpPr bwMode="auto">
            <a:xfrm>
              <a:off x="5464175" y="2989277"/>
              <a:ext cx="179388" cy="272537"/>
              <a:chOff x="4112" y="1814"/>
              <a:chExt cx="88" cy="818"/>
            </a:xfrm>
          </p:grpSpPr>
          <p:sp>
            <p:nvSpPr>
              <p:cNvPr id="137" name="Line 82">
                <a:extLst>
                  <a:ext uri="{FF2B5EF4-FFF2-40B4-BE49-F238E27FC236}">
                    <a16:creationId xmlns:a16="http://schemas.microsoft.com/office/drawing/2014/main" id="{11B7E688-C348-410F-8EE6-D7E718085394}"/>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8" name="Line 83">
                <a:extLst>
                  <a:ext uri="{FF2B5EF4-FFF2-40B4-BE49-F238E27FC236}">
                    <a16:creationId xmlns:a16="http://schemas.microsoft.com/office/drawing/2014/main" id="{2931556D-81B3-4867-879D-57D85AE41F0F}"/>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15" name="Group 63">
              <a:extLst>
                <a:ext uri="{FF2B5EF4-FFF2-40B4-BE49-F238E27FC236}">
                  <a16:creationId xmlns:a16="http://schemas.microsoft.com/office/drawing/2014/main" id="{6CF515BE-804D-473E-A4B8-8ED34B1E56BE}"/>
                </a:ext>
              </a:extLst>
            </p:cNvPr>
            <p:cNvGrpSpPr>
              <a:grpSpLocks/>
            </p:cNvGrpSpPr>
            <p:nvPr/>
          </p:nvGrpSpPr>
          <p:grpSpPr bwMode="auto">
            <a:xfrm>
              <a:off x="7116763" y="1860880"/>
              <a:ext cx="179387" cy="1214927"/>
              <a:chOff x="4112" y="1814"/>
              <a:chExt cx="88" cy="818"/>
            </a:xfrm>
          </p:grpSpPr>
          <p:sp>
            <p:nvSpPr>
              <p:cNvPr id="135" name="Line 82">
                <a:extLst>
                  <a:ext uri="{FF2B5EF4-FFF2-40B4-BE49-F238E27FC236}">
                    <a16:creationId xmlns:a16="http://schemas.microsoft.com/office/drawing/2014/main" id="{2C5BC21A-5050-4E5D-AFF8-29B74366C796}"/>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6" name="Line 83">
                <a:extLst>
                  <a:ext uri="{FF2B5EF4-FFF2-40B4-BE49-F238E27FC236}">
                    <a16:creationId xmlns:a16="http://schemas.microsoft.com/office/drawing/2014/main" id="{97E2C310-3A7A-41AB-891F-852ED1E57684}"/>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16" name="Group 63">
              <a:extLst>
                <a:ext uri="{FF2B5EF4-FFF2-40B4-BE49-F238E27FC236}">
                  <a16:creationId xmlns:a16="http://schemas.microsoft.com/office/drawing/2014/main" id="{665A1D91-F864-4E15-965D-635E958EB557}"/>
                </a:ext>
              </a:extLst>
            </p:cNvPr>
            <p:cNvGrpSpPr>
              <a:grpSpLocks/>
            </p:cNvGrpSpPr>
            <p:nvPr/>
          </p:nvGrpSpPr>
          <p:grpSpPr bwMode="auto">
            <a:xfrm>
              <a:off x="2239963" y="3596508"/>
              <a:ext cx="179387" cy="157784"/>
              <a:chOff x="4112" y="1814"/>
              <a:chExt cx="88" cy="818"/>
            </a:xfrm>
          </p:grpSpPr>
          <p:sp>
            <p:nvSpPr>
              <p:cNvPr id="133" name="Line 82">
                <a:extLst>
                  <a:ext uri="{FF2B5EF4-FFF2-40B4-BE49-F238E27FC236}">
                    <a16:creationId xmlns:a16="http://schemas.microsoft.com/office/drawing/2014/main" id="{CA1184EF-C2FB-46B1-806B-043BEF575F9D}"/>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4" name="Line 83">
                <a:extLst>
                  <a:ext uri="{FF2B5EF4-FFF2-40B4-BE49-F238E27FC236}">
                    <a16:creationId xmlns:a16="http://schemas.microsoft.com/office/drawing/2014/main" id="{7AC2E7A7-8B9A-4816-B6EC-DCA8749B8E5F}"/>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19" name="Text Box 33">
              <a:extLst>
                <a:ext uri="{FF2B5EF4-FFF2-40B4-BE49-F238E27FC236}">
                  <a16:creationId xmlns:a16="http://schemas.microsoft.com/office/drawing/2014/main" id="{B536DAF0-561E-449E-B0F0-3062B0CB266B}"/>
                </a:ext>
              </a:extLst>
            </p:cNvPr>
            <p:cNvSpPr txBox="1">
              <a:spLocks noChangeArrowheads="1"/>
            </p:cNvSpPr>
            <p:nvPr/>
          </p:nvSpPr>
          <p:spPr bwMode="auto">
            <a:xfrm>
              <a:off x="5439697" y="2786929"/>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0" name="Text Box 33">
              <a:extLst>
                <a:ext uri="{FF2B5EF4-FFF2-40B4-BE49-F238E27FC236}">
                  <a16:creationId xmlns:a16="http://schemas.microsoft.com/office/drawing/2014/main" id="{BF14C9AD-107F-4AB0-AEE8-432839ABD4DF}"/>
                </a:ext>
              </a:extLst>
            </p:cNvPr>
            <p:cNvSpPr txBox="1">
              <a:spLocks noChangeArrowheads="1"/>
            </p:cNvSpPr>
            <p:nvPr/>
          </p:nvSpPr>
          <p:spPr bwMode="auto">
            <a:xfrm>
              <a:off x="7033329" y="1645231"/>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21" name="直線コネクタ 120">
              <a:extLst>
                <a:ext uri="{FF2B5EF4-FFF2-40B4-BE49-F238E27FC236}">
                  <a16:creationId xmlns:a16="http://schemas.microsoft.com/office/drawing/2014/main" id="{BC9DD21E-8687-4665-9B78-219A7E89A0E7}"/>
                </a:ext>
              </a:extLst>
            </p:cNvPr>
            <p:cNvCxnSpPr/>
            <p:nvPr/>
          </p:nvCxnSpPr>
          <p:spPr bwMode="auto">
            <a:xfrm>
              <a:off x="1514475" y="1841522"/>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2" name="Text Box 86">
              <a:extLst>
                <a:ext uri="{FF2B5EF4-FFF2-40B4-BE49-F238E27FC236}">
                  <a16:creationId xmlns:a16="http://schemas.microsoft.com/office/drawing/2014/main" id="{03D6C7D2-A1F7-4FC6-AB7E-F090F4F80831}"/>
                </a:ext>
              </a:extLst>
            </p:cNvPr>
            <p:cNvSpPr txBox="1">
              <a:spLocks noChangeArrowheads="1"/>
            </p:cNvSpPr>
            <p:nvPr/>
          </p:nvSpPr>
          <p:spPr bwMode="auto">
            <a:xfrm>
              <a:off x="1120964" y="1696451"/>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a:t>
              </a:r>
            </a:p>
          </p:txBody>
        </p:sp>
        <p:sp>
          <p:nvSpPr>
            <p:cNvPr id="123" name="Line 235">
              <a:extLst>
                <a:ext uri="{FF2B5EF4-FFF2-40B4-BE49-F238E27FC236}">
                  <a16:creationId xmlns:a16="http://schemas.microsoft.com/office/drawing/2014/main" id="{1FBDC018-9CD7-40A4-AB41-DC8F4282C285}"/>
                </a:ext>
              </a:extLst>
            </p:cNvPr>
            <p:cNvSpPr>
              <a:spLocks noChangeShapeType="1"/>
            </p:cNvSpPr>
            <p:nvPr/>
          </p:nvSpPr>
          <p:spPr bwMode="auto">
            <a:xfrm flipH="1">
              <a:off x="1368425" y="1836711"/>
              <a:ext cx="1381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4" name="Rectangle 74">
              <a:extLst>
                <a:ext uri="{FF2B5EF4-FFF2-40B4-BE49-F238E27FC236}">
                  <a16:creationId xmlns:a16="http://schemas.microsoft.com/office/drawing/2014/main" id="{5BE32E4C-192E-4327-BB71-1D03A79FCDA7}"/>
                </a:ext>
              </a:extLst>
            </p:cNvPr>
            <p:cNvSpPr>
              <a:spLocks noChangeArrowheads="1"/>
            </p:cNvSpPr>
            <p:nvPr/>
          </p:nvSpPr>
          <p:spPr bwMode="auto">
            <a:xfrm>
              <a:off x="6881813" y="2177040"/>
              <a:ext cx="649287" cy="1948737"/>
            </a:xfrm>
            <a:prstGeom prst="rect">
              <a:avLst/>
            </a:prstGeom>
            <a:gradFill flip="none" rotWithShape="1">
              <a:gsLst>
                <a:gs pos="0">
                  <a:srgbClr val="549117"/>
                </a:gs>
                <a:gs pos="100000">
                  <a:srgbClr val="84BD4C"/>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Aft>
                  <a:spcPct val="50000"/>
                </a:spcAft>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25" name="Rectangle 74">
              <a:extLst>
                <a:ext uri="{FF2B5EF4-FFF2-40B4-BE49-F238E27FC236}">
                  <a16:creationId xmlns:a16="http://schemas.microsoft.com/office/drawing/2014/main" id="{AE76445E-00DD-4DE7-B5D6-2C4A26E018D2}"/>
                </a:ext>
              </a:extLst>
            </p:cNvPr>
            <p:cNvSpPr>
              <a:spLocks noChangeArrowheads="1"/>
            </p:cNvSpPr>
            <p:nvPr/>
          </p:nvSpPr>
          <p:spPr bwMode="auto">
            <a:xfrm>
              <a:off x="3624263" y="3467707"/>
              <a:ext cx="647700" cy="658070"/>
            </a:xfrm>
            <a:prstGeom prst="rect">
              <a:avLst/>
            </a:prstGeom>
            <a:gradFill flip="none" rotWithShape="1">
              <a:gsLst>
                <a:gs pos="0">
                  <a:srgbClr val="ACE177"/>
                </a:gs>
                <a:gs pos="100000">
                  <a:srgbClr val="D7F4BA"/>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Aft>
                  <a:spcPct val="50000"/>
                </a:spcAft>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26" name="Rectangle 74">
              <a:extLst>
                <a:ext uri="{FF2B5EF4-FFF2-40B4-BE49-F238E27FC236}">
                  <a16:creationId xmlns:a16="http://schemas.microsoft.com/office/drawing/2014/main" id="{1B0314D7-EAE7-4F17-B18B-F98A1646F576}"/>
                </a:ext>
              </a:extLst>
            </p:cNvPr>
            <p:cNvSpPr>
              <a:spLocks noChangeArrowheads="1"/>
            </p:cNvSpPr>
            <p:nvPr/>
          </p:nvSpPr>
          <p:spPr bwMode="auto">
            <a:xfrm>
              <a:off x="5229225" y="3125495"/>
              <a:ext cx="647700" cy="1000282"/>
            </a:xfrm>
            <a:prstGeom prst="rect">
              <a:avLst/>
            </a:prstGeom>
            <a:gradFill flip="none" rotWithShape="1">
              <a:gsLst>
                <a:gs pos="100000">
                  <a:srgbClr val="ACE177"/>
                </a:gs>
                <a:gs pos="0">
                  <a:srgbClr val="84BD4C"/>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Aft>
                  <a:spcPct val="50000"/>
                </a:spcAft>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27" name="Rectangle 74">
              <a:extLst>
                <a:ext uri="{FF2B5EF4-FFF2-40B4-BE49-F238E27FC236}">
                  <a16:creationId xmlns:a16="http://schemas.microsoft.com/office/drawing/2014/main" id="{7E24E5C7-66C1-4EF3-985C-A80022C54EC8}"/>
                </a:ext>
              </a:extLst>
            </p:cNvPr>
            <p:cNvSpPr>
              <a:spLocks noChangeArrowheads="1"/>
            </p:cNvSpPr>
            <p:nvPr/>
          </p:nvSpPr>
          <p:spPr bwMode="auto">
            <a:xfrm>
              <a:off x="2005013" y="3697007"/>
              <a:ext cx="649287" cy="428770"/>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8" name="Text Box 97">
              <a:extLst>
                <a:ext uri="{FF2B5EF4-FFF2-40B4-BE49-F238E27FC236}">
                  <a16:creationId xmlns:a16="http://schemas.microsoft.com/office/drawing/2014/main" id="{9A7FEAF9-9B8E-4EC8-812E-C594198365BF}"/>
                </a:ext>
              </a:extLst>
            </p:cNvPr>
            <p:cNvSpPr txBox="1">
              <a:spLocks noChangeArrowheads="1"/>
            </p:cNvSpPr>
            <p:nvPr/>
          </p:nvSpPr>
          <p:spPr bwMode="auto">
            <a:xfrm>
              <a:off x="7058184" y="2187079"/>
              <a:ext cx="294953" cy="285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6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i="0">
                  <a:solidFill>
                    <a:schemeClr val="bg1"/>
                  </a:solidFill>
                  <a:latin typeface="Calibri" panose="020F0502020204030204" pitchFamily="34" charset="0"/>
                  <a:ea typeface="メイリオ" panose="020B0604030504040204" pitchFamily="50" charset="-128"/>
                  <a:cs typeface="Calibri" panose="020F0502020204030204" pitchFamily="34" charset="0"/>
                </a:rPr>
                <a:t>6.8</a:t>
              </a:r>
            </a:p>
          </p:txBody>
        </p:sp>
        <p:sp>
          <p:nvSpPr>
            <p:cNvPr id="129" name="Text Box 97">
              <a:extLst>
                <a:ext uri="{FF2B5EF4-FFF2-40B4-BE49-F238E27FC236}">
                  <a16:creationId xmlns:a16="http://schemas.microsoft.com/office/drawing/2014/main" id="{498282A3-14A3-4A37-8F54-8807F65775C6}"/>
                </a:ext>
              </a:extLst>
            </p:cNvPr>
            <p:cNvSpPr txBox="1">
              <a:spLocks noChangeArrowheads="1"/>
            </p:cNvSpPr>
            <p:nvPr/>
          </p:nvSpPr>
          <p:spPr bwMode="auto">
            <a:xfrm>
              <a:off x="5405596" y="3123530"/>
              <a:ext cx="294953" cy="285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6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i="0">
                  <a:solidFill>
                    <a:schemeClr val="bg1"/>
                  </a:solidFill>
                  <a:latin typeface="Calibri" panose="020F0502020204030204" pitchFamily="34" charset="0"/>
                  <a:ea typeface="メイリオ" panose="020B0604030504040204" pitchFamily="50" charset="-128"/>
                  <a:cs typeface="Calibri" panose="020F0502020204030204" pitchFamily="34" charset="0"/>
                </a:rPr>
                <a:t>3.5</a:t>
              </a:r>
            </a:p>
          </p:txBody>
        </p:sp>
        <p:sp>
          <p:nvSpPr>
            <p:cNvPr id="130" name="Text Box 97">
              <a:extLst>
                <a:ext uri="{FF2B5EF4-FFF2-40B4-BE49-F238E27FC236}">
                  <a16:creationId xmlns:a16="http://schemas.microsoft.com/office/drawing/2014/main" id="{C58D24D7-DECD-46AD-A37A-7EB0E7BB451E}"/>
                </a:ext>
              </a:extLst>
            </p:cNvPr>
            <p:cNvSpPr txBox="1">
              <a:spLocks noChangeArrowheads="1"/>
            </p:cNvSpPr>
            <p:nvPr/>
          </p:nvSpPr>
          <p:spPr bwMode="auto">
            <a:xfrm>
              <a:off x="3800634" y="3470699"/>
              <a:ext cx="294953" cy="285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6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i="0">
                  <a:solidFill>
                    <a:schemeClr val="tx1">
                      <a:lumMod val="65000"/>
                      <a:lumOff val="35000"/>
                    </a:schemeClr>
                  </a:solidFill>
                  <a:latin typeface="Calibri" panose="020F0502020204030204" pitchFamily="34" charset="0"/>
                  <a:ea typeface="メイリオ" panose="020B0604030504040204" pitchFamily="50" charset="-128"/>
                  <a:cs typeface="Calibri" panose="020F0502020204030204" pitchFamily="34" charset="0"/>
                </a:rPr>
                <a:t>2.3</a:t>
              </a:r>
            </a:p>
          </p:txBody>
        </p:sp>
        <p:sp>
          <p:nvSpPr>
            <p:cNvPr id="131" name="Text Box 97">
              <a:extLst>
                <a:ext uri="{FF2B5EF4-FFF2-40B4-BE49-F238E27FC236}">
                  <a16:creationId xmlns:a16="http://schemas.microsoft.com/office/drawing/2014/main" id="{380090D7-71AB-4615-B040-29867312BB37}"/>
                </a:ext>
              </a:extLst>
            </p:cNvPr>
            <p:cNvSpPr txBox="1">
              <a:spLocks noChangeArrowheads="1"/>
            </p:cNvSpPr>
            <p:nvPr/>
          </p:nvSpPr>
          <p:spPr bwMode="auto">
            <a:xfrm>
              <a:off x="2181384" y="3697007"/>
              <a:ext cx="294953" cy="285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6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i="0">
                  <a:solidFill>
                    <a:schemeClr val="bg1"/>
                  </a:solidFill>
                  <a:latin typeface="Calibri" panose="020F0502020204030204" pitchFamily="34" charset="0"/>
                  <a:ea typeface="メイリオ" panose="020B0604030504040204" pitchFamily="50" charset="-128"/>
                  <a:cs typeface="Calibri" panose="020F0502020204030204" pitchFamily="34" charset="0"/>
                </a:rPr>
                <a:t>1.5</a:t>
              </a:r>
            </a:p>
          </p:txBody>
        </p:sp>
        <p:sp>
          <p:nvSpPr>
            <p:cNvPr id="132" name="Line 75">
              <a:extLst>
                <a:ext uri="{FF2B5EF4-FFF2-40B4-BE49-F238E27FC236}">
                  <a16:creationId xmlns:a16="http://schemas.microsoft.com/office/drawing/2014/main" id="{2C0E4C14-EAC7-491F-B5F5-0515FA207B4C}"/>
                </a:ext>
              </a:extLst>
            </p:cNvPr>
            <p:cNvSpPr>
              <a:spLocks noChangeShapeType="1"/>
            </p:cNvSpPr>
            <p:nvPr/>
          </p:nvSpPr>
          <p:spPr bwMode="auto">
            <a:xfrm>
              <a:off x="1381125" y="4123071"/>
              <a:ext cx="6688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8" name="Text Box 100">
            <a:extLst>
              <a:ext uri="{FF2B5EF4-FFF2-40B4-BE49-F238E27FC236}">
                <a16:creationId xmlns:a16="http://schemas.microsoft.com/office/drawing/2014/main" id="{120561BF-D411-4FFD-9284-6AF26A40FC4A}"/>
              </a:ext>
            </a:extLst>
          </p:cNvPr>
          <p:cNvSpPr txBox="1">
            <a:spLocks noChangeArrowheads="1"/>
          </p:cNvSpPr>
          <p:nvPr/>
        </p:nvSpPr>
        <p:spPr bwMode="auto">
          <a:xfrm>
            <a:off x="1723523" y="1623520"/>
            <a:ext cx="3425796" cy="674031"/>
          </a:xfrm>
          <a:prstGeom prst="rect">
            <a:avLst/>
          </a:prstGeom>
          <a:solidFill>
            <a:schemeClr val="bg1"/>
          </a:solidFill>
          <a:ln>
            <a:noFill/>
          </a:ln>
        </p:spPr>
        <p:txBody>
          <a:bodyPr wrap="none" lIns="72000" rIns="36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tabLst>
                <a:tab pos="1077913" algn="l"/>
                <a:tab pos="1360488" algn="l"/>
              </a:tabLst>
            </a:pPr>
            <a:r>
              <a:rPr lang="en-us" sz="1400" b="0" i="0" dirty="0">
                <a:latin typeface="Calibri" panose="020F0502020204030204" pitchFamily="34" charset="0"/>
                <a:ea typeface="メイリオ" panose="020B0604030504040204" pitchFamily="50" charset="-128"/>
                <a:cs typeface="Calibri" panose="020F0502020204030204" pitchFamily="34" charset="0"/>
              </a:rPr>
              <a:t>Mean ± SE</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ct val="0"/>
              </a:spcBef>
              <a:buFontTx/>
              <a:buNone/>
              <a:tabLst>
                <a:tab pos="1077913" algn="l"/>
                <a:tab pos="1360488" algn="l"/>
              </a:tabLst>
            </a:pPr>
            <a:r>
              <a:rPr lang="en-us" sz="1400" b="0" i="0" dirty="0">
                <a:latin typeface="Calibri" panose="020F0502020204030204" pitchFamily="34" charset="0"/>
                <a:ea typeface="メイリオ" panose="020B0604030504040204" pitchFamily="50" charset="-128"/>
                <a:cs typeface="Calibri" panose="020F0502020204030204" pitchFamily="34" charset="0"/>
              </a:rPr>
              <a:t>Dose response:	p&lt;0.0001 (ANOVA)</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ct val="0"/>
              </a:spcBef>
              <a:buFontTx/>
              <a:buNone/>
              <a:tabLst>
                <a:tab pos="1077913" algn="l"/>
                <a:tab pos="1360488" algn="l"/>
              </a:tabLst>
            </a:pPr>
            <a:r>
              <a:rPr lang="en-us" sz="1400" b="0" i="0" dirty="0">
                <a:latin typeface="Calibri" panose="020F0502020204030204" pitchFamily="34" charset="0"/>
                <a:ea typeface="メイリオ" panose="020B0604030504040204" pitchFamily="50" charset="-128"/>
                <a:cs typeface="Calibri" panose="020F0502020204030204" pitchFamily="34" charset="0"/>
              </a:rPr>
              <a:t>vs. placebo: *** p &lt; 0.001, ** p &lt; 0.01 (t-test)</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69" name="表 68">
            <a:extLst>
              <a:ext uri="{FF2B5EF4-FFF2-40B4-BE49-F238E27FC236}">
                <a16:creationId xmlns:a16="http://schemas.microsoft.com/office/drawing/2014/main" id="{791E0BC5-C176-4268-B584-4236D832D88C}"/>
              </a:ext>
            </a:extLst>
          </p:cNvPr>
          <p:cNvGraphicFramePr>
            <a:graphicFrameLocks noGrp="1"/>
          </p:cNvGraphicFramePr>
          <p:nvPr>
            <p:extLst>
              <p:ext uri="{D42A27DB-BD31-4B8C-83A1-F6EECF244321}">
                <p14:modId xmlns:p14="http://schemas.microsoft.com/office/powerpoint/2010/main" val="1530614611"/>
              </p:ext>
            </p:extLst>
          </p:nvPr>
        </p:nvGraphicFramePr>
        <p:xfrm>
          <a:off x="370800" y="4950497"/>
          <a:ext cx="8432840" cy="1441508"/>
        </p:xfrm>
        <a:graphic>
          <a:graphicData uri="http://schemas.openxmlformats.org/drawingml/2006/table">
            <a:tbl>
              <a:tblPr firstRow="1" bandRow="1">
                <a:tableStyleId>{5C22544A-7EE6-4342-B048-85BDC9FD1C3A}</a:tableStyleId>
              </a:tblPr>
              <a:tblGrid>
                <a:gridCol w="1032848">
                  <a:extLst>
                    <a:ext uri="{9D8B030D-6E8A-4147-A177-3AD203B41FA5}">
                      <a16:colId xmlns:a16="http://schemas.microsoft.com/office/drawing/2014/main" val="4268112179"/>
                    </a:ext>
                  </a:extLst>
                </a:gridCol>
                <a:gridCol w="144016">
                  <a:extLst>
                    <a:ext uri="{9D8B030D-6E8A-4147-A177-3AD203B41FA5}">
                      <a16:colId xmlns:a16="http://schemas.microsoft.com/office/drawing/2014/main" val="821995691"/>
                    </a:ext>
                  </a:extLst>
                </a:gridCol>
                <a:gridCol w="7255976">
                  <a:extLst>
                    <a:ext uri="{9D8B030D-6E8A-4147-A177-3AD203B41FA5}">
                      <a16:colId xmlns:a16="http://schemas.microsoft.com/office/drawing/2014/main" val="2388000747"/>
                    </a:ext>
                  </a:extLst>
                </a:gridCol>
              </a:tblGrid>
              <a:tr h="183765">
                <a:tc>
                  <a:txBody>
                    <a:bodyPr/>
                    <a:lstStyle/>
                    <a:p>
                      <a:pPr algn="l"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a:t>
                      </a:r>
                    </a:p>
                  </a:txBody>
                  <a:tcPr marL="72000" marR="0" marT="4320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4320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000" b="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p>
                  </a:txBody>
                  <a:tcPr marL="0" marT="4320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256613499"/>
                  </a:ext>
                </a:extLst>
              </a:tr>
              <a:tr h="139749">
                <a:tc>
                  <a:txBody>
                    <a:bodyPr/>
                    <a:lstStyle/>
                    <a:p>
                      <a:pPr algn="l"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Methods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 were treated with either 8, 16, or 24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μg</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lubiprostone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475210021"/>
                  </a:ext>
                </a:extLst>
              </a:tr>
              <a:tr h="139749">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Primary endpoint</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92642119"/>
                  </a:ext>
                </a:extLst>
              </a:tr>
              <a:tr h="419248">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Secondary endpoints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p>
                  </a:txBody>
                  <a:tcPr marL="0" marT="0" marB="0" anchor="b">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43969606"/>
                  </a:ext>
                </a:extLst>
              </a:tr>
              <a:tr h="558997">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Analysis plan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Jonckheere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test.</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815089"/>
                  </a:ext>
                </a:extLst>
              </a:tr>
            </a:tbl>
          </a:graphicData>
        </a:graphic>
      </p:graphicFrame>
      <p:sp>
        <p:nvSpPr>
          <p:cNvPr id="73" name="正方形/長方形 72">
            <a:extLst>
              <a:ext uri="{FF2B5EF4-FFF2-40B4-BE49-F238E27FC236}">
                <a16:creationId xmlns:a16="http://schemas.microsoft.com/office/drawing/2014/main" id="{0BA43E01-B77D-49AE-ADBD-56556C0A80C6}"/>
              </a:ext>
            </a:extLst>
          </p:cNvPr>
          <p:cNvSpPr/>
          <p:nvPr/>
        </p:nvSpPr>
        <p:spPr>
          <a:xfrm>
            <a:off x="371810" y="6453336"/>
            <a:ext cx="4355765"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14325" indent="-314325"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a:extLst>
              <a:ext uri="{FF2B5EF4-FFF2-40B4-BE49-F238E27FC236}">
                <a16:creationId xmlns:a16="http://schemas.microsoft.com/office/drawing/2014/main" id="{0BAF21F7-5A14-4CB8-8692-F5269D30DD4B}"/>
              </a:ext>
            </a:extLst>
          </p:cNvPr>
          <p:cNvGraphicFramePr>
            <a:graphicFrameLocks noGrp="1"/>
          </p:cNvGraphicFramePr>
          <p:nvPr>
            <p:extLst>
              <p:ext uri="{D42A27DB-BD31-4B8C-83A1-F6EECF244321}">
                <p14:modId xmlns:p14="http://schemas.microsoft.com/office/powerpoint/2010/main" val="3536658526"/>
              </p:ext>
            </p:extLst>
          </p:nvPr>
        </p:nvGraphicFramePr>
        <p:xfrm>
          <a:off x="370800" y="5013176"/>
          <a:ext cx="8432840" cy="1414800"/>
        </p:xfrm>
        <a:graphic>
          <a:graphicData uri="http://schemas.openxmlformats.org/drawingml/2006/table">
            <a:tbl>
              <a:tblPr firstRow="1" bandRow="1">
                <a:tableStyleId>{5C22544A-7EE6-4342-B048-85BDC9FD1C3A}</a:tableStyleId>
              </a:tblPr>
              <a:tblGrid>
                <a:gridCol w="1007456">
                  <a:extLst>
                    <a:ext uri="{9D8B030D-6E8A-4147-A177-3AD203B41FA5}">
                      <a16:colId xmlns:a16="http://schemas.microsoft.com/office/drawing/2014/main" val="4268112179"/>
                    </a:ext>
                  </a:extLst>
                </a:gridCol>
                <a:gridCol w="97400">
                  <a:extLst>
                    <a:ext uri="{9D8B030D-6E8A-4147-A177-3AD203B41FA5}">
                      <a16:colId xmlns:a16="http://schemas.microsoft.com/office/drawing/2014/main" val="821995691"/>
                    </a:ext>
                  </a:extLst>
                </a:gridCol>
                <a:gridCol w="7327984">
                  <a:extLst>
                    <a:ext uri="{9D8B030D-6E8A-4147-A177-3AD203B41FA5}">
                      <a16:colId xmlns:a16="http://schemas.microsoft.com/office/drawing/2014/main" val="2388000747"/>
                    </a:ext>
                  </a:extLst>
                </a:gridCol>
              </a:tblGrid>
              <a:tr h="139576">
                <a:tc>
                  <a:txBody>
                    <a:bodyPr/>
                    <a:lstStyle/>
                    <a:p>
                      <a:pPr algn="l"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a:t>
                      </a:r>
                    </a:p>
                  </a:txBody>
                  <a:tcPr marL="72000" marR="0" marT="4320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4320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000" b="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p>
                  </a:txBody>
                  <a:tcPr marL="0" marT="4320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256613499"/>
                  </a:ext>
                </a:extLst>
              </a:tr>
              <a:tr h="106145">
                <a:tc>
                  <a:txBody>
                    <a:bodyPr/>
                    <a:lstStyle/>
                    <a:p>
                      <a:pPr algn="l"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Dosing regimen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 were treated with either 8, 16, or 24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μg</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lubiprostone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475210021"/>
                  </a:ext>
                </a:extLst>
              </a:tr>
              <a:tr h="106145">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Primary endpoint</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92642119"/>
                  </a:ext>
                </a:extLst>
              </a:tr>
              <a:tr h="318435">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Secondary endpoints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p>
                  </a:txBody>
                  <a:tcPr marL="0" marT="0" marB="0" anchor="b">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43969606"/>
                  </a:ext>
                </a:extLst>
              </a:tr>
              <a:tr h="424579">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Analysis plan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Jonckheere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test.</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815089"/>
                  </a:ext>
                </a:extLst>
              </a:tr>
            </a:tbl>
          </a:graphicData>
        </a:graphic>
      </p:graphicFrame>
      <p:sp>
        <p:nvSpPr>
          <p:cNvPr id="22" name="テキスト ボックス 21">
            <a:extLst>
              <a:ext uri="{FF2B5EF4-FFF2-40B4-BE49-F238E27FC236}">
                <a16:creationId xmlns:a16="http://schemas.microsoft.com/office/drawing/2014/main" id="{593BDE2C-CDE9-474A-A5D1-735D720C0022}"/>
              </a:ext>
            </a:extLst>
          </p:cNvPr>
          <p:cNvSpPr txBox="1"/>
          <p:nvPr/>
        </p:nvSpPr>
        <p:spPr>
          <a:xfrm>
            <a:off x="5941668" y="6534418"/>
            <a:ext cx="3202332"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defPPr>
              <a:defRPr lang="ja-JP"/>
            </a:defPPr>
            <a:lvl1pPr algn="r" defTabSz="457200">
              <a:buFont typeface="Arial" panose="020B0604020202020204" pitchFamily="34" charset="0"/>
              <a:buNone/>
              <a:defRPr sz="900" b="0" i="0">
                <a:solidFill>
                  <a:srgbClr val="000000"/>
                </a:solidFill>
                <a:latin typeface="メイリオ" panose="020B0604030504040204" pitchFamily="50" charset="-128"/>
                <a:ea typeface="メイリオ" panose="020B0604030504040204" pitchFamily="50" charset="-128"/>
              </a:defRPr>
            </a:lvl1pPr>
            <a:lvl2pPr marL="742950" indent="-285750" defTabSz="457200">
              <a:spcBef>
                <a:spcPct val="20000"/>
              </a:spcBef>
              <a:buFont typeface="Arial" panose="020B0604020202020204" pitchFamily="34" charset="0"/>
              <a:buChar char="–"/>
              <a:defRPr sz="2400">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sz="2000">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sz="1600">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9pPr>
          </a:lstStyle>
          <a:p>
            <a:pPr rtl="0">
              <a:lnSpc>
                <a:spcPct val="90000"/>
              </a:lnSpc>
            </a:pPr>
            <a:r>
              <a:rPr lang="en-us">
                <a:latin typeface="Calibri" panose="020F0502020204030204" pitchFamily="34" charset="0"/>
                <a:cs typeface="Calibri" panose="020F0502020204030204" pitchFamily="34" charset="0"/>
              </a:rPr>
              <a:t>Fukudo S, et al. Neurogastroenterol Motil. 23(6): 544-e205, 2011.</a:t>
            </a:r>
          </a:p>
          <a:p>
            <a:pPr rtl="0">
              <a:lnSpc>
                <a:spcPct val="90000"/>
              </a:lnSpc>
            </a:pPr>
            <a:r>
              <a:rPr lang="en-us">
                <a:latin typeface="Calibri" panose="020F0502020204030204" pitchFamily="34" charset="0"/>
                <a:cs typeface="Calibri" panose="020F0502020204030204" pitchFamily="34" charset="0"/>
              </a:rPr>
              <a:t>This study was supported by funding from Sucampo Pharma.</a:t>
            </a:r>
            <a:endParaRPr lang="zh-TW" altLang="en-US" dirty="0">
              <a:latin typeface="Calibri" panose="020F0502020204030204" pitchFamily="34" charset="0"/>
              <a:cs typeface="Calibri" panose="020F0502020204030204" pitchFamily="34" charset="0"/>
            </a:endParaRPr>
          </a:p>
        </p:txBody>
      </p:sp>
      <p:sp>
        <p:nvSpPr>
          <p:cNvPr id="9" name="Text Box 189">
            <a:extLst>
              <a:ext uri="{FF2B5EF4-FFF2-40B4-BE49-F238E27FC236}">
                <a16:creationId xmlns:a16="http://schemas.microsoft.com/office/drawing/2014/main" id="{4A7793F6-C915-4364-BC57-BBC065D6B9F8}"/>
              </a:ext>
            </a:extLst>
          </p:cNvPr>
          <p:cNvSpPr txBox="1">
            <a:spLocks noChangeArrowheads="1"/>
          </p:cNvSpPr>
          <p:nvPr/>
        </p:nvSpPr>
        <p:spPr bwMode="auto">
          <a:xfrm>
            <a:off x="370800" y="4240138"/>
            <a:ext cx="1692771" cy="218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36000" rIns="0" bIns="36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050" b="0" i="0" dirty="0">
                <a:latin typeface="Calibri" panose="020F0502020204030204" pitchFamily="34" charset="0"/>
                <a:ea typeface="メイリオ" panose="020B0604030504040204" pitchFamily="50" charset="-128"/>
                <a:cs typeface="Calibri" panose="020F0502020204030204" pitchFamily="34" charset="0"/>
              </a:rPr>
              <a:t>[Stool consistency assessment]</a:t>
            </a:r>
            <a:endParaRPr lang="ja-JP" altLang="en-US" sz="1050" b="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10" name="Group 161">
            <a:extLst>
              <a:ext uri="{FF2B5EF4-FFF2-40B4-BE49-F238E27FC236}">
                <a16:creationId xmlns:a16="http://schemas.microsoft.com/office/drawing/2014/main" id="{A521103C-409A-4BFE-A057-D561693430A7}"/>
              </a:ext>
            </a:extLst>
          </p:cNvPr>
          <p:cNvGraphicFramePr>
            <a:graphicFrameLocks noGrp="1"/>
          </p:cNvGraphicFramePr>
          <p:nvPr>
            <p:extLst>
              <p:ext uri="{D42A27DB-BD31-4B8C-83A1-F6EECF244321}">
                <p14:modId xmlns:p14="http://schemas.microsoft.com/office/powerpoint/2010/main" val="2526719300"/>
              </p:ext>
            </p:extLst>
          </p:nvPr>
        </p:nvGraphicFramePr>
        <p:xfrm>
          <a:off x="370800" y="4452196"/>
          <a:ext cx="8434797" cy="518112"/>
        </p:xfrm>
        <a:graphic>
          <a:graphicData uri="http://schemas.openxmlformats.org/drawingml/2006/table">
            <a:tbl>
              <a:tblPr/>
              <a:tblGrid>
                <a:gridCol w="1204971">
                  <a:extLst>
                    <a:ext uri="{9D8B030D-6E8A-4147-A177-3AD203B41FA5}">
                      <a16:colId xmlns:a16="http://schemas.microsoft.com/office/drawing/2014/main" val="20000"/>
                    </a:ext>
                  </a:extLst>
                </a:gridCol>
                <a:gridCol w="980005">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482780">
                  <a:extLst>
                    <a:ext uri="{9D8B030D-6E8A-4147-A177-3AD203B41FA5}">
                      <a16:colId xmlns:a16="http://schemas.microsoft.com/office/drawing/2014/main" val="20003"/>
                    </a:ext>
                  </a:extLst>
                </a:gridCol>
                <a:gridCol w="1204971">
                  <a:extLst>
                    <a:ext uri="{9D8B030D-6E8A-4147-A177-3AD203B41FA5}">
                      <a16:colId xmlns:a16="http://schemas.microsoft.com/office/drawing/2014/main" val="20004"/>
                    </a:ext>
                  </a:extLst>
                </a:gridCol>
                <a:gridCol w="1416705">
                  <a:extLst>
                    <a:ext uri="{9D8B030D-6E8A-4147-A177-3AD203B41FA5}">
                      <a16:colId xmlns:a16="http://schemas.microsoft.com/office/drawing/2014/main" val="20005"/>
                    </a:ext>
                  </a:extLst>
                </a:gridCol>
                <a:gridCol w="993237">
                  <a:extLst>
                    <a:ext uri="{9D8B030D-6E8A-4147-A177-3AD203B41FA5}">
                      <a16:colId xmlns:a16="http://schemas.microsoft.com/office/drawing/2014/main" val="20006"/>
                    </a:ext>
                  </a:extLst>
                </a:gridCol>
              </a:tblGrid>
              <a:tr h="0">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5</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6</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7</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93259">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kern="1200" dirty="0">
                          <a:solidFill>
                            <a:schemeClr val="tx1"/>
                          </a:solidFill>
                          <a:effectLst/>
                          <a:latin typeface="+mj-lt"/>
                          <a:ea typeface="+mn-ea"/>
                          <a:cs typeface="+mn-cs"/>
                        </a:rPr>
                        <a:t>Separate hard lumps like nuts (difficult to pass)</a:t>
                      </a:r>
                      <a:endParaRPr kumimoji="1" lang="en-US" altLang="ja-JP" sz="800" b="0" i="0" u="none" strike="noStrike" cap="none" normalizeH="0" baseline="0" dirty="0">
                        <a:ln>
                          <a:noFill/>
                        </a:ln>
                        <a:solidFill>
                          <a:schemeClr val="tx1"/>
                        </a:solidFill>
                        <a:effectLst/>
                        <a:latin typeface="+mj-lt"/>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Sausage</a:t>
                      </a:r>
                      <a:r>
                        <a:rPr lang="en-us"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shaped but lumpy</a:t>
                      </a:r>
                      <a:endParaRPr kumimoji="1" lang="en-US" altLang="ja-JP"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 a sausage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but with cracks on its surface</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 sausage or snake, smooth and soft</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Soft blobs with clear-cut edges (passed easily)</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Fluffy pieces with ragged edges, a mushy stool</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Watery, no solid pieces, entirely liquid</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450" name="直線コネクタ 449">
            <a:extLst>
              <a:ext uri="{FF2B5EF4-FFF2-40B4-BE49-F238E27FC236}">
                <a16:creationId xmlns:a16="http://schemas.microsoft.com/office/drawing/2014/main" id="{D622569C-A164-4865-930C-01017CB31DAB}"/>
              </a:ext>
            </a:extLst>
          </p:cNvPr>
          <p:cNvCxnSpPr>
            <a:cxnSpLocks/>
          </p:cNvCxnSpPr>
          <p:nvPr/>
        </p:nvCxnSpPr>
        <p:spPr bwMode="auto">
          <a:xfrm>
            <a:off x="1789363" y="2155076"/>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1" name="直線コネクタ 450">
            <a:extLst>
              <a:ext uri="{FF2B5EF4-FFF2-40B4-BE49-F238E27FC236}">
                <a16:creationId xmlns:a16="http://schemas.microsoft.com/office/drawing/2014/main" id="{A7710916-05A5-4EEB-A0C7-95E06D259B4A}"/>
              </a:ext>
            </a:extLst>
          </p:cNvPr>
          <p:cNvCxnSpPr>
            <a:cxnSpLocks/>
          </p:cNvCxnSpPr>
          <p:nvPr/>
        </p:nvCxnSpPr>
        <p:spPr bwMode="auto">
          <a:xfrm>
            <a:off x="1789363" y="3078069"/>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94" name="object 72">
            <a:extLst>
              <a:ext uri="{FF2B5EF4-FFF2-40B4-BE49-F238E27FC236}">
                <a16:creationId xmlns:a16="http://schemas.microsoft.com/office/drawing/2014/main" id="{EC4E573F-2D8D-4F9F-9617-3C597C648652}"/>
              </a:ext>
            </a:extLst>
          </p:cNvPr>
          <p:cNvSpPr/>
          <p:nvPr/>
        </p:nvSpPr>
        <p:spPr>
          <a:xfrm>
            <a:off x="1796990" y="2154448"/>
            <a:ext cx="4993461" cy="921096"/>
          </a:xfrm>
          <a:custGeom>
            <a:avLst/>
            <a:gdLst/>
            <a:ahLst/>
            <a:cxnLst/>
            <a:rect l="l" t="t" r="r" b="b"/>
            <a:pathLst>
              <a:path w="2316479" h="638175">
                <a:moveTo>
                  <a:pt x="0" y="0"/>
                </a:moveTo>
                <a:lnTo>
                  <a:pt x="2316035" y="0"/>
                </a:lnTo>
                <a:lnTo>
                  <a:pt x="2316035" y="637768"/>
                </a:lnTo>
                <a:lnTo>
                  <a:pt x="0" y="637768"/>
                </a:lnTo>
                <a:lnTo>
                  <a:pt x="0" y="0"/>
                </a:lnTo>
                <a:close/>
              </a:path>
            </a:pathLst>
          </a:custGeom>
          <a:solidFill>
            <a:srgbClr val="F6F9E8"/>
          </a:solidFill>
          <a:ln w="19050">
            <a:solidFill>
              <a:srgbClr val="C1D82F"/>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cxnSp>
        <p:nvCxnSpPr>
          <p:cNvPr id="548" name="直線コネクタ 547">
            <a:extLst>
              <a:ext uri="{FF2B5EF4-FFF2-40B4-BE49-F238E27FC236}">
                <a16:creationId xmlns:a16="http://schemas.microsoft.com/office/drawing/2014/main" id="{14D954C7-C7D1-4EC0-B646-E1DED73B4CF4}"/>
              </a:ext>
            </a:extLst>
          </p:cNvPr>
          <p:cNvCxnSpPr>
            <a:cxnSpLocks/>
          </p:cNvCxnSpPr>
          <p:nvPr/>
        </p:nvCxnSpPr>
        <p:spPr bwMode="auto">
          <a:xfrm>
            <a:off x="1789363" y="2616572"/>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61" name="Text Box 90">
            <a:extLst>
              <a:ext uri="{FF2B5EF4-FFF2-40B4-BE49-F238E27FC236}">
                <a16:creationId xmlns:a16="http://schemas.microsoft.com/office/drawing/2014/main" id="{C0DE0C5C-DAE4-4608-8F66-D1300CC90AC8}"/>
              </a:ext>
            </a:extLst>
          </p:cNvPr>
          <p:cNvSpPr txBox="1">
            <a:spLocks noChangeArrowheads="1"/>
          </p:cNvSpPr>
          <p:nvPr/>
        </p:nvSpPr>
        <p:spPr bwMode="auto">
          <a:xfrm>
            <a:off x="1492049" y="200446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462" name="Text Box 92">
            <a:extLst>
              <a:ext uri="{FF2B5EF4-FFF2-40B4-BE49-F238E27FC236}">
                <a16:creationId xmlns:a16="http://schemas.microsoft.com/office/drawing/2014/main" id="{33C651F6-20D8-40E9-8CA6-5040CDA7EE60}"/>
              </a:ext>
            </a:extLst>
          </p:cNvPr>
          <p:cNvSpPr txBox="1">
            <a:spLocks noChangeArrowheads="1"/>
          </p:cNvSpPr>
          <p:nvPr/>
        </p:nvSpPr>
        <p:spPr bwMode="auto">
          <a:xfrm>
            <a:off x="1497498" y="384687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463" name="Text Box 86">
            <a:extLst>
              <a:ext uri="{FF2B5EF4-FFF2-40B4-BE49-F238E27FC236}">
                <a16:creationId xmlns:a16="http://schemas.microsoft.com/office/drawing/2014/main" id="{1DBD0878-59FB-4988-A28B-1EC001A6392C}"/>
              </a:ext>
            </a:extLst>
          </p:cNvPr>
          <p:cNvSpPr txBox="1">
            <a:spLocks noChangeArrowheads="1"/>
          </p:cNvSpPr>
          <p:nvPr/>
        </p:nvSpPr>
        <p:spPr bwMode="auto">
          <a:xfrm>
            <a:off x="1492050" y="154386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a:t>
            </a:r>
          </a:p>
        </p:txBody>
      </p:sp>
      <p:sp>
        <p:nvSpPr>
          <p:cNvPr id="464" name="Text Box 86">
            <a:extLst>
              <a:ext uri="{FF2B5EF4-FFF2-40B4-BE49-F238E27FC236}">
                <a16:creationId xmlns:a16="http://schemas.microsoft.com/office/drawing/2014/main" id="{CE7F0E66-265A-4E82-A497-056C42B9592A}"/>
              </a:ext>
            </a:extLst>
          </p:cNvPr>
          <p:cNvSpPr txBox="1">
            <a:spLocks noChangeArrowheads="1"/>
          </p:cNvSpPr>
          <p:nvPr/>
        </p:nvSpPr>
        <p:spPr bwMode="auto">
          <a:xfrm>
            <a:off x="1492050" y="108326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sp>
        <p:nvSpPr>
          <p:cNvPr id="537" name="Text Box 90">
            <a:extLst>
              <a:ext uri="{FF2B5EF4-FFF2-40B4-BE49-F238E27FC236}">
                <a16:creationId xmlns:a16="http://schemas.microsoft.com/office/drawing/2014/main" id="{6D1ADB53-321C-47D6-8381-AA840909589B}"/>
              </a:ext>
            </a:extLst>
          </p:cNvPr>
          <p:cNvSpPr txBox="1">
            <a:spLocks noChangeArrowheads="1"/>
          </p:cNvSpPr>
          <p:nvPr/>
        </p:nvSpPr>
        <p:spPr bwMode="auto">
          <a:xfrm>
            <a:off x="1492049" y="246507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538" name="Text Box 90">
            <a:extLst>
              <a:ext uri="{FF2B5EF4-FFF2-40B4-BE49-F238E27FC236}">
                <a16:creationId xmlns:a16="http://schemas.microsoft.com/office/drawing/2014/main" id="{3C2110A3-BF29-4899-BCEE-41345DE83C2F}"/>
              </a:ext>
            </a:extLst>
          </p:cNvPr>
          <p:cNvSpPr txBox="1">
            <a:spLocks noChangeArrowheads="1"/>
          </p:cNvSpPr>
          <p:nvPr/>
        </p:nvSpPr>
        <p:spPr bwMode="auto">
          <a:xfrm>
            <a:off x="1492049" y="2925671"/>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539" name="Text Box 90">
            <a:extLst>
              <a:ext uri="{FF2B5EF4-FFF2-40B4-BE49-F238E27FC236}">
                <a16:creationId xmlns:a16="http://schemas.microsoft.com/office/drawing/2014/main" id="{B4AD6BE6-3624-4A53-8EA8-2B7704B3FC69}"/>
              </a:ext>
            </a:extLst>
          </p:cNvPr>
          <p:cNvSpPr txBox="1">
            <a:spLocks noChangeArrowheads="1"/>
          </p:cNvSpPr>
          <p:nvPr/>
        </p:nvSpPr>
        <p:spPr bwMode="auto">
          <a:xfrm>
            <a:off x="1492049" y="3386271"/>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322" name="object 96">
            <a:extLst>
              <a:ext uri="{FF2B5EF4-FFF2-40B4-BE49-F238E27FC236}">
                <a16:creationId xmlns:a16="http://schemas.microsoft.com/office/drawing/2014/main" id="{0C949548-826D-4698-A9F0-693B263F0C59}"/>
              </a:ext>
            </a:extLst>
          </p:cNvPr>
          <p:cNvSpPr/>
          <p:nvPr/>
        </p:nvSpPr>
        <p:spPr>
          <a:xfrm>
            <a:off x="2491706" y="3028930"/>
            <a:ext cx="3342662" cy="120980"/>
          </a:xfrm>
          <a:custGeom>
            <a:avLst/>
            <a:gdLst/>
            <a:ahLst/>
            <a:cxnLst/>
            <a:rect l="l" t="t" r="r" b="b"/>
            <a:pathLst>
              <a:path w="1550670" h="83820">
                <a:moveTo>
                  <a:pt x="0" y="83629"/>
                </a:moveTo>
                <a:lnTo>
                  <a:pt x="772604" y="28321"/>
                </a:lnTo>
                <a:lnTo>
                  <a:pt x="1550327" y="0"/>
                </a:lnTo>
              </a:path>
            </a:pathLst>
          </a:custGeom>
          <a:ln w="38100">
            <a:solidFill>
              <a:srgbClr val="808080"/>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23" name="object 97">
            <a:extLst>
              <a:ext uri="{FF2B5EF4-FFF2-40B4-BE49-F238E27FC236}">
                <a16:creationId xmlns:a16="http://schemas.microsoft.com/office/drawing/2014/main" id="{6432AC45-932C-46CA-AA22-449D37F597A8}"/>
              </a:ext>
            </a:extLst>
          </p:cNvPr>
          <p:cNvSpPr/>
          <p:nvPr/>
        </p:nvSpPr>
        <p:spPr>
          <a:xfrm>
            <a:off x="2023268" y="2910050"/>
            <a:ext cx="3350875" cy="407848"/>
          </a:xfrm>
          <a:custGeom>
            <a:avLst/>
            <a:gdLst/>
            <a:ahLst/>
            <a:cxnLst/>
            <a:rect l="l" t="t" r="r" b="b"/>
            <a:pathLst>
              <a:path w="1554479" h="282575">
                <a:moveTo>
                  <a:pt x="0" y="282333"/>
                </a:moveTo>
                <a:lnTo>
                  <a:pt x="781634" y="0"/>
                </a:lnTo>
                <a:lnTo>
                  <a:pt x="1554137" y="10591"/>
                </a:lnTo>
              </a:path>
            </a:pathLst>
          </a:custGeom>
          <a:ln w="38100">
            <a:solidFill>
              <a:srgbClr val="ACE177"/>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24" name="object 98">
            <a:extLst>
              <a:ext uri="{FF2B5EF4-FFF2-40B4-BE49-F238E27FC236}">
                <a16:creationId xmlns:a16="http://schemas.microsoft.com/office/drawing/2014/main" id="{88266B15-1E98-4E83-8367-64B0A63F4353}"/>
              </a:ext>
            </a:extLst>
          </p:cNvPr>
          <p:cNvSpPr/>
          <p:nvPr/>
        </p:nvSpPr>
        <p:spPr>
          <a:xfrm>
            <a:off x="2179406" y="2614714"/>
            <a:ext cx="3348138" cy="627812"/>
          </a:xfrm>
          <a:custGeom>
            <a:avLst/>
            <a:gdLst/>
            <a:ahLst/>
            <a:cxnLst/>
            <a:rect l="l" t="t" r="r" b="b"/>
            <a:pathLst>
              <a:path w="1553209" h="434975">
                <a:moveTo>
                  <a:pt x="0" y="434695"/>
                </a:moveTo>
                <a:lnTo>
                  <a:pt x="778637" y="0"/>
                </a:lnTo>
                <a:lnTo>
                  <a:pt x="1552879" y="42214"/>
                </a:lnTo>
              </a:path>
            </a:pathLst>
          </a:custGeom>
          <a:ln w="38100">
            <a:solidFill>
              <a:srgbClr val="84BD4C"/>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25" name="object 99">
            <a:extLst>
              <a:ext uri="{FF2B5EF4-FFF2-40B4-BE49-F238E27FC236}">
                <a16:creationId xmlns:a16="http://schemas.microsoft.com/office/drawing/2014/main" id="{5A186CD2-395B-4C58-A312-B40810C693B5}"/>
              </a:ext>
            </a:extLst>
          </p:cNvPr>
          <p:cNvSpPr/>
          <p:nvPr/>
        </p:nvSpPr>
        <p:spPr>
          <a:xfrm>
            <a:off x="2335552" y="2293247"/>
            <a:ext cx="3345399" cy="955007"/>
          </a:xfrm>
          <a:custGeom>
            <a:avLst/>
            <a:gdLst/>
            <a:ahLst/>
            <a:cxnLst/>
            <a:rect l="l" t="t" r="r" b="b"/>
            <a:pathLst>
              <a:path w="1551940" h="661670">
                <a:moveTo>
                  <a:pt x="0" y="661085"/>
                </a:moveTo>
                <a:lnTo>
                  <a:pt x="775614" y="0"/>
                </a:lnTo>
                <a:lnTo>
                  <a:pt x="1551584" y="20053"/>
                </a:lnTo>
              </a:path>
            </a:pathLst>
          </a:custGeom>
          <a:ln w="38100">
            <a:solidFill>
              <a:srgbClr val="549117"/>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0" name="グループ化 579">
            <a:extLst>
              <a:ext uri="{FF2B5EF4-FFF2-40B4-BE49-F238E27FC236}">
                <a16:creationId xmlns:a16="http://schemas.microsoft.com/office/drawing/2014/main" id="{FCA7BC98-F49D-4877-B120-BB136AFDCCE9}"/>
              </a:ext>
            </a:extLst>
          </p:cNvPr>
          <p:cNvGrpSpPr/>
          <p:nvPr/>
        </p:nvGrpSpPr>
        <p:grpSpPr>
          <a:xfrm>
            <a:off x="2447633" y="2567769"/>
            <a:ext cx="86400" cy="1195138"/>
            <a:chOff x="10192575" y="2876781"/>
            <a:chExt cx="112241" cy="1256408"/>
          </a:xfrm>
        </p:grpSpPr>
        <p:sp>
          <p:nvSpPr>
            <p:cNvPr id="326" name="object 100">
              <a:extLst>
                <a:ext uri="{FF2B5EF4-FFF2-40B4-BE49-F238E27FC236}">
                  <a16:creationId xmlns:a16="http://schemas.microsoft.com/office/drawing/2014/main" id="{748DE54A-8412-409B-BA77-F1115A7EC52F}"/>
                </a:ext>
              </a:extLst>
            </p:cNvPr>
            <p:cNvSpPr/>
            <p:nvPr/>
          </p:nvSpPr>
          <p:spPr>
            <a:xfrm>
              <a:off x="10192575" y="2876781"/>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27" name="object 101">
              <a:extLst>
                <a:ext uri="{FF2B5EF4-FFF2-40B4-BE49-F238E27FC236}">
                  <a16:creationId xmlns:a16="http://schemas.microsoft.com/office/drawing/2014/main" id="{E302B937-168F-414E-A215-7D44BE8F9E1D}"/>
                </a:ext>
              </a:extLst>
            </p:cNvPr>
            <p:cNvSpPr/>
            <p:nvPr/>
          </p:nvSpPr>
          <p:spPr>
            <a:xfrm>
              <a:off x="10192575" y="4133189"/>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28" name="object 102">
              <a:extLst>
                <a:ext uri="{FF2B5EF4-FFF2-40B4-BE49-F238E27FC236}">
                  <a16:creationId xmlns:a16="http://schemas.microsoft.com/office/drawing/2014/main" id="{54ABD3E4-8ADA-4936-9B77-6F819854AADE}"/>
                </a:ext>
              </a:extLst>
            </p:cNvPr>
            <p:cNvSpPr/>
            <p:nvPr/>
          </p:nvSpPr>
          <p:spPr>
            <a:xfrm>
              <a:off x="10248484" y="2876781"/>
              <a:ext cx="0" cy="1256404"/>
            </a:xfrm>
            <a:custGeom>
              <a:avLst/>
              <a:gdLst/>
              <a:ahLst/>
              <a:cxnLst/>
              <a:rect l="l" t="t" r="r" b="b"/>
              <a:pathLst>
                <a:path h="828039">
                  <a:moveTo>
                    <a:pt x="0" y="0"/>
                  </a:moveTo>
                  <a:lnTo>
                    <a:pt x="0" y="82804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29" name="object 103">
            <a:extLst>
              <a:ext uri="{FF2B5EF4-FFF2-40B4-BE49-F238E27FC236}">
                <a16:creationId xmlns:a16="http://schemas.microsoft.com/office/drawing/2014/main" id="{DC8E96D3-3413-42BA-B7BF-AD36A6A716E6}"/>
              </a:ext>
            </a:extLst>
          </p:cNvPr>
          <p:cNvSpPr/>
          <p:nvPr/>
        </p:nvSpPr>
        <p:spPr>
          <a:xfrm>
            <a:off x="2450072" y="3107670"/>
            <a:ext cx="86400" cy="82187"/>
          </a:xfrm>
          <a:prstGeom prst="ellipse">
            <a:avLst/>
          </a:prstGeom>
          <a:solidFill>
            <a:srgbClr val="808080"/>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77" name="グループ化 576">
            <a:extLst>
              <a:ext uri="{FF2B5EF4-FFF2-40B4-BE49-F238E27FC236}">
                <a16:creationId xmlns:a16="http://schemas.microsoft.com/office/drawing/2014/main" id="{94DFDE14-823C-42F5-9A2A-833ADF967BF3}"/>
              </a:ext>
            </a:extLst>
          </p:cNvPr>
          <p:cNvGrpSpPr/>
          <p:nvPr/>
        </p:nvGrpSpPr>
        <p:grpSpPr>
          <a:xfrm>
            <a:off x="1979186" y="2842997"/>
            <a:ext cx="86400" cy="1016414"/>
            <a:chOff x="9724128" y="3166119"/>
            <a:chExt cx="112241" cy="1068522"/>
          </a:xfrm>
        </p:grpSpPr>
        <p:sp>
          <p:nvSpPr>
            <p:cNvPr id="330" name="object 104">
              <a:extLst>
                <a:ext uri="{FF2B5EF4-FFF2-40B4-BE49-F238E27FC236}">
                  <a16:creationId xmlns:a16="http://schemas.microsoft.com/office/drawing/2014/main" id="{D70FAA5C-0C63-47FB-AC0D-2981CB65E657}"/>
                </a:ext>
              </a:extLst>
            </p:cNvPr>
            <p:cNvSpPr/>
            <p:nvPr/>
          </p:nvSpPr>
          <p:spPr>
            <a:xfrm>
              <a:off x="9780046" y="3166119"/>
              <a:ext cx="0" cy="1068522"/>
            </a:xfrm>
            <a:custGeom>
              <a:avLst/>
              <a:gdLst/>
              <a:ahLst/>
              <a:cxnLst/>
              <a:rect l="l" t="t" r="r" b="b"/>
              <a:pathLst>
                <a:path h="704214">
                  <a:moveTo>
                    <a:pt x="0" y="0"/>
                  </a:moveTo>
                  <a:lnTo>
                    <a:pt x="0" y="70391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31" name="object 105">
              <a:extLst>
                <a:ext uri="{FF2B5EF4-FFF2-40B4-BE49-F238E27FC236}">
                  <a16:creationId xmlns:a16="http://schemas.microsoft.com/office/drawing/2014/main" id="{D535855B-ED8B-422B-8542-BD93E3E3F0F4}"/>
                </a:ext>
              </a:extLst>
            </p:cNvPr>
            <p:cNvSpPr/>
            <p:nvPr/>
          </p:nvSpPr>
          <p:spPr>
            <a:xfrm>
              <a:off x="9724128" y="3166119"/>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32" name="object 106">
              <a:extLst>
                <a:ext uri="{FF2B5EF4-FFF2-40B4-BE49-F238E27FC236}">
                  <a16:creationId xmlns:a16="http://schemas.microsoft.com/office/drawing/2014/main" id="{B6F7D80B-15B5-4044-A576-7703A4120558}"/>
                </a:ext>
              </a:extLst>
            </p:cNvPr>
            <p:cNvSpPr/>
            <p:nvPr/>
          </p:nvSpPr>
          <p:spPr>
            <a:xfrm>
              <a:off x="9724128" y="4234172"/>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33" name="object 107">
            <a:extLst>
              <a:ext uri="{FF2B5EF4-FFF2-40B4-BE49-F238E27FC236}">
                <a16:creationId xmlns:a16="http://schemas.microsoft.com/office/drawing/2014/main" id="{7E9CD4C7-10F9-46A1-A549-3C1C5A3FC486}"/>
              </a:ext>
            </a:extLst>
          </p:cNvPr>
          <p:cNvSpPr/>
          <p:nvPr/>
        </p:nvSpPr>
        <p:spPr>
          <a:xfrm>
            <a:off x="1981636" y="3273662"/>
            <a:ext cx="86400" cy="82187"/>
          </a:xfrm>
          <a:prstGeom prst="ellipse">
            <a:avLst/>
          </a:prstGeom>
          <a:solidFill>
            <a:srgbClr val="ACE17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78" name="グループ化 577">
            <a:extLst>
              <a:ext uri="{FF2B5EF4-FFF2-40B4-BE49-F238E27FC236}">
                <a16:creationId xmlns:a16="http://schemas.microsoft.com/office/drawing/2014/main" id="{2422DDC4-63E7-4B62-9CDA-74C5099FBD2C}"/>
              </a:ext>
            </a:extLst>
          </p:cNvPr>
          <p:cNvGrpSpPr/>
          <p:nvPr/>
        </p:nvGrpSpPr>
        <p:grpSpPr>
          <a:xfrm>
            <a:off x="2135314" y="2612246"/>
            <a:ext cx="86400" cy="1198800"/>
            <a:chOff x="9880256" y="2923538"/>
            <a:chExt cx="112241" cy="1260258"/>
          </a:xfrm>
        </p:grpSpPr>
        <p:sp>
          <p:nvSpPr>
            <p:cNvPr id="334" name="object 108">
              <a:extLst>
                <a:ext uri="{FF2B5EF4-FFF2-40B4-BE49-F238E27FC236}">
                  <a16:creationId xmlns:a16="http://schemas.microsoft.com/office/drawing/2014/main" id="{8332C9FB-85BD-4346-926F-A61EE0D409B0}"/>
                </a:ext>
              </a:extLst>
            </p:cNvPr>
            <p:cNvSpPr/>
            <p:nvPr/>
          </p:nvSpPr>
          <p:spPr>
            <a:xfrm>
              <a:off x="9936184" y="2923538"/>
              <a:ext cx="0" cy="1260258"/>
            </a:xfrm>
            <a:custGeom>
              <a:avLst/>
              <a:gdLst/>
              <a:ahLst/>
              <a:cxnLst/>
              <a:rect l="l" t="t" r="r" b="b"/>
              <a:pathLst>
                <a:path h="830579">
                  <a:moveTo>
                    <a:pt x="0" y="0"/>
                  </a:moveTo>
                  <a:lnTo>
                    <a:pt x="0" y="830503"/>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35" name="object 109">
              <a:extLst>
                <a:ext uri="{FF2B5EF4-FFF2-40B4-BE49-F238E27FC236}">
                  <a16:creationId xmlns:a16="http://schemas.microsoft.com/office/drawing/2014/main" id="{41D8ECA0-182B-4BC5-92D3-724B783559A0}"/>
                </a:ext>
              </a:extLst>
            </p:cNvPr>
            <p:cNvSpPr/>
            <p:nvPr/>
          </p:nvSpPr>
          <p:spPr>
            <a:xfrm>
              <a:off x="9880256" y="2923538"/>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36" name="object 110">
              <a:extLst>
                <a:ext uri="{FF2B5EF4-FFF2-40B4-BE49-F238E27FC236}">
                  <a16:creationId xmlns:a16="http://schemas.microsoft.com/office/drawing/2014/main" id="{58F5912C-5308-48F6-B779-E98C3F167101}"/>
                </a:ext>
              </a:extLst>
            </p:cNvPr>
            <p:cNvSpPr/>
            <p:nvPr/>
          </p:nvSpPr>
          <p:spPr>
            <a:xfrm>
              <a:off x="9880256" y="4183680"/>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38" name="object 112">
            <a:extLst>
              <a:ext uri="{FF2B5EF4-FFF2-40B4-BE49-F238E27FC236}">
                <a16:creationId xmlns:a16="http://schemas.microsoft.com/office/drawing/2014/main" id="{EAB13C42-2322-40C0-95D3-8E83E8BC4905}"/>
              </a:ext>
            </a:extLst>
          </p:cNvPr>
          <p:cNvSpPr/>
          <p:nvPr/>
        </p:nvSpPr>
        <p:spPr>
          <a:xfrm>
            <a:off x="2137793" y="3202493"/>
            <a:ext cx="86400" cy="82187"/>
          </a:xfrm>
          <a:prstGeom prst="ellipse">
            <a:avLst/>
          </a:prstGeom>
          <a:solidFill>
            <a:srgbClr val="84BD4C"/>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79" name="グループ化 578">
            <a:extLst>
              <a:ext uri="{FF2B5EF4-FFF2-40B4-BE49-F238E27FC236}">
                <a16:creationId xmlns:a16="http://schemas.microsoft.com/office/drawing/2014/main" id="{D501F8B0-FA73-4D0E-AA6F-F1DEF08D3FE8}"/>
              </a:ext>
            </a:extLst>
          </p:cNvPr>
          <p:cNvGrpSpPr/>
          <p:nvPr/>
        </p:nvGrpSpPr>
        <p:grpSpPr>
          <a:xfrm>
            <a:off x="2291493" y="2846691"/>
            <a:ext cx="86400" cy="825704"/>
            <a:chOff x="10036435" y="3170002"/>
            <a:chExt cx="112241" cy="868035"/>
          </a:xfrm>
        </p:grpSpPr>
        <p:sp>
          <p:nvSpPr>
            <p:cNvPr id="339" name="object 113">
              <a:extLst>
                <a:ext uri="{FF2B5EF4-FFF2-40B4-BE49-F238E27FC236}">
                  <a16:creationId xmlns:a16="http://schemas.microsoft.com/office/drawing/2014/main" id="{6B0AF29F-8757-4B29-A18E-9AABD3D849CB}"/>
                </a:ext>
              </a:extLst>
            </p:cNvPr>
            <p:cNvSpPr/>
            <p:nvPr/>
          </p:nvSpPr>
          <p:spPr>
            <a:xfrm>
              <a:off x="10036435" y="3170002"/>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40" name="object 114">
              <a:extLst>
                <a:ext uri="{FF2B5EF4-FFF2-40B4-BE49-F238E27FC236}">
                  <a16:creationId xmlns:a16="http://schemas.microsoft.com/office/drawing/2014/main" id="{956080A5-51DC-49AB-88A2-F6CE91043B02}"/>
                </a:ext>
              </a:extLst>
            </p:cNvPr>
            <p:cNvSpPr/>
            <p:nvPr/>
          </p:nvSpPr>
          <p:spPr>
            <a:xfrm>
              <a:off x="10036435" y="4038037"/>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41" name="object 115">
              <a:extLst>
                <a:ext uri="{FF2B5EF4-FFF2-40B4-BE49-F238E27FC236}">
                  <a16:creationId xmlns:a16="http://schemas.microsoft.com/office/drawing/2014/main" id="{145E7AC8-47CC-47E6-B36B-D12BFBFAFC9E}"/>
                </a:ext>
              </a:extLst>
            </p:cNvPr>
            <p:cNvSpPr/>
            <p:nvPr/>
          </p:nvSpPr>
          <p:spPr>
            <a:xfrm>
              <a:off x="10092330" y="3170002"/>
              <a:ext cx="0" cy="861369"/>
            </a:xfrm>
            <a:custGeom>
              <a:avLst/>
              <a:gdLst/>
              <a:ahLst/>
              <a:cxnLst/>
              <a:rect l="l" t="t" r="r" b="b"/>
              <a:pathLst>
                <a:path h="567689">
                  <a:moveTo>
                    <a:pt x="0" y="0"/>
                  </a:moveTo>
                  <a:lnTo>
                    <a:pt x="0" y="567359"/>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42" name="object 116">
            <a:extLst>
              <a:ext uri="{FF2B5EF4-FFF2-40B4-BE49-F238E27FC236}">
                <a16:creationId xmlns:a16="http://schemas.microsoft.com/office/drawing/2014/main" id="{6B541BE5-DDA1-4EDD-8EC1-3DEE40C27A77}"/>
              </a:ext>
            </a:extLst>
          </p:cNvPr>
          <p:cNvSpPr/>
          <p:nvPr/>
        </p:nvSpPr>
        <p:spPr>
          <a:xfrm>
            <a:off x="2293933" y="3202482"/>
            <a:ext cx="86400" cy="82187"/>
          </a:xfrm>
          <a:prstGeom prst="ellipse">
            <a:avLst/>
          </a:prstGeom>
          <a:solidFill>
            <a:srgbClr val="54911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9" name="グループ化 588">
            <a:extLst>
              <a:ext uri="{FF2B5EF4-FFF2-40B4-BE49-F238E27FC236}">
                <a16:creationId xmlns:a16="http://schemas.microsoft.com/office/drawing/2014/main" id="{3B8607B4-E26F-4D85-B24C-03192E8796C9}"/>
              </a:ext>
            </a:extLst>
          </p:cNvPr>
          <p:cNvGrpSpPr/>
          <p:nvPr/>
        </p:nvGrpSpPr>
        <p:grpSpPr>
          <a:xfrm>
            <a:off x="5789558" y="2430460"/>
            <a:ext cx="86400" cy="1195134"/>
            <a:chOff x="13534500" y="2732432"/>
            <a:chExt cx="112241" cy="1256404"/>
          </a:xfrm>
        </p:grpSpPr>
        <p:sp>
          <p:nvSpPr>
            <p:cNvPr id="343" name="object 117">
              <a:extLst>
                <a:ext uri="{FF2B5EF4-FFF2-40B4-BE49-F238E27FC236}">
                  <a16:creationId xmlns:a16="http://schemas.microsoft.com/office/drawing/2014/main" id="{37481594-5FDD-4626-B2F2-25DA556F75EB}"/>
                </a:ext>
              </a:extLst>
            </p:cNvPr>
            <p:cNvSpPr/>
            <p:nvPr/>
          </p:nvSpPr>
          <p:spPr>
            <a:xfrm>
              <a:off x="13534500" y="2732432"/>
              <a:ext cx="112241" cy="0"/>
            </a:xfrm>
            <a:custGeom>
              <a:avLst/>
              <a:gdLst/>
              <a:ahLst/>
              <a:cxnLst/>
              <a:rect l="l" t="t" r="r" b="b"/>
              <a:pathLst>
                <a:path w="52070">
                  <a:moveTo>
                    <a:pt x="0" y="0"/>
                  </a:moveTo>
                  <a:lnTo>
                    <a:pt x="51866"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44" name="object 118">
              <a:extLst>
                <a:ext uri="{FF2B5EF4-FFF2-40B4-BE49-F238E27FC236}">
                  <a16:creationId xmlns:a16="http://schemas.microsoft.com/office/drawing/2014/main" id="{50FA179D-B359-4A1F-9BF4-10365606E3C8}"/>
                </a:ext>
              </a:extLst>
            </p:cNvPr>
            <p:cNvSpPr/>
            <p:nvPr/>
          </p:nvSpPr>
          <p:spPr>
            <a:xfrm>
              <a:off x="13534500" y="3988194"/>
              <a:ext cx="112241" cy="0"/>
            </a:xfrm>
            <a:custGeom>
              <a:avLst/>
              <a:gdLst/>
              <a:ahLst/>
              <a:cxnLst/>
              <a:rect l="l" t="t" r="r" b="b"/>
              <a:pathLst>
                <a:path w="52070">
                  <a:moveTo>
                    <a:pt x="0" y="0"/>
                  </a:moveTo>
                  <a:lnTo>
                    <a:pt x="51866"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45" name="object 119">
              <a:extLst>
                <a:ext uri="{FF2B5EF4-FFF2-40B4-BE49-F238E27FC236}">
                  <a16:creationId xmlns:a16="http://schemas.microsoft.com/office/drawing/2014/main" id="{3B08712B-6DC6-4AEC-80C7-A6F43CD8D748}"/>
                </a:ext>
              </a:extLst>
            </p:cNvPr>
            <p:cNvSpPr/>
            <p:nvPr/>
          </p:nvSpPr>
          <p:spPr>
            <a:xfrm>
              <a:off x="13590400" y="2732432"/>
              <a:ext cx="0" cy="1256404"/>
            </a:xfrm>
            <a:custGeom>
              <a:avLst/>
              <a:gdLst/>
              <a:ahLst/>
              <a:cxnLst/>
              <a:rect l="l" t="t" r="r" b="b"/>
              <a:pathLst>
                <a:path h="828039">
                  <a:moveTo>
                    <a:pt x="0" y="0"/>
                  </a:moveTo>
                  <a:lnTo>
                    <a:pt x="0" y="82762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586" name="グループ化 585">
            <a:extLst>
              <a:ext uri="{FF2B5EF4-FFF2-40B4-BE49-F238E27FC236}">
                <a16:creationId xmlns:a16="http://schemas.microsoft.com/office/drawing/2014/main" id="{BF6B3CBA-B172-47D9-85D1-A0C812058A49}"/>
              </a:ext>
            </a:extLst>
          </p:cNvPr>
          <p:cNvGrpSpPr/>
          <p:nvPr/>
        </p:nvGrpSpPr>
        <p:grpSpPr>
          <a:xfrm>
            <a:off x="5329274" y="2339332"/>
            <a:ext cx="86400" cy="1197882"/>
            <a:chOff x="13074216" y="2636633"/>
            <a:chExt cx="112241" cy="1259293"/>
          </a:xfrm>
        </p:grpSpPr>
        <p:sp>
          <p:nvSpPr>
            <p:cNvPr id="348" name="object 122">
              <a:extLst>
                <a:ext uri="{FF2B5EF4-FFF2-40B4-BE49-F238E27FC236}">
                  <a16:creationId xmlns:a16="http://schemas.microsoft.com/office/drawing/2014/main" id="{80F8CA87-945C-4E90-A223-C2714DF09C9C}"/>
                </a:ext>
              </a:extLst>
            </p:cNvPr>
            <p:cNvSpPr/>
            <p:nvPr/>
          </p:nvSpPr>
          <p:spPr>
            <a:xfrm>
              <a:off x="13130189" y="2636633"/>
              <a:ext cx="0" cy="1259293"/>
            </a:xfrm>
            <a:custGeom>
              <a:avLst/>
              <a:gdLst/>
              <a:ahLst/>
              <a:cxnLst/>
              <a:rect l="l" t="t" r="r" b="b"/>
              <a:pathLst>
                <a:path h="829945">
                  <a:moveTo>
                    <a:pt x="0" y="0"/>
                  </a:moveTo>
                  <a:lnTo>
                    <a:pt x="0" y="829462"/>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49" name="object 123">
              <a:extLst>
                <a:ext uri="{FF2B5EF4-FFF2-40B4-BE49-F238E27FC236}">
                  <a16:creationId xmlns:a16="http://schemas.microsoft.com/office/drawing/2014/main" id="{1B3153D1-BA78-4819-ABBD-4EEEBCCA5DF1}"/>
                </a:ext>
              </a:extLst>
            </p:cNvPr>
            <p:cNvSpPr/>
            <p:nvPr/>
          </p:nvSpPr>
          <p:spPr>
            <a:xfrm>
              <a:off x="13074216" y="2636633"/>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50" name="object 124">
              <a:extLst>
                <a:ext uri="{FF2B5EF4-FFF2-40B4-BE49-F238E27FC236}">
                  <a16:creationId xmlns:a16="http://schemas.microsoft.com/office/drawing/2014/main" id="{FF0E0248-BA90-43B1-8572-127B80A4C0D9}"/>
                </a:ext>
              </a:extLst>
            </p:cNvPr>
            <p:cNvSpPr/>
            <p:nvPr/>
          </p:nvSpPr>
          <p:spPr>
            <a:xfrm>
              <a:off x="13074216" y="3895197"/>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51" name="object 125">
            <a:extLst>
              <a:ext uri="{FF2B5EF4-FFF2-40B4-BE49-F238E27FC236}">
                <a16:creationId xmlns:a16="http://schemas.microsoft.com/office/drawing/2014/main" id="{831EB652-781E-433B-B29E-629189EFC4A8}"/>
              </a:ext>
            </a:extLst>
          </p:cNvPr>
          <p:cNvSpPr/>
          <p:nvPr/>
        </p:nvSpPr>
        <p:spPr>
          <a:xfrm>
            <a:off x="5331800" y="2886629"/>
            <a:ext cx="86400" cy="82187"/>
          </a:xfrm>
          <a:prstGeom prst="ellipse">
            <a:avLst/>
          </a:prstGeom>
          <a:solidFill>
            <a:srgbClr val="ACE17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7" name="グループ化 586">
            <a:extLst>
              <a:ext uri="{FF2B5EF4-FFF2-40B4-BE49-F238E27FC236}">
                <a16:creationId xmlns:a16="http://schemas.microsoft.com/office/drawing/2014/main" id="{C0503632-9893-4764-8326-B7FD56EF7530}"/>
              </a:ext>
            </a:extLst>
          </p:cNvPr>
          <p:cNvGrpSpPr/>
          <p:nvPr/>
        </p:nvGrpSpPr>
        <p:grpSpPr>
          <a:xfrm>
            <a:off x="5482731" y="2011761"/>
            <a:ext cx="86400" cy="1382102"/>
            <a:chOff x="13227673" y="2292268"/>
            <a:chExt cx="112241" cy="1452958"/>
          </a:xfrm>
        </p:grpSpPr>
        <p:sp>
          <p:nvSpPr>
            <p:cNvPr id="352" name="object 126">
              <a:extLst>
                <a:ext uri="{FF2B5EF4-FFF2-40B4-BE49-F238E27FC236}">
                  <a16:creationId xmlns:a16="http://schemas.microsoft.com/office/drawing/2014/main" id="{0EF19773-2C28-4169-BBA2-FFDC9EB35491}"/>
                </a:ext>
              </a:extLst>
            </p:cNvPr>
            <p:cNvSpPr/>
            <p:nvPr/>
          </p:nvSpPr>
          <p:spPr>
            <a:xfrm>
              <a:off x="13283612" y="2292268"/>
              <a:ext cx="0" cy="1452958"/>
            </a:xfrm>
            <a:custGeom>
              <a:avLst/>
              <a:gdLst/>
              <a:ahLst/>
              <a:cxnLst/>
              <a:rect l="l" t="t" r="r" b="b"/>
              <a:pathLst>
                <a:path h="957579">
                  <a:moveTo>
                    <a:pt x="0" y="0"/>
                  </a:moveTo>
                  <a:lnTo>
                    <a:pt x="0" y="95730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53" name="object 127">
              <a:extLst>
                <a:ext uri="{FF2B5EF4-FFF2-40B4-BE49-F238E27FC236}">
                  <a16:creationId xmlns:a16="http://schemas.microsoft.com/office/drawing/2014/main" id="{00244236-2A6C-47DF-BA0A-39688EF023BF}"/>
                </a:ext>
              </a:extLst>
            </p:cNvPr>
            <p:cNvSpPr/>
            <p:nvPr/>
          </p:nvSpPr>
          <p:spPr>
            <a:xfrm>
              <a:off x="13227673" y="2292268"/>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54" name="object 128">
              <a:extLst>
                <a:ext uri="{FF2B5EF4-FFF2-40B4-BE49-F238E27FC236}">
                  <a16:creationId xmlns:a16="http://schemas.microsoft.com/office/drawing/2014/main" id="{AEC703BE-E94D-4BAD-8DAB-5B277D6C8C39}"/>
                </a:ext>
              </a:extLst>
            </p:cNvPr>
            <p:cNvSpPr/>
            <p:nvPr/>
          </p:nvSpPr>
          <p:spPr>
            <a:xfrm>
              <a:off x="13227673" y="3744807"/>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588" name="グループ化 587">
            <a:extLst>
              <a:ext uri="{FF2B5EF4-FFF2-40B4-BE49-F238E27FC236}">
                <a16:creationId xmlns:a16="http://schemas.microsoft.com/office/drawing/2014/main" id="{3C09916C-5B7E-444B-90FF-EE2A9A03F771}"/>
              </a:ext>
            </a:extLst>
          </p:cNvPr>
          <p:cNvGrpSpPr/>
          <p:nvPr/>
        </p:nvGrpSpPr>
        <p:grpSpPr>
          <a:xfrm>
            <a:off x="5636117" y="1691581"/>
            <a:ext cx="86400" cy="1234542"/>
            <a:chOff x="13381059" y="1955674"/>
            <a:chExt cx="112241" cy="1297833"/>
          </a:xfrm>
        </p:grpSpPr>
        <p:sp>
          <p:nvSpPr>
            <p:cNvPr id="357" name="object 131">
              <a:extLst>
                <a:ext uri="{FF2B5EF4-FFF2-40B4-BE49-F238E27FC236}">
                  <a16:creationId xmlns:a16="http://schemas.microsoft.com/office/drawing/2014/main" id="{DECCA70B-858B-4151-8449-9CFAA20D67AF}"/>
                </a:ext>
              </a:extLst>
            </p:cNvPr>
            <p:cNvSpPr/>
            <p:nvPr/>
          </p:nvSpPr>
          <p:spPr>
            <a:xfrm>
              <a:off x="13381059" y="1955674"/>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58" name="object 132">
              <a:extLst>
                <a:ext uri="{FF2B5EF4-FFF2-40B4-BE49-F238E27FC236}">
                  <a16:creationId xmlns:a16="http://schemas.microsoft.com/office/drawing/2014/main" id="{2B3E0FF1-C3E1-4F27-943D-3BA588F8E3DA}"/>
                </a:ext>
              </a:extLst>
            </p:cNvPr>
            <p:cNvSpPr/>
            <p:nvPr/>
          </p:nvSpPr>
          <p:spPr>
            <a:xfrm>
              <a:off x="13381059" y="3252851"/>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59" name="object 133">
              <a:extLst>
                <a:ext uri="{FF2B5EF4-FFF2-40B4-BE49-F238E27FC236}">
                  <a16:creationId xmlns:a16="http://schemas.microsoft.com/office/drawing/2014/main" id="{38128D9B-50BE-4ECD-A51A-2811561E4F46}"/>
                </a:ext>
              </a:extLst>
            </p:cNvPr>
            <p:cNvSpPr/>
            <p:nvPr/>
          </p:nvSpPr>
          <p:spPr>
            <a:xfrm>
              <a:off x="13436959" y="1955674"/>
              <a:ext cx="0" cy="1297833"/>
            </a:xfrm>
            <a:custGeom>
              <a:avLst/>
              <a:gdLst/>
              <a:ahLst/>
              <a:cxnLst/>
              <a:rect l="l" t="t" r="r" b="b"/>
              <a:pathLst>
                <a:path h="855345">
                  <a:moveTo>
                    <a:pt x="0" y="0"/>
                  </a:moveTo>
                  <a:lnTo>
                    <a:pt x="0" y="854913"/>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60" name="object 134">
            <a:extLst>
              <a:ext uri="{FF2B5EF4-FFF2-40B4-BE49-F238E27FC236}">
                <a16:creationId xmlns:a16="http://schemas.microsoft.com/office/drawing/2014/main" id="{AE66892F-BD71-4030-BFA2-344DBD367F8D}"/>
              </a:ext>
            </a:extLst>
          </p:cNvPr>
          <p:cNvSpPr/>
          <p:nvPr/>
        </p:nvSpPr>
        <p:spPr>
          <a:xfrm>
            <a:off x="5638567" y="2281365"/>
            <a:ext cx="86400" cy="82187"/>
          </a:xfrm>
          <a:prstGeom prst="ellipse">
            <a:avLst/>
          </a:prstGeom>
          <a:solidFill>
            <a:srgbClr val="54911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5" name="グループ化 584">
            <a:extLst>
              <a:ext uri="{FF2B5EF4-FFF2-40B4-BE49-F238E27FC236}">
                <a16:creationId xmlns:a16="http://schemas.microsoft.com/office/drawing/2014/main" id="{502A94F1-0B02-48DB-827D-82E5825AAA53}"/>
              </a:ext>
            </a:extLst>
          </p:cNvPr>
          <p:cNvGrpSpPr/>
          <p:nvPr/>
        </p:nvGrpSpPr>
        <p:grpSpPr>
          <a:xfrm>
            <a:off x="4116017" y="2381197"/>
            <a:ext cx="86400" cy="1386685"/>
            <a:chOff x="11858000" y="2680644"/>
            <a:chExt cx="112241" cy="1457775"/>
          </a:xfrm>
        </p:grpSpPr>
        <p:sp>
          <p:nvSpPr>
            <p:cNvPr id="366" name="object 141">
              <a:extLst>
                <a:ext uri="{FF2B5EF4-FFF2-40B4-BE49-F238E27FC236}">
                  <a16:creationId xmlns:a16="http://schemas.microsoft.com/office/drawing/2014/main" id="{E7CC0424-E5B6-4C94-A9D5-A784520239D0}"/>
                </a:ext>
              </a:extLst>
            </p:cNvPr>
            <p:cNvSpPr/>
            <p:nvPr/>
          </p:nvSpPr>
          <p:spPr>
            <a:xfrm>
              <a:off x="11858000" y="2680644"/>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67" name="object 142">
              <a:extLst>
                <a:ext uri="{FF2B5EF4-FFF2-40B4-BE49-F238E27FC236}">
                  <a16:creationId xmlns:a16="http://schemas.microsoft.com/office/drawing/2014/main" id="{5B956284-3CE9-4C40-A2EA-E3AA78ABB87E}"/>
                </a:ext>
              </a:extLst>
            </p:cNvPr>
            <p:cNvSpPr/>
            <p:nvPr/>
          </p:nvSpPr>
          <p:spPr>
            <a:xfrm>
              <a:off x="11858000" y="4138368"/>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68" name="object 143">
              <a:extLst>
                <a:ext uri="{FF2B5EF4-FFF2-40B4-BE49-F238E27FC236}">
                  <a16:creationId xmlns:a16="http://schemas.microsoft.com/office/drawing/2014/main" id="{E5D5090A-4A12-4915-86CC-B9E0AA0A1F9C}"/>
                </a:ext>
              </a:extLst>
            </p:cNvPr>
            <p:cNvSpPr/>
            <p:nvPr/>
          </p:nvSpPr>
          <p:spPr>
            <a:xfrm>
              <a:off x="11913937" y="2680644"/>
              <a:ext cx="0" cy="1457775"/>
            </a:xfrm>
            <a:custGeom>
              <a:avLst/>
              <a:gdLst/>
              <a:ahLst/>
              <a:cxnLst/>
              <a:rect l="l" t="t" r="r" b="b"/>
              <a:pathLst>
                <a:path h="960754">
                  <a:moveTo>
                    <a:pt x="0" y="0"/>
                  </a:moveTo>
                  <a:lnTo>
                    <a:pt x="0" y="960716"/>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69" name="object 144">
            <a:extLst>
              <a:ext uri="{FF2B5EF4-FFF2-40B4-BE49-F238E27FC236}">
                <a16:creationId xmlns:a16="http://schemas.microsoft.com/office/drawing/2014/main" id="{6DA1BA0A-E866-43BE-B805-74243794FA63}"/>
              </a:ext>
            </a:extLst>
          </p:cNvPr>
          <p:cNvSpPr/>
          <p:nvPr/>
        </p:nvSpPr>
        <p:spPr>
          <a:xfrm>
            <a:off x="4115516" y="3026408"/>
            <a:ext cx="86400" cy="82187"/>
          </a:xfrm>
          <a:prstGeom prst="ellipse">
            <a:avLst/>
          </a:prstGeom>
          <a:solidFill>
            <a:srgbClr val="808080"/>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1" name="グループ化 580">
            <a:extLst>
              <a:ext uri="{FF2B5EF4-FFF2-40B4-BE49-F238E27FC236}">
                <a16:creationId xmlns:a16="http://schemas.microsoft.com/office/drawing/2014/main" id="{2750C393-D24C-4E32-A934-0B35EA85EE46}"/>
              </a:ext>
            </a:extLst>
          </p:cNvPr>
          <p:cNvGrpSpPr/>
          <p:nvPr/>
        </p:nvGrpSpPr>
        <p:grpSpPr>
          <a:xfrm>
            <a:off x="3664078" y="2198947"/>
            <a:ext cx="86400" cy="1382102"/>
            <a:chOff x="11409020" y="2489050"/>
            <a:chExt cx="112241" cy="1452958"/>
          </a:xfrm>
        </p:grpSpPr>
        <p:sp>
          <p:nvSpPr>
            <p:cNvPr id="370" name="object 145">
              <a:extLst>
                <a:ext uri="{FF2B5EF4-FFF2-40B4-BE49-F238E27FC236}">
                  <a16:creationId xmlns:a16="http://schemas.microsoft.com/office/drawing/2014/main" id="{BC9B6847-7E5A-48AE-AE7B-A1ADE3A05D99}"/>
                </a:ext>
              </a:extLst>
            </p:cNvPr>
            <p:cNvSpPr/>
            <p:nvPr/>
          </p:nvSpPr>
          <p:spPr>
            <a:xfrm>
              <a:off x="11464945" y="2489050"/>
              <a:ext cx="0" cy="1452958"/>
            </a:xfrm>
            <a:custGeom>
              <a:avLst/>
              <a:gdLst/>
              <a:ahLst/>
              <a:cxnLst/>
              <a:rect l="l" t="t" r="r" b="b"/>
              <a:pathLst>
                <a:path h="957579">
                  <a:moveTo>
                    <a:pt x="0" y="0"/>
                  </a:moveTo>
                  <a:lnTo>
                    <a:pt x="0" y="957287"/>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71" name="object 146">
              <a:extLst>
                <a:ext uri="{FF2B5EF4-FFF2-40B4-BE49-F238E27FC236}">
                  <a16:creationId xmlns:a16="http://schemas.microsoft.com/office/drawing/2014/main" id="{A3A60251-4B0A-4F4C-BE0F-4DFF8409AED6}"/>
                </a:ext>
              </a:extLst>
            </p:cNvPr>
            <p:cNvSpPr/>
            <p:nvPr/>
          </p:nvSpPr>
          <p:spPr>
            <a:xfrm>
              <a:off x="11409020" y="2489050"/>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72" name="object 147">
              <a:extLst>
                <a:ext uri="{FF2B5EF4-FFF2-40B4-BE49-F238E27FC236}">
                  <a16:creationId xmlns:a16="http://schemas.microsoft.com/office/drawing/2014/main" id="{AB4CEE21-4EC3-445F-9BC6-B9C82BD4DDB7}"/>
                </a:ext>
              </a:extLst>
            </p:cNvPr>
            <p:cNvSpPr/>
            <p:nvPr/>
          </p:nvSpPr>
          <p:spPr>
            <a:xfrm>
              <a:off x="11409020" y="3941567"/>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73" name="object 148">
            <a:extLst>
              <a:ext uri="{FF2B5EF4-FFF2-40B4-BE49-F238E27FC236}">
                <a16:creationId xmlns:a16="http://schemas.microsoft.com/office/drawing/2014/main" id="{59FE51FE-C486-46C2-B76E-1814909E320D}"/>
              </a:ext>
            </a:extLst>
          </p:cNvPr>
          <p:cNvSpPr/>
          <p:nvPr/>
        </p:nvSpPr>
        <p:spPr>
          <a:xfrm>
            <a:off x="3666544" y="2867277"/>
            <a:ext cx="86400" cy="82187"/>
          </a:xfrm>
          <a:prstGeom prst="ellipse">
            <a:avLst/>
          </a:prstGeom>
          <a:solidFill>
            <a:srgbClr val="ACE17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2" name="グループ化 581">
            <a:extLst>
              <a:ext uri="{FF2B5EF4-FFF2-40B4-BE49-F238E27FC236}">
                <a16:creationId xmlns:a16="http://schemas.microsoft.com/office/drawing/2014/main" id="{BC83D001-4596-40E2-8149-E9C04ECF4251}"/>
              </a:ext>
            </a:extLst>
          </p:cNvPr>
          <p:cNvGrpSpPr/>
          <p:nvPr/>
        </p:nvGrpSpPr>
        <p:grpSpPr>
          <a:xfrm>
            <a:off x="3813733" y="1920628"/>
            <a:ext cx="86400" cy="1384852"/>
            <a:chOff x="11558675" y="2196463"/>
            <a:chExt cx="112241" cy="1455848"/>
          </a:xfrm>
        </p:grpSpPr>
        <p:sp>
          <p:nvSpPr>
            <p:cNvPr id="374" name="object 149">
              <a:extLst>
                <a:ext uri="{FF2B5EF4-FFF2-40B4-BE49-F238E27FC236}">
                  <a16:creationId xmlns:a16="http://schemas.microsoft.com/office/drawing/2014/main" id="{7E212B2A-33ED-43DF-9690-1B1B3A50D310}"/>
                </a:ext>
              </a:extLst>
            </p:cNvPr>
            <p:cNvSpPr/>
            <p:nvPr/>
          </p:nvSpPr>
          <p:spPr>
            <a:xfrm>
              <a:off x="11614622" y="2196463"/>
              <a:ext cx="0" cy="1455848"/>
            </a:xfrm>
            <a:custGeom>
              <a:avLst/>
              <a:gdLst/>
              <a:ahLst/>
              <a:cxnLst/>
              <a:rect l="l" t="t" r="r" b="b"/>
              <a:pathLst>
                <a:path h="959485">
                  <a:moveTo>
                    <a:pt x="0" y="0"/>
                  </a:moveTo>
                  <a:lnTo>
                    <a:pt x="0" y="959015"/>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75" name="object 150">
              <a:extLst>
                <a:ext uri="{FF2B5EF4-FFF2-40B4-BE49-F238E27FC236}">
                  <a16:creationId xmlns:a16="http://schemas.microsoft.com/office/drawing/2014/main" id="{50FA2212-9E23-4F98-8444-FABB61C01128}"/>
                </a:ext>
              </a:extLst>
            </p:cNvPr>
            <p:cNvSpPr/>
            <p:nvPr/>
          </p:nvSpPr>
          <p:spPr>
            <a:xfrm>
              <a:off x="11558675" y="2196463"/>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76" name="object 151">
              <a:extLst>
                <a:ext uri="{FF2B5EF4-FFF2-40B4-BE49-F238E27FC236}">
                  <a16:creationId xmlns:a16="http://schemas.microsoft.com/office/drawing/2014/main" id="{9F6EB46F-1F8A-4435-90F9-62DC609CD5AB}"/>
                </a:ext>
              </a:extLst>
            </p:cNvPr>
            <p:cNvSpPr/>
            <p:nvPr/>
          </p:nvSpPr>
          <p:spPr>
            <a:xfrm>
              <a:off x="11558675" y="3651593"/>
              <a:ext cx="112241" cy="0"/>
            </a:xfrm>
            <a:custGeom>
              <a:avLst/>
              <a:gdLst/>
              <a:ahLst/>
              <a:cxnLst/>
              <a:rect l="l" t="t" r="r" b="b"/>
              <a:pathLst>
                <a:path w="52070">
                  <a:moveTo>
                    <a:pt x="0" y="0"/>
                  </a:moveTo>
                  <a:lnTo>
                    <a:pt x="51879"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77" name="object 152">
            <a:extLst>
              <a:ext uri="{FF2B5EF4-FFF2-40B4-BE49-F238E27FC236}">
                <a16:creationId xmlns:a16="http://schemas.microsoft.com/office/drawing/2014/main" id="{558B5AD3-5CA7-4599-8161-1EF9ADED2BAD}"/>
              </a:ext>
            </a:extLst>
          </p:cNvPr>
          <p:cNvSpPr/>
          <p:nvPr/>
        </p:nvSpPr>
        <p:spPr>
          <a:xfrm>
            <a:off x="3816210" y="2570706"/>
            <a:ext cx="86400" cy="82187"/>
          </a:xfrm>
          <a:prstGeom prst="ellipse">
            <a:avLst/>
          </a:prstGeom>
          <a:solidFill>
            <a:srgbClr val="84BD4C"/>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584" name="グループ化 583">
            <a:extLst>
              <a:ext uri="{FF2B5EF4-FFF2-40B4-BE49-F238E27FC236}">
                <a16:creationId xmlns:a16="http://schemas.microsoft.com/office/drawing/2014/main" id="{7D3E1805-A4B4-41A0-9FC9-CCAFC67A60C1}"/>
              </a:ext>
            </a:extLst>
          </p:cNvPr>
          <p:cNvGrpSpPr/>
          <p:nvPr/>
        </p:nvGrpSpPr>
        <p:grpSpPr>
          <a:xfrm>
            <a:off x="3963419" y="1600457"/>
            <a:ext cx="86400" cy="1288618"/>
            <a:chOff x="11708361" y="1859878"/>
            <a:chExt cx="112241" cy="1354681"/>
          </a:xfrm>
        </p:grpSpPr>
        <p:sp>
          <p:nvSpPr>
            <p:cNvPr id="378" name="object 153">
              <a:extLst>
                <a:ext uri="{FF2B5EF4-FFF2-40B4-BE49-F238E27FC236}">
                  <a16:creationId xmlns:a16="http://schemas.microsoft.com/office/drawing/2014/main" id="{46C8E1C3-21D7-4EAB-A7B3-A29EFE4502C6}"/>
                </a:ext>
              </a:extLst>
            </p:cNvPr>
            <p:cNvSpPr/>
            <p:nvPr/>
          </p:nvSpPr>
          <p:spPr>
            <a:xfrm>
              <a:off x="11708361" y="1859878"/>
              <a:ext cx="112241" cy="0"/>
            </a:xfrm>
            <a:custGeom>
              <a:avLst/>
              <a:gdLst/>
              <a:ahLst/>
              <a:cxnLst/>
              <a:rect l="l" t="t" r="r" b="b"/>
              <a:pathLst>
                <a:path w="52070">
                  <a:moveTo>
                    <a:pt x="0" y="0"/>
                  </a:moveTo>
                  <a:lnTo>
                    <a:pt x="51866"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79" name="object 154">
              <a:extLst>
                <a:ext uri="{FF2B5EF4-FFF2-40B4-BE49-F238E27FC236}">
                  <a16:creationId xmlns:a16="http://schemas.microsoft.com/office/drawing/2014/main" id="{5586CAE7-4DFE-463D-9B15-E469CB961208}"/>
                </a:ext>
              </a:extLst>
            </p:cNvPr>
            <p:cNvSpPr/>
            <p:nvPr/>
          </p:nvSpPr>
          <p:spPr>
            <a:xfrm>
              <a:off x="11708361" y="3214028"/>
              <a:ext cx="112241" cy="0"/>
            </a:xfrm>
            <a:custGeom>
              <a:avLst/>
              <a:gdLst/>
              <a:ahLst/>
              <a:cxnLst/>
              <a:rect l="l" t="t" r="r" b="b"/>
              <a:pathLst>
                <a:path w="52070">
                  <a:moveTo>
                    <a:pt x="0" y="0"/>
                  </a:moveTo>
                  <a:lnTo>
                    <a:pt x="51866"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80" name="object 155">
              <a:extLst>
                <a:ext uri="{FF2B5EF4-FFF2-40B4-BE49-F238E27FC236}">
                  <a16:creationId xmlns:a16="http://schemas.microsoft.com/office/drawing/2014/main" id="{892C5B49-54F2-40E8-B9D1-15D23E479C81}"/>
                </a:ext>
              </a:extLst>
            </p:cNvPr>
            <p:cNvSpPr/>
            <p:nvPr/>
          </p:nvSpPr>
          <p:spPr>
            <a:xfrm>
              <a:off x="11764261" y="1859878"/>
              <a:ext cx="0" cy="1354681"/>
            </a:xfrm>
            <a:custGeom>
              <a:avLst/>
              <a:gdLst/>
              <a:ahLst/>
              <a:cxnLst/>
              <a:rect l="l" t="t" r="r" b="b"/>
              <a:pathLst>
                <a:path h="892810">
                  <a:moveTo>
                    <a:pt x="0" y="0"/>
                  </a:moveTo>
                  <a:lnTo>
                    <a:pt x="0" y="892454"/>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381" name="object 156">
            <a:extLst>
              <a:ext uri="{FF2B5EF4-FFF2-40B4-BE49-F238E27FC236}">
                <a16:creationId xmlns:a16="http://schemas.microsoft.com/office/drawing/2014/main" id="{D8119953-F90A-44AB-B7FA-EC519859AA32}"/>
              </a:ext>
            </a:extLst>
          </p:cNvPr>
          <p:cNvSpPr/>
          <p:nvPr/>
        </p:nvSpPr>
        <p:spPr>
          <a:xfrm>
            <a:off x="3965849" y="2251369"/>
            <a:ext cx="86400" cy="82187"/>
          </a:xfrm>
          <a:prstGeom prst="ellipse">
            <a:avLst/>
          </a:prstGeom>
          <a:solidFill>
            <a:srgbClr val="549117"/>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83" name="object 158">
            <a:extLst>
              <a:ext uri="{FF2B5EF4-FFF2-40B4-BE49-F238E27FC236}">
                <a16:creationId xmlns:a16="http://schemas.microsoft.com/office/drawing/2014/main" id="{D0EBB136-1701-47CA-89BC-B117D0D2ED74}"/>
              </a:ext>
            </a:extLst>
          </p:cNvPr>
          <p:cNvSpPr txBox="1"/>
          <p:nvPr/>
        </p:nvSpPr>
        <p:spPr>
          <a:xfrm>
            <a:off x="4256972" y="3111518"/>
            <a:ext cx="153888" cy="152349"/>
          </a:xfrm>
          <a:prstGeom prst="rect">
            <a:avLst/>
          </a:prstGeom>
        </p:spPr>
        <p:txBody>
          <a:bodyPr vert="horz" wrap="none" lIns="0" tIns="0" rIns="0" bIns="0" rtlCol="0" anchor="ctr">
            <a:spAutoFit/>
          </a:bodyPr>
          <a:lstStyle/>
          <a:p>
            <a:pPr marL="12700" lvl="0" rtl="0">
              <a:lnSpc>
                <a:spcPct val="90000"/>
              </a:lnSpc>
              <a:spcBef>
                <a:spcPts val="100"/>
              </a:spcBef>
            </a:pPr>
            <a:r>
              <a:rPr lang="en-us" sz="1100" i="0" dirty="0">
                <a:solidFill>
                  <a:srgbClr val="231F20"/>
                </a:solidFill>
                <a:latin typeface="Calibri" panose="020F0502020204030204" pitchFamily="34" charset="0"/>
                <a:ea typeface="メイリオ" panose="020B0604030504040204" pitchFamily="50" charset="-128"/>
                <a:cs typeface="Calibri" panose="020F0502020204030204" pitchFamily="34" charset="0"/>
              </a:rPr>
              <a:t>**</a:t>
            </a:r>
            <a:endParaRPr lang="ja-JP" altLang="en-US" sz="110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5" name="object 160">
            <a:extLst>
              <a:ext uri="{FF2B5EF4-FFF2-40B4-BE49-F238E27FC236}">
                <a16:creationId xmlns:a16="http://schemas.microsoft.com/office/drawing/2014/main" id="{617CABDB-E8C4-486A-9CDC-D8EC4EC12160}"/>
              </a:ext>
            </a:extLst>
          </p:cNvPr>
          <p:cNvSpPr/>
          <p:nvPr/>
        </p:nvSpPr>
        <p:spPr>
          <a:xfrm>
            <a:off x="4331453" y="2636454"/>
            <a:ext cx="47909" cy="457341"/>
          </a:xfrm>
          <a:custGeom>
            <a:avLst/>
            <a:gdLst/>
            <a:ahLst/>
            <a:cxnLst/>
            <a:rect l="l" t="t" r="r" b="b"/>
            <a:pathLst>
              <a:path w="22225" h="316864">
                <a:moveTo>
                  <a:pt x="0" y="316839"/>
                </a:moveTo>
                <a:lnTo>
                  <a:pt x="21983" y="298475"/>
                </a:lnTo>
                <a:lnTo>
                  <a:pt x="21983" y="18364"/>
                </a:lnTo>
                <a:lnTo>
                  <a:pt x="0"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86" name="object 161">
            <a:extLst>
              <a:ext uri="{FF2B5EF4-FFF2-40B4-BE49-F238E27FC236}">
                <a16:creationId xmlns:a16="http://schemas.microsoft.com/office/drawing/2014/main" id="{705C8F25-FFD1-41DE-8B35-5A1CEE6DBC6C}"/>
              </a:ext>
            </a:extLst>
          </p:cNvPr>
          <p:cNvSpPr/>
          <p:nvPr/>
        </p:nvSpPr>
        <p:spPr>
          <a:xfrm>
            <a:off x="4331453" y="2636454"/>
            <a:ext cx="47909" cy="457341"/>
          </a:xfrm>
          <a:custGeom>
            <a:avLst/>
            <a:gdLst/>
            <a:ahLst/>
            <a:cxnLst/>
            <a:rect l="l" t="t" r="r" b="b"/>
            <a:pathLst>
              <a:path w="22225" h="316864">
                <a:moveTo>
                  <a:pt x="0" y="316839"/>
                </a:moveTo>
                <a:lnTo>
                  <a:pt x="21983" y="298475"/>
                </a:lnTo>
                <a:lnTo>
                  <a:pt x="21983" y="18364"/>
                </a:lnTo>
                <a:lnTo>
                  <a:pt x="0" y="0"/>
                </a:lnTo>
              </a:path>
            </a:pathLst>
          </a:custGeom>
          <a:ln w="6350">
            <a:solidFill>
              <a:srgbClr val="231F20"/>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88" name="object 163">
            <a:extLst>
              <a:ext uri="{FF2B5EF4-FFF2-40B4-BE49-F238E27FC236}">
                <a16:creationId xmlns:a16="http://schemas.microsoft.com/office/drawing/2014/main" id="{CF56AE9E-0A49-4657-9110-7F09B8733EB1}"/>
              </a:ext>
            </a:extLst>
          </p:cNvPr>
          <p:cNvSpPr/>
          <p:nvPr/>
        </p:nvSpPr>
        <p:spPr>
          <a:xfrm>
            <a:off x="4443790" y="2299732"/>
            <a:ext cx="47909" cy="763455"/>
          </a:xfrm>
          <a:custGeom>
            <a:avLst/>
            <a:gdLst/>
            <a:ahLst/>
            <a:cxnLst/>
            <a:rect l="l" t="t" r="r" b="b"/>
            <a:pathLst>
              <a:path w="22225" h="528954">
                <a:moveTo>
                  <a:pt x="0" y="528675"/>
                </a:moveTo>
                <a:lnTo>
                  <a:pt x="21983" y="510311"/>
                </a:lnTo>
                <a:lnTo>
                  <a:pt x="21983" y="18364"/>
                </a:lnTo>
                <a:lnTo>
                  <a:pt x="0" y="0"/>
                </a:lnTo>
              </a:path>
            </a:pathLst>
          </a:custGeom>
          <a:ln w="19050">
            <a:solidFill>
              <a:srgbClr val="FFFFFF"/>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89" name="object 164">
            <a:extLst>
              <a:ext uri="{FF2B5EF4-FFF2-40B4-BE49-F238E27FC236}">
                <a16:creationId xmlns:a16="http://schemas.microsoft.com/office/drawing/2014/main" id="{95F127D9-A144-4C47-8990-F5A608FEA174}"/>
              </a:ext>
            </a:extLst>
          </p:cNvPr>
          <p:cNvSpPr/>
          <p:nvPr/>
        </p:nvSpPr>
        <p:spPr>
          <a:xfrm>
            <a:off x="4443790" y="2299732"/>
            <a:ext cx="47909" cy="763455"/>
          </a:xfrm>
          <a:custGeom>
            <a:avLst/>
            <a:gdLst/>
            <a:ahLst/>
            <a:cxnLst/>
            <a:rect l="l" t="t" r="r" b="b"/>
            <a:pathLst>
              <a:path w="22225" h="528954">
                <a:moveTo>
                  <a:pt x="0" y="528675"/>
                </a:moveTo>
                <a:lnTo>
                  <a:pt x="21983" y="510311"/>
                </a:lnTo>
                <a:lnTo>
                  <a:pt x="21983" y="18364"/>
                </a:lnTo>
                <a:lnTo>
                  <a:pt x="0"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90" name="object 165">
            <a:extLst>
              <a:ext uri="{FF2B5EF4-FFF2-40B4-BE49-F238E27FC236}">
                <a16:creationId xmlns:a16="http://schemas.microsoft.com/office/drawing/2014/main" id="{996853E5-BDC6-4609-914E-0E9BC224C29B}"/>
              </a:ext>
            </a:extLst>
          </p:cNvPr>
          <p:cNvSpPr/>
          <p:nvPr/>
        </p:nvSpPr>
        <p:spPr>
          <a:xfrm>
            <a:off x="5989973" y="2308434"/>
            <a:ext cx="47909" cy="733211"/>
          </a:xfrm>
          <a:custGeom>
            <a:avLst/>
            <a:gdLst/>
            <a:ahLst/>
            <a:cxnLst/>
            <a:rect l="l" t="t" r="r" b="b"/>
            <a:pathLst>
              <a:path w="22225" h="508000">
                <a:moveTo>
                  <a:pt x="0" y="507530"/>
                </a:moveTo>
                <a:lnTo>
                  <a:pt x="21983" y="489165"/>
                </a:lnTo>
                <a:lnTo>
                  <a:pt x="21983" y="18376"/>
                </a:lnTo>
                <a:lnTo>
                  <a:pt x="0" y="0"/>
                </a:lnTo>
              </a:path>
            </a:pathLst>
          </a:custGeom>
          <a:ln w="19050">
            <a:solidFill>
              <a:srgbClr val="FFFFFF"/>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91" name="object 166">
            <a:extLst>
              <a:ext uri="{FF2B5EF4-FFF2-40B4-BE49-F238E27FC236}">
                <a16:creationId xmlns:a16="http://schemas.microsoft.com/office/drawing/2014/main" id="{F472F587-844C-4D97-9F5D-047037A01305}"/>
              </a:ext>
            </a:extLst>
          </p:cNvPr>
          <p:cNvSpPr/>
          <p:nvPr/>
        </p:nvSpPr>
        <p:spPr>
          <a:xfrm>
            <a:off x="5989973" y="2308434"/>
            <a:ext cx="47909" cy="733211"/>
          </a:xfrm>
          <a:custGeom>
            <a:avLst/>
            <a:gdLst/>
            <a:ahLst/>
            <a:cxnLst/>
            <a:rect l="l" t="t" r="r" b="b"/>
            <a:pathLst>
              <a:path w="22225" h="508000">
                <a:moveTo>
                  <a:pt x="0" y="507530"/>
                </a:moveTo>
                <a:lnTo>
                  <a:pt x="21983" y="489165"/>
                </a:lnTo>
                <a:lnTo>
                  <a:pt x="21983" y="18376"/>
                </a:lnTo>
                <a:lnTo>
                  <a:pt x="0" y="0"/>
                </a:lnTo>
              </a:path>
            </a:pathLst>
          </a:custGeom>
          <a:ln w="1270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423" name="グループ化 422">
            <a:extLst>
              <a:ext uri="{FF2B5EF4-FFF2-40B4-BE49-F238E27FC236}">
                <a16:creationId xmlns:a16="http://schemas.microsoft.com/office/drawing/2014/main" id="{8178D569-93DC-4377-859E-B215022B0A63}"/>
              </a:ext>
            </a:extLst>
          </p:cNvPr>
          <p:cNvGrpSpPr/>
          <p:nvPr/>
        </p:nvGrpSpPr>
        <p:grpSpPr>
          <a:xfrm>
            <a:off x="1052546" y="3822699"/>
            <a:ext cx="435468" cy="360200"/>
            <a:chOff x="9807325" y="4230777"/>
            <a:chExt cx="435468" cy="378666"/>
          </a:xfrm>
        </p:grpSpPr>
        <p:sp>
          <p:nvSpPr>
            <p:cNvPr id="397" name="object 181">
              <a:extLst>
                <a:ext uri="{FF2B5EF4-FFF2-40B4-BE49-F238E27FC236}">
                  <a16:creationId xmlns:a16="http://schemas.microsoft.com/office/drawing/2014/main" id="{C67A93BC-0C2D-44A6-A43A-AF4A5AF76723}"/>
                </a:ext>
              </a:extLst>
            </p:cNvPr>
            <p:cNvSpPr/>
            <p:nvPr/>
          </p:nvSpPr>
          <p:spPr>
            <a:xfrm>
              <a:off x="9807325" y="4230777"/>
              <a:ext cx="435468" cy="378666"/>
            </a:xfrm>
            <a:prstGeom prst="rect">
              <a:avLst/>
            </a:prstGeom>
            <a:blipFill>
              <a:blip r:embed="rId3"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398" name="object 182">
              <a:extLst>
                <a:ext uri="{FF2B5EF4-FFF2-40B4-BE49-F238E27FC236}">
                  <a16:creationId xmlns:a16="http://schemas.microsoft.com/office/drawing/2014/main" id="{743FF010-EEA4-4625-8901-CF3A9B413B1A}"/>
                </a:ext>
              </a:extLst>
            </p:cNvPr>
            <p:cNvSpPr/>
            <p:nvPr/>
          </p:nvSpPr>
          <p:spPr>
            <a:xfrm>
              <a:off x="9862249" y="4276824"/>
              <a:ext cx="294141" cy="236862"/>
            </a:xfrm>
            <a:prstGeom prst="rect">
              <a:avLst/>
            </a:prstGeom>
            <a:blipFill>
              <a:blip r:embed="rId4"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421" name="グループ化 420">
            <a:extLst>
              <a:ext uri="{FF2B5EF4-FFF2-40B4-BE49-F238E27FC236}">
                <a16:creationId xmlns:a16="http://schemas.microsoft.com/office/drawing/2014/main" id="{2C45C0DF-056A-48F0-B6B8-C0E3B4873BFD}"/>
              </a:ext>
            </a:extLst>
          </p:cNvPr>
          <p:cNvGrpSpPr/>
          <p:nvPr/>
        </p:nvGrpSpPr>
        <p:grpSpPr>
          <a:xfrm>
            <a:off x="921335" y="2969123"/>
            <a:ext cx="624801" cy="265646"/>
            <a:chOff x="9676114" y="3297652"/>
            <a:chExt cx="624801" cy="279265"/>
          </a:xfrm>
        </p:grpSpPr>
        <p:sp>
          <p:nvSpPr>
            <p:cNvPr id="399" name="object 183">
              <a:extLst>
                <a:ext uri="{FF2B5EF4-FFF2-40B4-BE49-F238E27FC236}">
                  <a16:creationId xmlns:a16="http://schemas.microsoft.com/office/drawing/2014/main" id="{21A811C6-DAF2-4FDC-B47D-E32AA9DB4612}"/>
                </a:ext>
              </a:extLst>
            </p:cNvPr>
            <p:cNvSpPr/>
            <p:nvPr/>
          </p:nvSpPr>
          <p:spPr>
            <a:xfrm>
              <a:off x="9676114" y="3297652"/>
              <a:ext cx="624801" cy="279265"/>
            </a:xfrm>
            <a:prstGeom prst="rect">
              <a:avLst/>
            </a:prstGeom>
            <a:blipFill>
              <a:blip r:embed="rId5"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0" name="object 184">
              <a:extLst>
                <a:ext uri="{FF2B5EF4-FFF2-40B4-BE49-F238E27FC236}">
                  <a16:creationId xmlns:a16="http://schemas.microsoft.com/office/drawing/2014/main" id="{4322C613-2D34-4804-8E77-9F7644A2363D}"/>
                </a:ext>
              </a:extLst>
            </p:cNvPr>
            <p:cNvSpPr/>
            <p:nvPr/>
          </p:nvSpPr>
          <p:spPr>
            <a:xfrm>
              <a:off x="9730592" y="3343892"/>
              <a:ext cx="484720" cy="139574"/>
            </a:xfrm>
            <a:prstGeom prst="rect">
              <a:avLst/>
            </a:prstGeom>
            <a:blipFill>
              <a:blip r:embed="rId6"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420" name="グループ化 419">
            <a:extLst>
              <a:ext uri="{FF2B5EF4-FFF2-40B4-BE49-F238E27FC236}">
                <a16:creationId xmlns:a16="http://schemas.microsoft.com/office/drawing/2014/main" id="{6F3E000B-BBBE-4D54-ABB0-DD831ED16DC5}"/>
              </a:ext>
            </a:extLst>
          </p:cNvPr>
          <p:cNvGrpSpPr/>
          <p:nvPr/>
        </p:nvGrpSpPr>
        <p:grpSpPr>
          <a:xfrm>
            <a:off x="959593" y="2502434"/>
            <a:ext cx="582184" cy="252136"/>
            <a:chOff x="9714372" y="2805677"/>
            <a:chExt cx="582184" cy="265062"/>
          </a:xfrm>
        </p:grpSpPr>
        <p:sp>
          <p:nvSpPr>
            <p:cNvPr id="401" name="object 185">
              <a:extLst>
                <a:ext uri="{FF2B5EF4-FFF2-40B4-BE49-F238E27FC236}">
                  <a16:creationId xmlns:a16="http://schemas.microsoft.com/office/drawing/2014/main" id="{E3F33AB4-5DCF-4594-8994-E64400F731E2}"/>
                </a:ext>
              </a:extLst>
            </p:cNvPr>
            <p:cNvSpPr/>
            <p:nvPr/>
          </p:nvSpPr>
          <p:spPr>
            <a:xfrm>
              <a:off x="9714372" y="2805677"/>
              <a:ext cx="582184" cy="265062"/>
            </a:xfrm>
            <a:prstGeom prst="rect">
              <a:avLst/>
            </a:prstGeom>
            <a:blipFill>
              <a:blip r:embed="rId7"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2" name="object 186">
              <a:extLst>
                <a:ext uri="{FF2B5EF4-FFF2-40B4-BE49-F238E27FC236}">
                  <a16:creationId xmlns:a16="http://schemas.microsoft.com/office/drawing/2014/main" id="{3A4E6E74-2A74-4EFC-A702-1024F1BAC864}"/>
                </a:ext>
              </a:extLst>
            </p:cNvPr>
            <p:cNvSpPr/>
            <p:nvPr/>
          </p:nvSpPr>
          <p:spPr>
            <a:xfrm>
              <a:off x="9773157" y="2856991"/>
              <a:ext cx="431920" cy="111431"/>
            </a:xfrm>
            <a:custGeom>
              <a:avLst/>
              <a:gdLst/>
              <a:ahLst/>
              <a:cxnLst/>
              <a:rect l="l" t="t" r="r" b="b"/>
              <a:pathLst>
                <a:path w="278129" h="71754">
                  <a:moveTo>
                    <a:pt x="27959" y="28430"/>
                  </a:moveTo>
                  <a:lnTo>
                    <a:pt x="8959" y="30008"/>
                  </a:lnTo>
                  <a:lnTo>
                    <a:pt x="0" y="37917"/>
                  </a:lnTo>
                  <a:lnTo>
                    <a:pt x="1268" y="46516"/>
                  </a:lnTo>
                  <a:lnTo>
                    <a:pt x="60291" y="67145"/>
                  </a:lnTo>
                  <a:lnTo>
                    <a:pt x="98028" y="71564"/>
                  </a:lnTo>
                  <a:lnTo>
                    <a:pt x="136045" y="71284"/>
                  </a:lnTo>
                  <a:lnTo>
                    <a:pt x="174548" y="65590"/>
                  </a:lnTo>
                  <a:lnTo>
                    <a:pt x="221070" y="49468"/>
                  </a:lnTo>
                  <a:lnTo>
                    <a:pt x="246752" y="34942"/>
                  </a:lnTo>
                  <a:lnTo>
                    <a:pt x="89600" y="34942"/>
                  </a:lnTo>
                  <a:lnTo>
                    <a:pt x="68795" y="33116"/>
                  </a:lnTo>
                  <a:lnTo>
                    <a:pt x="50177" y="30394"/>
                  </a:lnTo>
                  <a:lnTo>
                    <a:pt x="27959" y="28430"/>
                  </a:lnTo>
                  <a:close/>
                </a:path>
                <a:path w="278129" h="71754">
                  <a:moveTo>
                    <a:pt x="237689" y="0"/>
                  </a:moveTo>
                  <a:lnTo>
                    <a:pt x="218643" y="2687"/>
                  </a:lnTo>
                  <a:lnTo>
                    <a:pt x="200617" y="7230"/>
                  </a:lnTo>
                  <a:lnTo>
                    <a:pt x="183595" y="13064"/>
                  </a:lnTo>
                  <a:lnTo>
                    <a:pt x="166781" y="19416"/>
                  </a:lnTo>
                  <a:lnTo>
                    <a:pt x="149377" y="25509"/>
                  </a:lnTo>
                  <a:lnTo>
                    <a:pt x="129265" y="30955"/>
                  </a:lnTo>
                  <a:lnTo>
                    <a:pt x="109548" y="34161"/>
                  </a:lnTo>
                  <a:lnTo>
                    <a:pt x="89600" y="34942"/>
                  </a:lnTo>
                  <a:lnTo>
                    <a:pt x="246752" y="34942"/>
                  </a:lnTo>
                  <a:lnTo>
                    <a:pt x="255269" y="29260"/>
                  </a:lnTo>
                  <a:lnTo>
                    <a:pt x="266259" y="24099"/>
                  </a:lnTo>
                  <a:lnTo>
                    <a:pt x="277545" y="23299"/>
                  </a:lnTo>
                  <a:lnTo>
                    <a:pt x="272151" y="7369"/>
                  </a:lnTo>
                  <a:lnTo>
                    <a:pt x="257195" y="582"/>
                  </a:lnTo>
                  <a:lnTo>
                    <a:pt x="237689" y="0"/>
                  </a:lnTo>
                  <a:close/>
                </a:path>
              </a:pathLst>
            </a:custGeom>
            <a:solidFill>
              <a:srgbClr val="AA6621"/>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3" name="object 187">
              <a:extLst>
                <a:ext uri="{FF2B5EF4-FFF2-40B4-BE49-F238E27FC236}">
                  <a16:creationId xmlns:a16="http://schemas.microsoft.com/office/drawing/2014/main" id="{38C37779-BDFD-442E-B7D8-611151346807}"/>
                </a:ext>
              </a:extLst>
            </p:cNvPr>
            <p:cNvSpPr/>
            <p:nvPr/>
          </p:nvSpPr>
          <p:spPr>
            <a:xfrm>
              <a:off x="9773157" y="2856991"/>
              <a:ext cx="431920" cy="111431"/>
            </a:xfrm>
            <a:custGeom>
              <a:avLst/>
              <a:gdLst/>
              <a:ahLst/>
              <a:cxnLst/>
              <a:rect l="l" t="t" r="r" b="b"/>
              <a:pathLst>
                <a:path w="278129" h="71754">
                  <a:moveTo>
                    <a:pt x="277545" y="23299"/>
                  </a:moveTo>
                  <a:lnTo>
                    <a:pt x="272151" y="7369"/>
                  </a:lnTo>
                  <a:lnTo>
                    <a:pt x="257195" y="582"/>
                  </a:lnTo>
                  <a:lnTo>
                    <a:pt x="237689" y="0"/>
                  </a:lnTo>
                  <a:lnTo>
                    <a:pt x="218643" y="2687"/>
                  </a:lnTo>
                  <a:lnTo>
                    <a:pt x="200617" y="7230"/>
                  </a:lnTo>
                  <a:lnTo>
                    <a:pt x="183595" y="13064"/>
                  </a:lnTo>
                  <a:lnTo>
                    <a:pt x="166781" y="19416"/>
                  </a:lnTo>
                  <a:lnTo>
                    <a:pt x="149377" y="25509"/>
                  </a:lnTo>
                  <a:lnTo>
                    <a:pt x="129265" y="30955"/>
                  </a:lnTo>
                  <a:lnTo>
                    <a:pt x="109548" y="34161"/>
                  </a:lnTo>
                  <a:lnTo>
                    <a:pt x="89600" y="34942"/>
                  </a:lnTo>
                  <a:lnTo>
                    <a:pt x="68795" y="33116"/>
                  </a:lnTo>
                  <a:lnTo>
                    <a:pt x="50177" y="30394"/>
                  </a:lnTo>
                  <a:lnTo>
                    <a:pt x="27959" y="28430"/>
                  </a:lnTo>
                  <a:lnTo>
                    <a:pt x="8959" y="30008"/>
                  </a:lnTo>
                  <a:lnTo>
                    <a:pt x="0" y="37917"/>
                  </a:lnTo>
                  <a:lnTo>
                    <a:pt x="1268" y="46516"/>
                  </a:lnTo>
                  <a:lnTo>
                    <a:pt x="60291" y="67145"/>
                  </a:lnTo>
                  <a:lnTo>
                    <a:pt x="98028" y="71564"/>
                  </a:lnTo>
                  <a:lnTo>
                    <a:pt x="136045" y="71284"/>
                  </a:lnTo>
                  <a:lnTo>
                    <a:pt x="174548" y="65590"/>
                  </a:lnTo>
                  <a:lnTo>
                    <a:pt x="221070" y="49468"/>
                  </a:lnTo>
                  <a:lnTo>
                    <a:pt x="255269" y="29260"/>
                  </a:lnTo>
                  <a:lnTo>
                    <a:pt x="266259" y="24099"/>
                  </a:lnTo>
                  <a:lnTo>
                    <a:pt x="277545" y="23299"/>
                  </a:lnTo>
                  <a:close/>
                </a:path>
              </a:pathLst>
            </a:custGeom>
            <a:ln w="5702">
              <a:solidFill>
                <a:srgbClr val="7D4A31"/>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419" name="グループ化 418">
            <a:extLst>
              <a:ext uri="{FF2B5EF4-FFF2-40B4-BE49-F238E27FC236}">
                <a16:creationId xmlns:a16="http://schemas.microsoft.com/office/drawing/2014/main" id="{01A73C55-A008-4C85-BE0D-87388072FECE}"/>
              </a:ext>
            </a:extLst>
          </p:cNvPr>
          <p:cNvGrpSpPr/>
          <p:nvPr/>
        </p:nvGrpSpPr>
        <p:grpSpPr>
          <a:xfrm>
            <a:off x="932494" y="2020681"/>
            <a:ext cx="605869" cy="297146"/>
            <a:chOff x="9687273" y="2283903"/>
            <a:chExt cx="605869" cy="312380"/>
          </a:xfrm>
        </p:grpSpPr>
        <p:sp>
          <p:nvSpPr>
            <p:cNvPr id="404" name="object 188">
              <a:extLst>
                <a:ext uri="{FF2B5EF4-FFF2-40B4-BE49-F238E27FC236}">
                  <a16:creationId xmlns:a16="http://schemas.microsoft.com/office/drawing/2014/main" id="{F1FAF3AF-5AD2-4B96-BFA2-5A498C278C0A}"/>
                </a:ext>
              </a:extLst>
            </p:cNvPr>
            <p:cNvSpPr/>
            <p:nvPr/>
          </p:nvSpPr>
          <p:spPr>
            <a:xfrm>
              <a:off x="9687273" y="2283903"/>
              <a:ext cx="605869" cy="312380"/>
            </a:xfrm>
            <a:prstGeom prst="rect">
              <a:avLst/>
            </a:prstGeom>
            <a:blipFill>
              <a:blip r:embed="rId8"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5" name="object 189">
              <a:extLst>
                <a:ext uri="{FF2B5EF4-FFF2-40B4-BE49-F238E27FC236}">
                  <a16:creationId xmlns:a16="http://schemas.microsoft.com/office/drawing/2014/main" id="{222E079B-D7E5-49A8-8913-528FF9D91ECE}"/>
                </a:ext>
              </a:extLst>
            </p:cNvPr>
            <p:cNvSpPr/>
            <p:nvPr/>
          </p:nvSpPr>
          <p:spPr>
            <a:xfrm>
              <a:off x="9740856" y="2330280"/>
              <a:ext cx="465976" cy="175007"/>
            </a:xfrm>
            <a:prstGeom prst="rect">
              <a:avLst/>
            </a:prstGeom>
            <a:blipFill>
              <a:blip r:embed="rId9"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1" name="グループ化 10">
            <a:extLst>
              <a:ext uri="{FF2B5EF4-FFF2-40B4-BE49-F238E27FC236}">
                <a16:creationId xmlns:a16="http://schemas.microsoft.com/office/drawing/2014/main" id="{208A03A2-0968-4400-8668-E77246CC3A72}"/>
              </a:ext>
            </a:extLst>
          </p:cNvPr>
          <p:cNvGrpSpPr/>
          <p:nvPr/>
        </p:nvGrpSpPr>
        <p:grpSpPr>
          <a:xfrm>
            <a:off x="950597" y="1578551"/>
            <a:ext cx="601119" cy="292657"/>
            <a:chOff x="9705376" y="1801738"/>
            <a:chExt cx="601119" cy="307661"/>
          </a:xfrm>
        </p:grpSpPr>
        <p:sp>
          <p:nvSpPr>
            <p:cNvPr id="406" name="object 190">
              <a:extLst>
                <a:ext uri="{FF2B5EF4-FFF2-40B4-BE49-F238E27FC236}">
                  <a16:creationId xmlns:a16="http://schemas.microsoft.com/office/drawing/2014/main" id="{4E8B3F86-6E71-433A-B18A-7139DA672CAD}"/>
                </a:ext>
              </a:extLst>
            </p:cNvPr>
            <p:cNvSpPr/>
            <p:nvPr/>
          </p:nvSpPr>
          <p:spPr>
            <a:xfrm>
              <a:off x="9705376" y="1801738"/>
              <a:ext cx="601119" cy="307661"/>
            </a:xfrm>
            <a:prstGeom prst="rect">
              <a:avLst/>
            </a:prstGeom>
            <a:blipFill>
              <a:blip r:embed="rId10"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7" name="object 191">
              <a:extLst>
                <a:ext uri="{FF2B5EF4-FFF2-40B4-BE49-F238E27FC236}">
                  <a16:creationId xmlns:a16="http://schemas.microsoft.com/office/drawing/2014/main" id="{EAFB469D-B5D7-4E6F-B193-2C18288C4D61}"/>
                </a:ext>
              </a:extLst>
            </p:cNvPr>
            <p:cNvSpPr/>
            <p:nvPr/>
          </p:nvSpPr>
          <p:spPr>
            <a:xfrm>
              <a:off x="9764313" y="1853042"/>
              <a:ext cx="449670" cy="158765"/>
            </a:xfrm>
            <a:custGeom>
              <a:avLst/>
              <a:gdLst/>
              <a:ahLst/>
              <a:cxnLst/>
              <a:rect l="l" t="t" r="r" b="b"/>
              <a:pathLst>
                <a:path w="289560" h="102235">
                  <a:moveTo>
                    <a:pt x="121071" y="72523"/>
                  </a:moveTo>
                  <a:lnTo>
                    <a:pt x="62447" y="72523"/>
                  </a:lnTo>
                  <a:lnTo>
                    <a:pt x="67519" y="73752"/>
                  </a:lnTo>
                  <a:lnTo>
                    <a:pt x="62961" y="79371"/>
                  </a:lnTo>
                  <a:lnTo>
                    <a:pt x="58774" y="85061"/>
                  </a:lnTo>
                  <a:lnTo>
                    <a:pt x="56927" y="90818"/>
                  </a:lnTo>
                  <a:lnTo>
                    <a:pt x="59391" y="96637"/>
                  </a:lnTo>
                  <a:lnTo>
                    <a:pt x="70179" y="101455"/>
                  </a:lnTo>
                  <a:lnTo>
                    <a:pt x="85732" y="101703"/>
                  </a:lnTo>
                  <a:lnTo>
                    <a:pt x="101212" y="98671"/>
                  </a:lnTo>
                  <a:lnTo>
                    <a:pt x="111779" y="93652"/>
                  </a:lnTo>
                  <a:lnTo>
                    <a:pt x="118339" y="85030"/>
                  </a:lnTo>
                  <a:lnTo>
                    <a:pt x="120080" y="77590"/>
                  </a:lnTo>
                  <a:lnTo>
                    <a:pt x="121071" y="72523"/>
                  </a:lnTo>
                  <a:close/>
                </a:path>
                <a:path w="289560" h="102235">
                  <a:moveTo>
                    <a:pt x="275957" y="70081"/>
                  </a:moveTo>
                  <a:lnTo>
                    <a:pt x="125571" y="70081"/>
                  </a:lnTo>
                  <a:lnTo>
                    <a:pt x="134414" y="72344"/>
                  </a:lnTo>
                  <a:lnTo>
                    <a:pt x="143729" y="77973"/>
                  </a:lnTo>
                  <a:lnTo>
                    <a:pt x="160582" y="83770"/>
                  </a:lnTo>
                  <a:lnTo>
                    <a:pt x="192043" y="86540"/>
                  </a:lnTo>
                  <a:lnTo>
                    <a:pt x="209603" y="83969"/>
                  </a:lnTo>
                  <a:lnTo>
                    <a:pt x="218382" y="78244"/>
                  </a:lnTo>
                  <a:lnTo>
                    <a:pt x="224504" y="72667"/>
                  </a:lnTo>
                  <a:lnTo>
                    <a:pt x="234092" y="70538"/>
                  </a:lnTo>
                  <a:lnTo>
                    <a:pt x="275451" y="70538"/>
                  </a:lnTo>
                  <a:lnTo>
                    <a:pt x="275957" y="70081"/>
                  </a:lnTo>
                  <a:close/>
                </a:path>
                <a:path w="289560" h="102235">
                  <a:moveTo>
                    <a:pt x="68575" y="8582"/>
                  </a:moveTo>
                  <a:lnTo>
                    <a:pt x="52306" y="13764"/>
                  </a:lnTo>
                  <a:lnTo>
                    <a:pt x="25444" y="29403"/>
                  </a:lnTo>
                  <a:lnTo>
                    <a:pt x="15017" y="36185"/>
                  </a:lnTo>
                  <a:lnTo>
                    <a:pt x="15449" y="43094"/>
                  </a:lnTo>
                  <a:lnTo>
                    <a:pt x="5025" y="47580"/>
                  </a:lnTo>
                  <a:lnTo>
                    <a:pt x="0" y="56459"/>
                  </a:lnTo>
                  <a:lnTo>
                    <a:pt x="1765" y="66516"/>
                  </a:lnTo>
                  <a:lnTo>
                    <a:pt x="11715" y="74539"/>
                  </a:lnTo>
                  <a:lnTo>
                    <a:pt x="31590" y="78032"/>
                  </a:lnTo>
                  <a:lnTo>
                    <a:pt x="49485" y="75655"/>
                  </a:lnTo>
                  <a:lnTo>
                    <a:pt x="62447" y="72523"/>
                  </a:lnTo>
                  <a:lnTo>
                    <a:pt x="121071" y="72523"/>
                  </a:lnTo>
                  <a:lnTo>
                    <a:pt x="121117" y="72289"/>
                  </a:lnTo>
                  <a:lnTo>
                    <a:pt x="125571" y="70081"/>
                  </a:lnTo>
                  <a:lnTo>
                    <a:pt x="275957" y="70081"/>
                  </a:lnTo>
                  <a:lnTo>
                    <a:pt x="284410" y="62436"/>
                  </a:lnTo>
                  <a:lnTo>
                    <a:pt x="289038" y="48750"/>
                  </a:lnTo>
                  <a:lnTo>
                    <a:pt x="282944" y="41862"/>
                  </a:lnTo>
                  <a:lnTo>
                    <a:pt x="270967" y="38736"/>
                  </a:lnTo>
                  <a:lnTo>
                    <a:pt x="257943" y="36337"/>
                  </a:lnTo>
                  <a:lnTo>
                    <a:pt x="250808" y="32058"/>
                  </a:lnTo>
                  <a:lnTo>
                    <a:pt x="243411" y="25076"/>
                  </a:lnTo>
                  <a:lnTo>
                    <a:pt x="232904" y="18089"/>
                  </a:lnTo>
                  <a:lnTo>
                    <a:pt x="216707" y="13865"/>
                  </a:lnTo>
                  <a:lnTo>
                    <a:pt x="194119" y="13865"/>
                  </a:lnTo>
                  <a:lnTo>
                    <a:pt x="185067" y="12795"/>
                  </a:lnTo>
                  <a:lnTo>
                    <a:pt x="179609" y="10239"/>
                  </a:lnTo>
                  <a:lnTo>
                    <a:pt x="98571" y="10239"/>
                  </a:lnTo>
                  <a:lnTo>
                    <a:pt x="81560" y="9018"/>
                  </a:lnTo>
                  <a:lnTo>
                    <a:pt x="68575" y="8582"/>
                  </a:lnTo>
                  <a:close/>
                </a:path>
                <a:path w="289560" h="102235">
                  <a:moveTo>
                    <a:pt x="275451" y="70538"/>
                  </a:moveTo>
                  <a:lnTo>
                    <a:pt x="234092" y="70538"/>
                  </a:lnTo>
                  <a:lnTo>
                    <a:pt x="261032" y="74245"/>
                  </a:lnTo>
                  <a:lnTo>
                    <a:pt x="273636" y="72180"/>
                  </a:lnTo>
                  <a:lnTo>
                    <a:pt x="275451" y="70538"/>
                  </a:lnTo>
                  <a:close/>
                </a:path>
                <a:path w="289560" h="102235">
                  <a:moveTo>
                    <a:pt x="203923" y="13449"/>
                  </a:moveTo>
                  <a:lnTo>
                    <a:pt x="194119" y="13865"/>
                  </a:lnTo>
                  <a:lnTo>
                    <a:pt x="216707" y="13865"/>
                  </a:lnTo>
                  <a:lnTo>
                    <a:pt x="216439" y="13795"/>
                  </a:lnTo>
                  <a:lnTo>
                    <a:pt x="203923" y="13449"/>
                  </a:lnTo>
                  <a:close/>
                </a:path>
                <a:path w="289560" h="102235">
                  <a:moveTo>
                    <a:pt x="157873" y="0"/>
                  </a:moveTo>
                  <a:lnTo>
                    <a:pt x="146369" y="144"/>
                  </a:lnTo>
                  <a:lnTo>
                    <a:pt x="128212" y="3495"/>
                  </a:lnTo>
                  <a:lnTo>
                    <a:pt x="115454" y="7205"/>
                  </a:lnTo>
                  <a:lnTo>
                    <a:pt x="106658" y="9312"/>
                  </a:lnTo>
                  <a:lnTo>
                    <a:pt x="98571" y="10239"/>
                  </a:lnTo>
                  <a:lnTo>
                    <a:pt x="179609" y="10239"/>
                  </a:lnTo>
                  <a:lnTo>
                    <a:pt x="174809" y="7991"/>
                  </a:lnTo>
                  <a:lnTo>
                    <a:pt x="166196" y="2727"/>
                  </a:lnTo>
                  <a:lnTo>
                    <a:pt x="157873" y="0"/>
                  </a:lnTo>
                  <a:close/>
                </a:path>
              </a:pathLst>
            </a:custGeom>
            <a:solidFill>
              <a:srgbClr val="D9A864"/>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8" name="object 192">
              <a:extLst>
                <a:ext uri="{FF2B5EF4-FFF2-40B4-BE49-F238E27FC236}">
                  <a16:creationId xmlns:a16="http://schemas.microsoft.com/office/drawing/2014/main" id="{638A0DAD-8B3A-452C-A6B8-215310631A76}"/>
                </a:ext>
              </a:extLst>
            </p:cNvPr>
            <p:cNvSpPr/>
            <p:nvPr/>
          </p:nvSpPr>
          <p:spPr>
            <a:xfrm>
              <a:off x="9764313" y="1853042"/>
              <a:ext cx="449670" cy="158765"/>
            </a:xfrm>
            <a:custGeom>
              <a:avLst/>
              <a:gdLst/>
              <a:ahLst/>
              <a:cxnLst/>
              <a:rect l="l" t="t" r="r" b="b"/>
              <a:pathLst>
                <a:path w="289560" h="102235">
                  <a:moveTo>
                    <a:pt x="98571" y="10239"/>
                  </a:moveTo>
                  <a:lnTo>
                    <a:pt x="81560" y="9018"/>
                  </a:lnTo>
                  <a:lnTo>
                    <a:pt x="68575" y="8582"/>
                  </a:lnTo>
                  <a:lnTo>
                    <a:pt x="52306" y="13764"/>
                  </a:lnTo>
                  <a:lnTo>
                    <a:pt x="25444" y="29403"/>
                  </a:lnTo>
                  <a:lnTo>
                    <a:pt x="15017" y="36185"/>
                  </a:lnTo>
                  <a:lnTo>
                    <a:pt x="15449" y="43094"/>
                  </a:lnTo>
                  <a:lnTo>
                    <a:pt x="5025" y="47580"/>
                  </a:lnTo>
                  <a:lnTo>
                    <a:pt x="0" y="56459"/>
                  </a:lnTo>
                  <a:lnTo>
                    <a:pt x="1765" y="66516"/>
                  </a:lnTo>
                  <a:lnTo>
                    <a:pt x="11715" y="74539"/>
                  </a:lnTo>
                  <a:lnTo>
                    <a:pt x="31590" y="78032"/>
                  </a:lnTo>
                  <a:lnTo>
                    <a:pt x="49485" y="75655"/>
                  </a:lnTo>
                  <a:lnTo>
                    <a:pt x="62447" y="72523"/>
                  </a:lnTo>
                  <a:lnTo>
                    <a:pt x="67519" y="73752"/>
                  </a:lnTo>
                  <a:lnTo>
                    <a:pt x="62961" y="79371"/>
                  </a:lnTo>
                  <a:lnTo>
                    <a:pt x="58774" y="85061"/>
                  </a:lnTo>
                  <a:lnTo>
                    <a:pt x="56927" y="90818"/>
                  </a:lnTo>
                  <a:lnTo>
                    <a:pt x="59391" y="96637"/>
                  </a:lnTo>
                  <a:lnTo>
                    <a:pt x="70179" y="101455"/>
                  </a:lnTo>
                  <a:lnTo>
                    <a:pt x="85732" y="101703"/>
                  </a:lnTo>
                  <a:lnTo>
                    <a:pt x="101212" y="98671"/>
                  </a:lnTo>
                  <a:lnTo>
                    <a:pt x="111779" y="93652"/>
                  </a:lnTo>
                  <a:lnTo>
                    <a:pt x="118339" y="85030"/>
                  </a:lnTo>
                  <a:lnTo>
                    <a:pt x="120080" y="77590"/>
                  </a:lnTo>
                  <a:lnTo>
                    <a:pt x="121117" y="72289"/>
                  </a:lnTo>
                  <a:lnTo>
                    <a:pt x="125571" y="70081"/>
                  </a:lnTo>
                  <a:lnTo>
                    <a:pt x="134414" y="72344"/>
                  </a:lnTo>
                  <a:lnTo>
                    <a:pt x="143729" y="77973"/>
                  </a:lnTo>
                  <a:lnTo>
                    <a:pt x="160582" y="83770"/>
                  </a:lnTo>
                  <a:lnTo>
                    <a:pt x="192043" y="86540"/>
                  </a:lnTo>
                  <a:lnTo>
                    <a:pt x="209603" y="83969"/>
                  </a:lnTo>
                  <a:lnTo>
                    <a:pt x="218382" y="78244"/>
                  </a:lnTo>
                  <a:lnTo>
                    <a:pt x="224504" y="72667"/>
                  </a:lnTo>
                  <a:lnTo>
                    <a:pt x="234092" y="70538"/>
                  </a:lnTo>
                  <a:lnTo>
                    <a:pt x="247537" y="72432"/>
                  </a:lnTo>
                  <a:lnTo>
                    <a:pt x="261032" y="74245"/>
                  </a:lnTo>
                  <a:lnTo>
                    <a:pt x="273636" y="72180"/>
                  </a:lnTo>
                  <a:lnTo>
                    <a:pt x="284410" y="62436"/>
                  </a:lnTo>
                  <a:lnTo>
                    <a:pt x="289038" y="48750"/>
                  </a:lnTo>
                  <a:lnTo>
                    <a:pt x="282944" y="41862"/>
                  </a:lnTo>
                  <a:lnTo>
                    <a:pt x="270967" y="38736"/>
                  </a:lnTo>
                  <a:lnTo>
                    <a:pt x="257943" y="36337"/>
                  </a:lnTo>
                  <a:lnTo>
                    <a:pt x="250808" y="32058"/>
                  </a:lnTo>
                  <a:lnTo>
                    <a:pt x="243411" y="25076"/>
                  </a:lnTo>
                  <a:lnTo>
                    <a:pt x="232904" y="18089"/>
                  </a:lnTo>
                  <a:lnTo>
                    <a:pt x="216439" y="13795"/>
                  </a:lnTo>
                  <a:lnTo>
                    <a:pt x="203923" y="13449"/>
                  </a:lnTo>
                  <a:lnTo>
                    <a:pt x="194119" y="13865"/>
                  </a:lnTo>
                  <a:lnTo>
                    <a:pt x="185067" y="12795"/>
                  </a:lnTo>
                  <a:lnTo>
                    <a:pt x="174809" y="7991"/>
                  </a:lnTo>
                  <a:lnTo>
                    <a:pt x="166196" y="2727"/>
                  </a:lnTo>
                  <a:lnTo>
                    <a:pt x="157873" y="0"/>
                  </a:lnTo>
                  <a:lnTo>
                    <a:pt x="146369" y="144"/>
                  </a:lnTo>
                  <a:lnTo>
                    <a:pt x="128212" y="3495"/>
                  </a:lnTo>
                  <a:lnTo>
                    <a:pt x="123218" y="4929"/>
                  </a:lnTo>
                  <a:lnTo>
                    <a:pt x="115454" y="7205"/>
                  </a:lnTo>
                  <a:lnTo>
                    <a:pt x="106658" y="9312"/>
                  </a:lnTo>
                  <a:lnTo>
                    <a:pt x="98571" y="10239"/>
                  </a:lnTo>
                  <a:close/>
                </a:path>
              </a:pathLst>
            </a:custGeom>
            <a:ln w="5702">
              <a:solidFill>
                <a:srgbClr val="B97E5A"/>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09" name="object 193">
              <a:extLst>
                <a:ext uri="{FF2B5EF4-FFF2-40B4-BE49-F238E27FC236}">
                  <a16:creationId xmlns:a16="http://schemas.microsoft.com/office/drawing/2014/main" id="{6C73F275-5DB3-4901-B32A-19BFB2FEE5A1}"/>
                </a:ext>
              </a:extLst>
            </p:cNvPr>
            <p:cNvSpPr/>
            <p:nvPr/>
          </p:nvSpPr>
          <p:spPr>
            <a:xfrm>
              <a:off x="9855523" y="1891996"/>
              <a:ext cx="71000" cy="45360"/>
            </a:xfrm>
            <a:custGeom>
              <a:avLst/>
              <a:gdLst/>
              <a:ahLst/>
              <a:cxnLst/>
              <a:rect l="l" t="t" r="r" b="b"/>
              <a:pathLst>
                <a:path w="45720" h="29210">
                  <a:moveTo>
                    <a:pt x="16007" y="0"/>
                  </a:moveTo>
                  <a:lnTo>
                    <a:pt x="8291" y="1111"/>
                  </a:lnTo>
                  <a:lnTo>
                    <a:pt x="2575" y="5168"/>
                  </a:lnTo>
                  <a:lnTo>
                    <a:pt x="0" y="11254"/>
                  </a:lnTo>
                  <a:lnTo>
                    <a:pt x="1707" y="18453"/>
                  </a:lnTo>
                  <a:lnTo>
                    <a:pt x="9591" y="25044"/>
                  </a:lnTo>
                  <a:lnTo>
                    <a:pt x="21541" y="28330"/>
                  </a:lnTo>
                  <a:lnTo>
                    <a:pt x="34429" y="28925"/>
                  </a:lnTo>
                  <a:lnTo>
                    <a:pt x="45128" y="27444"/>
                  </a:lnTo>
                </a:path>
              </a:pathLst>
            </a:custGeom>
            <a:ln w="5702">
              <a:solidFill>
                <a:srgbClr val="B97E5A"/>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0" name="object 194">
              <a:extLst>
                <a:ext uri="{FF2B5EF4-FFF2-40B4-BE49-F238E27FC236}">
                  <a16:creationId xmlns:a16="http://schemas.microsoft.com/office/drawing/2014/main" id="{23AB2CBD-D2B5-47AE-8DF2-9D879A20555A}"/>
                </a:ext>
              </a:extLst>
            </p:cNvPr>
            <p:cNvSpPr/>
            <p:nvPr/>
          </p:nvSpPr>
          <p:spPr>
            <a:xfrm>
              <a:off x="9969177" y="1896197"/>
              <a:ext cx="60153" cy="30570"/>
            </a:xfrm>
            <a:custGeom>
              <a:avLst/>
              <a:gdLst/>
              <a:ahLst/>
              <a:cxnLst/>
              <a:rect l="l" t="t" r="r" b="b"/>
              <a:pathLst>
                <a:path w="38735" h="19685">
                  <a:moveTo>
                    <a:pt x="29667" y="0"/>
                  </a:moveTo>
                  <a:lnTo>
                    <a:pt x="38728" y="9150"/>
                  </a:lnTo>
                  <a:lnTo>
                    <a:pt x="33097" y="16146"/>
                  </a:lnTo>
                  <a:lnTo>
                    <a:pt x="18335" y="19682"/>
                  </a:lnTo>
                  <a:lnTo>
                    <a:pt x="0" y="18453"/>
                  </a:lnTo>
                </a:path>
              </a:pathLst>
            </a:custGeom>
            <a:ln w="5702">
              <a:solidFill>
                <a:srgbClr val="B97E5A"/>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1" name="object 195">
              <a:extLst>
                <a:ext uri="{FF2B5EF4-FFF2-40B4-BE49-F238E27FC236}">
                  <a16:creationId xmlns:a16="http://schemas.microsoft.com/office/drawing/2014/main" id="{5D742D3B-6BF5-48A0-BDEC-E8927FAF8E0E}"/>
                </a:ext>
              </a:extLst>
            </p:cNvPr>
            <p:cNvSpPr/>
            <p:nvPr/>
          </p:nvSpPr>
          <p:spPr>
            <a:xfrm>
              <a:off x="10074423" y="1907367"/>
              <a:ext cx="55223" cy="39445"/>
            </a:xfrm>
            <a:custGeom>
              <a:avLst/>
              <a:gdLst/>
              <a:ahLst/>
              <a:cxnLst/>
              <a:rect l="l" t="t" r="r" b="b"/>
              <a:pathLst>
                <a:path w="35560" h="25400">
                  <a:moveTo>
                    <a:pt x="21704" y="0"/>
                  </a:moveTo>
                  <a:lnTo>
                    <a:pt x="35065" y="6637"/>
                  </a:lnTo>
                  <a:lnTo>
                    <a:pt x="33683" y="17327"/>
                  </a:lnTo>
                  <a:lnTo>
                    <a:pt x="20886" y="25319"/>
                  </a:lnTo>
                  <a:lnTo>
                    <a:pt x="0" y="23863"/>
                  </a:lnTo>
                </a:path>
              </a:pathLst>
            </a:custGeom>
            <a:ln w="5702">
              <a:solidFill>
                <a:srgbClr val="B97E5A"/>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 name="グループ化 7">
            <a:extLst>
              <a:ext uri="{FF2B5EF4-FFF2-40B4-BE49-F238E27FC236}">
                <a16:creationId xmlns:a16="http://schemas.microsoft.com/office/drawing/2014/main" id="{D53006A7-9E19-49FF-9285-CAD41F3B45AA}"/>
              </a:ext>
            </a:extLst>
          </p:cNvPr>
          <p:cNvGrpSpPr/>
          <p:nvPr/>
        </p:nvGrpSpPr>
        <p:grpSpPr>
          <a:xfrm>
            <a:off x="958153" y="1097015"/>
            <a:ext cx="586917" cy="297162"/>
            <a:chOff x="9712932" y="1272245"/>
            <a:chExt cx="586917" cy="312396"/>
          </a:xfrm>
        </p:grpSpPr>
        <p:sp>
          <p:nvSpPr>
            <p:cNvPr id="412" name="object 196">
              <a:extLst>
                <a:ext uri="{FF2B5EF4-FFF2-40B4-BE49-F238E27FC236}">
                  <a16:creationId xmlns:a16="http://schemas.microsoft.com/office/drawing/2014/main" id="{900C1819-8127-4FC5-9C8C-3EDB184C2BA3}"/>
                </a:ext>
              </a:extLst>
            </p:cNvPr>
            <p:cNvSpPr/>
            <p:nvPr/>
          </p:nvSpPr>
          <p:spPr>
            <a:xfrm>
              <a:off x="9712932" y="1272245"/>
              <a:ext cx="586917" cy="312396"/>
            </a:xfrm>
            <a:prstGeom prst="rect">
              <a:avLst/>
            </a:prstGeom>
            <a:blipFill>
              <a:blip r:embed="rId11"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7" name="グループ化 6">
              <a:extLst>
                <a:ext uri="{FF2B5EF4-FFF2-40B4-BE49-F238E27FC236}">
                  <a16:creationId xmlns:a16="http://schemas.microsoft.com/office/drawing/2014/main" id="{4F9FBC39-260E-46B4-AB18-E25305EBD911}"/>
                </a:ext>
              </a:extLst>
            </p:cNvPr>
            <p:cNvGrpSpPr/>
            <p:nvPr/>
          </p:nvGrpSpPr>
          <p:grpSpPr>
            <a:xfrm>
              <a:off x="9772241" y="1323090"/>
              <a:ext cx="433892" cy="162269"/>
              <a:chOff x="9772241" y="1323090"/>
              <a:chExt cx="433892" cy="162269"/>
            </a:xfrm>
          </p:grpSpPr>
          <p:sp>
            <p:nvSpPr>
              <p:cNvPr id="413" name="object 197">
                <a:extLst>
                  <a:ext uri="{FF2B5EF4-FFF2-40B4-BE49-F238E27FC236}">
                    <a16:creationId xmlns:a16="http://schemas.microsoft.com/office/drawing/2014/main" id="{3043F745-2896-455B-94DB-07827229CB91}"/>
                  </a:ext>
                </a:extLst>
              </p:cNvPr>
              <p:cNvSpPr/>
              <p:nvPr/>
            </p:nvSpPr>
            <p:spPr>
              <a:xfrm>
                <a:off x="9772241" y="1323090"/>
                <a:ext cx="433892" cy="139043"/>
              </a:xfrm>
              <a:custGeom>
                <a:avLst/>
                <a:gdLst/>
                <a:ahLst/>
                <a:cxnLst/>
                <a:rect l="l" t="t" r="r" b="b"/>
                <a:pathLst>
                  <a:path w="279400" h="89535">
                    <a:moveTo>
                      <a:pt x="27313" y="7254"/>
                    </a:moveTo>
                    <a:lnTo>
                      <a:pt x="10403" y="9148"/>
                    </a:lnTo>
                    <a:lnTo>
                      <a:pt x="1057" y="14414"/>
                    </a:lnTo>
                    <a:lnTo>
                      <a:pt x="0" y="23555"/>
                    </a:lnTo>
                    <a:lnTo>
                      <a:pt x="4770" y="31172"/>
                    </a:lnTo>
                    <a:lnTo>
                      <a:pt x="11396" y="38674"/>
                    </a:lnTo>
                    <a:lnTo>
                      <a:pt x="15903" y="47472"/>
                    </a:lnTo>
                    <a:lnTo>
                      <a:pt x="16481" y="54256"/>
                    </a:lnTo>
                    <a:lnTo>
                      <a:pt x="17045" y="61309"/>
                    </a:lnTo>
                    <a:lnTo>
                      <a:pt x="20045" y="68200"/>
                    </a:lnTo>
                    <a:lnTo>
                      <a:pt x="27930" y="74498"/>
                    </a:lnTo>
                    <a:lnTo>
                      <a:pt x="41689" y="77771"/>
                    </a:lnTo>
                    <a:lnTo>
                      <a:pt x="60464" y="78730"/>
                    </a:lnTo>
                    <a:lnTo>
                      <a:pt x="79226" y="79227"/>
                    </a:lnTo>
                    <a:lnTo>
                      <a:pt x="92941" y="81114"/>
                    </a:lnTo>
                    <a:lnTo>
                      <a:pt x="129605" y="89081"/>
                    </a:lnTo>
                    <a:lnTo>
                      <a:pt x="153784" y="86232"/>
                    </a:lnTo>
                    <a:lnTo>
                      <a:pt x="173519" y="78421"/>
                    </a:lnTo>
                    <a:lnTo>
                      <a:pt x="196853" y="71500"/>
                    </a:lnTo>
                    <a:lnTo>
                      <a:pt x="212217" y="70267"/>
                    </a:lnTo>
                    <a:lnTo>
                      <a:pt x="231576" y="69759"/>
                    </a:lnTo>
                    <a:lnTo>
                      <a:pt x="250690" y="68934"/>
                    </a:lnTo>
                    <a:lnTo>
                      <a:pt x="265319" y="66751"/>
                    </a:lnTo>
                    <a:lnTo>
                      <a:pt x="277694" y="58465"/>
                    </a:lnTo>
                    <a:lnTo>
                      <a:pt x="278901" y="47348"/>
                    </a:lnTo>
                    <a:lnTo>
                      <a:pt x="270926" y="37665"/>
                    </a:lnTo>
                    <a:lnTo>
                      <a:pt x="255755" y="33680"/>
                    </a:lnTo>
                    <a:lnTo>
                      <a:pt x="260126" y="30225"/>
                    </a:lnTo>
                    <a:lnTo>
                      <a:pt x="265068" y="22753"/>
                    </a:lnTo>
                    <a:lnTo>
                      <a:pt x="259813" y="14579"/>
                    </a:lnTo>
                    <a:lnTo>
                      <a:pt x="242483" y="10902"/>
                    </a:lnTo>
                    <a:lnTo>
                      <a:pt x="183795" y="10902"/>
                    </a:lnTo>
                    <a:lnTo>
                      <a:pt x="166449" y="10210"/>
                    </a:lnTo>
                    <a:lnTo>
                      <a:pt x="157205" y="8420"/>
                    </a:lnTo>
                    <a:lnTo>
                      <a:pt x="62550" y="8420"/>
                    </a:lnTo>
                    <a:lnTo>
                      <a:pt x="46468" y="7442"/>
                    </a:lnTo>
                    <a:lnTo>
                      <a:pt x="27313" y="7254"/>
                    </a:lnTo>
                    <a:close/>
                  </a:path>
                  <a:path w="279400" h="89535">
                    <a:moveTo>
                      <a:pt x="216220" y="8782"/>
                    </a:moveTo>
                    <a:lnTo>
                      <a:pt x="183795" y="10902"/>
                    </a:lnTo>
                    <a:lnTo>
                      <a:pt x="242483" y="10902"/>
                    </a:lnTo>
                    <a:lnTo>
                      <a:pt x="233594" y="9016"/>
                    </a:lnTo>
                    <a:lnTo>
                      <a:pt x="216220" y="8782"/>
                    </a:lnTo>
                    <a:close/>
                  </a:path>
                  <a:path w="279400" h="89535">
                    <a:moveTo>
                      <a:pt x="116271" y="0"/>
                    </a:moveTo>
                    <a:lnTo>
                      <a:pt x="98839" y="1885"/>
                    </a:lnTo>
                    <a:lnTo>
                      <a:pt x="74032" y="7742"/>
                    </a:lnTo>
                    <a:lnTo>
                      <a:pt x="62550" y="8420"/>
                    </a:lnTo>
                    <a:lnTo>
                      <a:pt x="157205" y="8420"/>
                    </a:lnTo>
                    <a:lnTo>
                      <a:pt x="153547" y="7711"/>
                    </a:lnTo>
                    <a:lnTo>
                      <a:pt x="141103" y="4152"/>
                    </a:lnTo>
                    <a:lnTo>
                      <a:pt x="128787" y="1070"/>
                    </a:lnTo>
                    <a:lnTo>
                      <a:pt x="116271" y="0"/>
                    </a:lnTo>
                    <a:close/>
                  </a:path>
                </a:pathLst>
              </a:custGeom>
              <a:solidFill>
                <a:srgbClr val="EAC884"/>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4" name="object 198">
                <a:extLst>
                  <a:ext uri="{FF2B5EF4-FFF2-40B4-BE49-F238E27FC236}">
                    <a16:creationId xmlns:a16="http://schemas.microsoft.com/office/drawing/2014/main" id="{D2BD3296-C95A-47C6-9E9C-6FC98336950E}"/>
                  </a:ext>
                </a:extLst>
              </p:cNvPr>
              <p:cNvSpPr/>
              <p:nvPr/>
            </p:nvSpPr>
            <p:spPr>
              <a:xfrm>
                <a:off x="9772241" y="1323090"/>
                <a:ext cx="433892" cy="139043"/>
              </a:xfrm>
              <a:custGeom>
                <a:avLst/>
                <a:gdLst/>
                <a:ahLst/>
                <a:cxnLst/>
                <a:rect l="l" t="t" r="r" b="b"/>
                <a:pathLst>
                  <a:path w="279400" h="89535">
                    <a:moveTo>
                      <a:pt x="196853" y="71500"/>
                    </a:moveTo>
                    <a:lnTo>
                      <a:pt x="173519" y="78421"/>
                    </a:lnTo>
                    <a:lnTo>
                      <a:pt x="153784" y="86232"/>
                    </a:lnTo>
                    <a:lnTo>
                      <a:pt x="129605" y="89081"/>
                    </a:lnTo>
                    <a:lnTo>
                      <a:pt x="92941" y="81114"/>
                    </a:lnTo>
                    <a:lnTo>
                      <a:pt x="79226" y="79227"/>
                    </a:lnTo>
                    <a:lnTo>
                      <a:pt x="60464" y="78730"/>
                    </a:lnTo>
                    <a:lnTo>
                      <a:pt x="41689" y="77771"/>
                    </a:lnTo>
                    <a:lnTo>
                      <a:pt x="27930" y="74498"/>
                    </a:lnTo>
                    <a:lnTo>
                      <a:pt x="20045" y="68200"/>
                    </a:lnTo>
                    <a:lnTo>
                      <a:pt x="17045" y="61309"/>
                    </a:lnTo>
                    <a:lnTo>
                      <a:pt x="16481" y="54256"/>
                    </a:lnTo>
                    <a:lnTo>
                      <a:pt x="15903" y="47472"/>
                    </a:lnTo>
                    <a:lnTo>
                      <a:pt x="11396" y="38674"/>
                    </a:lnTo>
                    <a:lnTo>
                      <a:pt x="4770" y="31172"/>
                    </a:lnTo>
                    <a:lnTo>
                      <a:pt x="0" y="23555"/>
                    </a:lnTo>
                    <a:lnTo>
                      <a:pt x="1057" y="14414"/>
                    </a:lnTo>
                    <a:lnTo>
                      <a:pt x="10403" y="9148"/>
                    </a:lnTo>
                    <a:lnTo>
                      <a:pt x="27313" y="7254"/>
                    </a:lnTo>
                    <a:lnTo>
                      <a:pt x="46468" y="7442"/>
                    </a:lnTo>
                    <a:lnTo>
                      <a:pt x="62550" y="8420"/>
                    </a:lnTo>
                    <a:lnTo>
                      <a:pt x="74032" y="7742"/>
                    </a:lnTo>
                    <a:lnTo>
                      <a:pt x="85444" y="5014"/>
                    </a:lnTo>
                    <a:lnTo>
                      <a:pt x="98839" y="1885"/>
                    </a:lnTo>
                    <a:lnTo>
                      <a:pt x="116271" y="0"/>
                    </a:lnTo>
                    <a:lnTo>
                      <a:pt x="128787" y="1070"/>
                    </a:lnTo>
                    <a:lnTo>
                      <a:pt x="141103" y="4152"/>
                    </a:lnTo>
                    <a:lnTo>
                      <a:pt x="153547" y="7711"/>
                    </a:lnTo>
                    <a:lnTo>
                      <a:pt x="166449" y="10210"/>
                    </a:lnTo>
                    <a:lnTo>
                      <a:pt x="183795" y="10902"/>
                    </a:lnTo>
                    <a:lnTo>
                      <a:pt x="200002" y="9918"/>
                    </a:lnTo>
                    <a:lnTo>
                      <a:pt x="216220" y="8782"/>
                    </a:lnTo>
                    <a:lnTo>
                      <a:pt x="233594" y="9016"/>
                    </a:lnTo>
                    <a:lnTo>
                      <a:pt x="259813" y="14579"/>
                    </a:lnTo>
                    <a:lnTo>
                      <a:pt x="265068" y="22753"/>
                    </a:lnTo>
                    <a:lnTo>
                      <a:pt x="260126" y="30225"/>
                    </a:lnTo>
                    <a:lnTo>
                      <a:pt x="255755" y="33680"/>
                    </a:lnTo>
                    <a:lnTo>
                      <a:pt x="270926" y="37665"/>
                    </a:lnTo>
                    <a:lnTo>
                      <a:pt x="278901" y="47348"/>
                    </a:lnTo>
                    <a:lnTo>
                      <a:pt x="277694" y="58465"/>
                    </a:lnTo>
                    <a:lnTo>
                      <a:pt x="265319" y="66751"/>
                    </a:lnTo>
                    <a:lnTo>
                      <a:pt x="250690" y="68934"/>
                    </a:lnTo>
                    <a:lnTo>
                      <a:pt x="231576" y="69759"/>
                    </a:lnTo>
                    <a:lnTo>
                      <a:pt x="212217" y="70267"/>
                    </a:lnTo>
                    <a:lnTo>
                      <a:pt x="196853" y="71500"/>
                    </a:lnTo>
                    <a:close/>
                  </a:path>
                </a:pathLst>
              </a:custGeom>
              <a:ln w="5702">
                <a:solidFill>
                  <a:srgbClr val="DAA475"/>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5" name="object 199">
                <a:extLst>
                  <a:ext uri="{FF2B5EF4-FFF2-40B4-BE49-F238E27FC236}">
                    <a16:creationId xmlns:a16="http://schemas.microsoft.com/office/drawing/2014/main" id="{1B67427A-9DBC-44A2-92C2-ADCE5BE69800}"/>
                  </a:ext>
                </a:extLst>
              </p:cNvPr>
              <p:cNvSpPr/>
              <p:nvPr/>
            </p:nvSpPr>
            <p:spPr>
              <a:xfrm>
                <a:off x="10082346" y="1452817"/>
                <a:ext cx="90721" cy="32542"/>
              </a:xfrm>
              <a:custGeom>
                <a:avLst/>
                <a:gdLst/>
                <a:ahLst/>
                <a:cxnLst/>
                <a:rect l="l" t="t" r="r" b="b"/>
                <a:pathLst>
                  <a:path w="58420" h="20955">
                    <a:moveTo>
                      <a:pt x="42214" y="0"/>
                    </a:moveTo>
                    <a:lnTo>
                      <a:pt x="25843" y="368"/>
                    </a:lnTo>
                    <a:lnTo>
                      <a:pt x="9874" y="2984"/>
                    </a:lnTo>
                    <a:lnTo>
                      <a:pt x="1699" y="7274"/>
                    </a:lnTo>
                    <a:lnTo>
                      <a:pt x="0" y="13652"/>
                    </a:lnTo>
                    <a:lnTo>
                      <a:pt x="8806" y="19125"/>
                    </a:lnTo>
                    <a:lnTo>
                      <a:pt x="32150" y="20700"/>
                    </a:lnTo>
                    <a:lnTo>
                      <a:pt x="38532" y="20160"/>
                    </a:lnTo>
                    <a:lnTo>
                      <a:pt x="46851" y="18773"/>
                    </a:lnTo>
                    <a:lnTo>
                      <a:pt x="54268" y="16325"/>
                    </a:lnTo>
                    <a:lnTo>
                      <a:pt x="57943" y="12598"/>
                    </a:lnTo>
                    <a:lnTo>
                      <a:pt x="54433" y="3527"/>
                    </a:lnTo>
                    <a:lnTo>
                      <a:pt x="42214" y="0"/>
                    </a:lnTo>
                    <a:close/>
                  </a:path>
                </a:pathLst>
              </a:custGeom>
              <a:solidFill>
                <a:srgbClr val="EAC884"/>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6" name="object 200">
                <a:extLst>
                  <a:ext uri="{FF2B5EF4-FFF2-40B4-BE49-F238E27FC236}">
                    <a16:creationId xmlns:a16="http://schemas.microsoft.com/office/drawing/2014/main" id="{0F9A0357-74EF-4EC9-8C49-EE013CF8A717}"/>
                  </a:ext>
                </a:extLst>
              </p:cNvPr>
              <p:cNvSpPr/>
              <p:nvPr/>
            </p:nvSpPr>
            <p:spPr>
              <a:xfrm>
                <a:off x="10082346" y="1452817"/>
                <a:ext cx="90721" cy="32542"/>
              </a:xfrm>
              <a:custGeom>
                <a:avLst/>
                <a:gdLst/>
                <a:ahLst/>
                <a:cxnLst/>
                <a:rect l="l" t="t" r="r" b="b"/>
                <a:pathLst>
                  <a:path w="58420" h="20955">
                    <a:moveTo>
                      <a:pt x="32150" y="20700"/>
                    </a:moveTo>
                    <a:lnTo>
                      <a:pt x="8806" y="19125"/>
                    </a:lnTo>
                    <a:lnTo>
                      <a:pt x="0" y="13652"/>
                    </a:lnTo>
                    <a:lnTo>
                      <a:pt x="1699" y="7274"/>
                    </a:lnTo>
                    <a:lnTo>
                      <a:pt x="9874" y="2984"/>
                    </a:lnTo>
                    <a:lnTo>
                      <a:pt x="25843" y="368"/>
                    </a:lnTo>
                    <a:lnTo>
                      <a:pt x="42214" y="0"/>
                    </a:lnTo>
                    <a:lnTo>
                      <a:pt x="54433" y="3527"/>
                    </a:lnTo>
                    <a:lnTo>
                      <a:pt x="57943" y="12598"/>
                    </a:lnTo>
                    <a:lnTo>
                      <a:pt x="54268" y="16325"/>
                    </a:lnTo>
                    <a:lnTo>
                      <a:pt x="46851" y="18773"/>
                    </a:lnTo>
                    <a:lnTo>
                      <a:pt x="38532" y="20160"/>
                    </a:lnTo>
                    <a:lnTo>
                      <a:pt x="32150" y="20700"/>
                    </a:lnTo>
                    <a:close/>
                  </a:path>
                </a:pathLst>
              </a:custGeom>
              <a:ln w="5702">
                <a:solidFill>
                  <a:srgbClr val="DAA475"/>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grpSp>
      <p:grpSp>
        <p:nvGrpSpPr>
          <p:cNvPr id="422" name="グループ化 421">
            <a:extLst>
              <a:ext uri="{FF2B5EF4-FFF2-40B4-BE49-F238E27FC236}">
                <a16:creationId xmlns:a16="http://schemas.microsoft.com/office/drawing/2014/main" id="{C480374F-F62C-45FE-93B6-F39F247441C7}"/>
              </a:ext>
            </a:extLst>
          </p:cNvPr>
          <p:cNvGrpSpPr/>
          <p:nvPr/>
        </p:nvGrpSpPr>
        <p:grpSpPr>
          <a:xfrm>
            <a:off x="961401" y="3423989"/>
            <a:ext cx="577457" cy="270141"/>
            <a:chOff x="9716180" y="3798749"/>
            <a:chExt cx="577457" cy="283990"/>
          </a:xfrm>
        </p:grpSpPr>
        <p:sp>
          <p:nvSpPr>
            <p:cNvPr id="417" name="object 201">
              <a:extLst>
                <a:ext uri="{FF2B5EF4-FFF2-40B4-BE49-F238E27FC236}">
                  <a16:creationId xmlns:a16="http://schemas.microsoft.com/office/drawing/2014/main" id="{47F59424-51A0-4ACD-B4D6-509B102B5853}"/>
                </a:ext>
              </a:extLst>
            </p:cNvPr>
            <p:cNvSpPr/>
            <p:nvPr/>
          </p:nvSpPr>
          <p:spPr>
            <a:xfrm>
              <a:off x="9716180" y="3798749"/>
              <a:ext cx="577457" cy="283990"/>
            </a:xfrm>
            <a:prstGeom prst="rect">
              <a:avLst/>
            </a:prstGeom>
            <a:blipFill>
              <a:blip r:embed="rId12"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18" name="object 202">
              <a:extLst>
                <a:ext uri="{FF2B5EF4-FFF2-40B4-BE49-F238E27FC236}">
                  <a16:creationId xmlns:a16="http://schemas.microsoft.com/office/drawing/2014/main" id="{A2B9BDD7-D5BE-43D5-A9DE-49D2AFB522CD}"/>
                </a:ext>
              </a:extLst>
            </p:cNvPr>
            <p:cNvSpPr/>
            <p:nvPr/>
          </p:nvSpPr>
          <p:spPr>
            <a:xfrm>
              <a:off x="9769728" y="3843842"/>
              <a:ext cx="437892" cy="145745"/>
            </a:xfrm>
            <a:prstGeom prst="rect">
              <a:avLst/>
            </a:prstGeom>
            <a:blipFill>
              <a:blip r:embed="rId13" cstate="print"/>
              <a:stretch>
                <a:fillRect/>
              </a:stretch>
            </a:blip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sp>
        <p:nvSpPr>
          <p:cNvPr id="446" name="object 179">
            <a:extLst>
              <a:ext uri="{FF2B5EF4-FFF2-40B4-BE49-F238E27FC236}">
                <a16:creationId xmlns:a16="http://schemas.microsoft.com/office/drawing/2014/main" id="{FC578CA4-B07E-4A55-AF12-957468A44123}"/>
              </a:ext>
            </a:extLst>
          </p:cNvPr>
          <p:cNvSpPr/>
          <p:nvPr/>
        </p:nvSpPr>
        <p:spPr>
          <a:xfrm>
            <a:off x="469459" y="1229631"/>
            <a:ext cx="447224" cy="616906"/>
          </a:xfrm>
          <a:prstGeom prst="upArrow">
            <a:avLst>
              <a:gd name="adj1" fmla="val 54332"/>
              <a:gd name="adj2" fmla="val 55508"/>
            </a:avLst>
          </a:prstGeom>
          <a:gradFill flip="none" rotWithShape="1">
            <a:gsLst>
              <a:gs pos="75000">
                <a:srgbClr val="AED389"/>
              </a:gs>
              <a:gs pos="100000">
                <a:schemeClr val="bg1"/>
              </a:gs>
            </a:gsLst>
            <a:lin ang="5400000" scaled="1"/>
            <a:tileRect/>
          </a:gradFill>
        </p:spPr>
        <p:txBody>
          <a:bodyPr wrap="square" lIns="0" tIns="0" rIns="0" bIns="0" rtlCol="0"/>
          <a:lstStyle/>
          <a:p>
            <a:pPr rtl="0" eaLnBrk="1" fontAlgn="ctr">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cxnSp>
        <p:nvCxnSpPr>
          <p:cNvPr id="449" name="直線コネクタ 448">
            <a:extLst>
              <a:ext uri="{FF2B5EF4-FFF2-40B4-BE49-F238E27FC236}">
                <a16:creationId xmlns:a16="http://schemas.microsoft.com/office/drawing/2014/main" id="{FBC23430-73C9-443A-AAC9-E97DB5D945D4}"/>
              </a:ext>
            </a:extLst>
          </p:cNvPr>
          <p:cNvCxnSpPr>
            <a:cxnSpLocks/>
          </p:cNvCxnSpPr>
          <p:nvPr/>
        </p:nvCxnSpPr>
        <p:spPr bwMode="auto">
          <a:xfrm>
            <a:off x="1789363" y="1232082"/>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53" name="object 20">
            <a:extLst>
              <a:ext uri="{FF2B5EF4-FFF2-40B4-BE49-F238E27FC236}">
                <a16:creationId xmlns:a16="http://schemas.microsoft.com/office/drawing/2014/main" id="{F289C788-D374-4CEC-B5AA-961147EE658F}"/>
              </a:ext>
            </a:extLst>
          </p:cNvPr>
          <p:cNvSpPr/>
          <p:nvPr/>
        </p:nvSpPr>
        <p:spPr>
          <a:xfrm>
            <a:off x="1731047" y="4001064"/>
            <a:ext cx="61781" cy="0"/>
          </a:xfrm>
          <a:custGeom>
            <a:avLst/>
            <a:gdLst/>
            <a:ahLst/>
            <a:cxnLst/>
            <a:rect l="l" t="t" r="r" b="b"/>
            <a:pathLst>
              <a:path w="36194">
                <a:moveTo>
                  <a:pt x="35991"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54" name="object 22">
            <a:extLst>
              <a:ext uri="{FF2B5EF4-FFF2-40B4-BE49-F238E27FC236}">
                <a16:creationId xmlns:a16="http://schemas.microsoft.com/office/drawing/2014/main" id="{BFC6F60F-71D9-4F89-874E-07F37AA71B7B}"/>
              </a:ext>
            </a:extLst>
          </p:cNvPr>
          <p:cNvSpPr/>
          <p:nvPr/>
        </p:nvSpPr>
        <p:spPr>
          <a:xfrm>
            <a:off x="1731047" y="3078069"/>
            <a:ext cx="61781" cy="0"/>
          </a:xfrm>
          <a:custGeom>
            <a:avLst/>
            <a:gdLst/>
            <a:ahLst/>
            <a:cxnLst/>
            <a:rect l="l" t="t" r="r" b="b"/>
            <a:pathLst>
              <a:path w="36194">
                <a:moveTo>
                  <a:pt x="35991"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55" name="object 25">
            <a:extLst>
              <a:ext uri="{FF2B5EF4-FFF2-40B4-BE49-F238E27FC236}">
                <a16:creationId xmlns:a16="http://schemas.microsoft.com/office/drawing/2014/main" id="{61DAFF47-4183-457F-BD72-BCDB4A5051D1}"/>
              </a:ext>
            </a:extLst>
          </p:cNvPr>
          <p:cNvSpPr/>
          <p:nvPr/>
        </p:nvSpPr>
        <p:spPr>
          <a:xfrm>
            <a:off x="1731040" y="2155076"/>
            <a:ext cx="61781" cy="0"/>
          </a:xfrm>
          <a:custGeom>
            <a:avLst/>
            <a:gdLst/>
            <a:ahLst/>
            <a:cxnLst/>
            <a:rect l="l" t="t" r="r" b="b"/>
            <a:pathLst>
              <a:path w="36194">
                <a:moveTo>
                  <a:pt x="36004"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56" name="object 28">
            <a:extLst>
              <a:ext uri="{FF2B5EF4-FFF2-40B4-BE49-F238E27FC236}">
                <a16:creationId xmlns:a16="http://schemas.microsoft.com/office/drawing/2014/main" id="{52232D11-7F3A-4A26-B386-DCA87067C9BC}"/>
              </a:ext>
            </a:extLst>
          </p:cNvPr>
          <p:cNvSpPr/>
          <p:nvPr/>
        </p:nvSpPr>
        <p:spPr>
          <a:xfrm>
            <a:off x="1731047" y="1232082"/>
            <a:ext cx="61781" cy="0"/>
          </a:xfrm>
          <a:custGeom>
            <a:avLst/>
            <a:gdLst/>
            <a:ahLst/>
            <a:cxnLst/>
            <a:rect l="l" t="t" r="r" b="b"/>
            <a:pathLst>
              <a:path w="36194">
                <a:moveTo>
                  <a:pt x="35991"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457" name="正方形/長方形 456">
            <a:extLst>
              <a:ext uri="{FF2B5EF4-FFF2-40B4-BE49-F238E27FC236}">
                <a16:creationId xmlns:a16="http://schemas.microsoft.com/office/drawing/2014/main" id="{2B46401B-6DF9-42D9-89FF-23CEA72CA564}"/>
              </a:ext>
            </a:extLst>
          </p:cNvPr>
          <p:cNvSpPr/>
          <p:nvPr/>
        </p:nvSpPr>
        <p:spPr>
          <a:xfrm>
            <a:off x="1915868" y="4063384"/>
            <a:ext cx="631903" cy="193899"/>
          </a:xfrm>
          <a:prstGeom prst="rect">
            <a:avLst/>
          </a:prstGeom>
        </p:spPr>
        <p:txBody>
          <a:bodyPr wrap="none" lIns="0" tIns="0" rIns="0" bIns="0" rtlCol="0">
            <a:spAutoFit/>
          </a:bodyPr>
          <a:lstStyle/>
          <a:p>
            <a:pPr algn="ctr" rtl="0">
              <a:lnSpc>
                <a:spcPct val="90000"/>
              </a:lnSpc>
            </a:pPr>
            <a:r>
              <a:rPr lang="en-us" sz="1400" i="0" spc="5" dirty="0">
                <a:solidFill>
                  <a:srgbClr val="231F20"/>
                </a:solidFill>
                <a:latin typeface="Calibri" panose="020F0502020204030204" pitchFamily="34" charset="0"/>
                <a:ea typeface="メイリオ" panose="020B0604030504040204" pitchFamily="50" charset="-128"/>
                <a:cs typeface="Calibri" panose="020F0502020204030204" pitchFamily="34" charset="0"/>
              </a:rPr>
              <a:t>Baseline</a:t>
            </a:r>
            <a:endParaRPr lang="ja-JP" altLang="en-US" sz="40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458" name="正方形/長方形 457">
            <a:extLst>
              <a:ext uri="{FF2B5EF4-FFF2-40B4-BE49-F238E27FC236}">
                <a16:creationId xmlns:a16="http://schemas.microsoft.com/office/drawing/2014/main" id="{91DFB546-338F-4535-A4DF-50210A43CFD4}"/>
              </a:ext>
            </a:extLst>
          </p:cNvPr>
          <p:cNvSpPr/>
          <p:nvPr/>
        </p:nvSpPr>
        <p:spPr>
          <a:xfrm>
            <a:off x="3647408" y="4063383"/>
            <a:ext cx="554832" cy="193899"/>
          </a:xfrm>
          <a:prstGeom prst="rect">
            <a:avLst/>
          </a:prstGeom>
        </p:spPr>
        <p:txBody>
          <a:bodyPr wrap="none" lIns="0" tIns="0" rIns="0" bIns="0" rtlCol="0">
            <a:spAutoFit/>
          </a:bodyPr>
          <a:lstStyle/>
          <a:p>
            <a:pPr algn="ctr" rtl="0">
              <a:lnSpc>
                <a:spcPct val="90000"/>
              </a:lnSpc>
            </a:pPr>
            <a:r>
              <a:rPr lang="en-us" sz="1400" i="0" spc="5" dirty="0">
                <a:solidFill>
                  <a:srgbClr val="231F20"/>
                </a:solidFill>
                <a:latin typeface="Calibri" panose="020F0502020204030204" pitchFamily="34" charset="0"/>
                <a:ea typeface="メイリオ" panose="020B0604030504040204" pitchFamily="50" charset="-128"/>
                <a:cs typeface="Calibri" panose="020F0502020204030204" pitchFamily="34" charset="0"/>
              </a:rPr>
              <a:t>Week 1</a:t>
            </a:r>
            <a:endParaRPr lang="ja-JP" altLang="en-US" sz="40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459" name="正方形/長方形 458">
            <a:extLst>
              <a:ext uri="{FF2B5EF4-FFF2-40B4-BE49-F238E27FC236}">
                <a16:creationId xmlns:a16="http://schemas.microsoft.com/office/drawing/2014/main" id="{C6FE0623-DBAA-4A37-934D-E0FFACD308DA}"/>
              </a:ext>
            </a:extLst>
          </p:cNvPr>
          <p:cNvSpPr/>
          <p:nvPr/>
        </p:nvSpPr>
        <p:spPr>
          <a:xfrm>
            <a:off x="5394989" y="4063383"/>
            <a:ext cx="554832" cy="193899"/>
          </a:xfrm>
          <a:prstGeom prst="rect">
            <a:avLst/>
          </a:prstGeom>
        </p:spPr>
        <p:txBody>
          <a:bodyPr wrap="none" lIns="0" tIns="0" rIns="0" bIns="0" rtlCol="0">
            <a:spAutoFit/>
          </a:bodyPr>
          <a:lstStyle/>
          <a:p>
            <a:pPr algn="ctr" rtl="0">
              <a:lnSpc>
                <a:spcPct val="90000"/>
              </a:lnSpc>
            </a:pPr>
            <a:r>
              <a:rPr lang="en-us" sz="1400" i="0" spc="5">
                <a:solidFill>
                  <a:srgbClr val="231F20"/>
                </a:solidFill>
                <a:latin typeface="Calibri" panose="020F0502020204030204" pitchFamily="34" charset="0"/>
                <a:ea typeface="メイリオ" panose="020B0604030504040204" pitchFamily="50" charset="-128"/>
                <a:cs typeface="Calibri" panose="020F0502020204030204" pitchFamily="34" charset="0"/>
              </a:rPr>
              <a:t>Week 2</a:t>
            </a:r>
            <a:endParaRPr lang="ja-JP" altLang="en-US" sz="40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542" name="Text Box 432">
            <a:extLst>
              <a:ext uri="{FF2B5EF4-FFF2-40B4-BE49-F238E27FC236}">
                <a16:creationId xmlns:a16="http://schemas.microsoft.com/office/drawing/2014/main" id="{B1C8500D-F55D-4DBC-91B1-F78B0513047F}"/>
              </a:ext>
            </a:extLst>
          </p:cNvPr>
          <p:cNvSpPr txBox="1">
            <a:spLocks noChangeArrowheads="1"/>
          </p:cNvSpPr>
          <p:nvPr/>
        </p:nvSpPr>
        <p:spPr bwMode="auto">
          <a:xfrm>
            <a:off x="582272" y="1876360"/>
            <a:ext cx="221599" cy="1434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fontAlgn="ctr">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Stool consistency</a:t>
            </a:r>
          </a:p>
        </p:txBody>
      </p:sp>
      <p:sp>
        <p:nvSpPr>
          <p:cNvPr id="543" name="Text Box 432">
            <a:extLst>
              <a:ext uri="{FF2B5EF4-FFF2-40B4-BE49-F238E27FC236}">
                <a16:creationId xmlns:a16="http://schemas.microsoft.com/office/drawing/2014/main" id="{43625714-B061-4AAF-AB9E-0CB750CCA4A3}"/>
              </a:ext>
            </a:extLst>
          </p:cNvPr>
          <p:cNvSpPr txBox="1">
            <a:spLocks noChangeArrowheads="1"/>
          </p:cNvSpPr>
          <p:nvPr/>
        </p:nvSpPr>
        <p:spPr bwMode="auto">
          <a:xfrm>
            <a:off x="481474" y="1467374"/>
            <a:ext cx="423193" cy="152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fontAlgn="ctr">
              <a:lnSpc>
                <a:spcPct val="90000"/>
              </a:lnSpc>
              <a:spcBef>
                <a:spcPct val="0"/>
              </a:spcBef>
              <a:buFontTx/>
              <a:buNone/>
            </a:pPr>
            <a:r>
              <a:rPr lang="en-us" sz="1100" b="0" i="0" dirty="0">
                <a:latin typeface="Calibri" panose="020F0502020204030204" pitchFamily="34" charset="0"/>
                <a:ea typeface="メイリオ" panose="020B0604030504040204" pitchFamily="50" charset="-128"/>
                <a:cs typeface="Calibri" panose="020F0502020204030204" pitchFamily="34" charset="0"/>
              </a:rPr>
              <a:t>Watery</a:t>
            </a:r>
          </a:p>
        </p:txBody>
      </p:sp>
      <p:cxnSp>
        <p:nvCxnSpPr>
          <p:cNvPr id="547" name="直線コネクタ 546">
            <a:extLst>
              <a:ext uri="{FF2B5EF4-FFF2-40B4-BE49-F238E27FC236}">
                <a16:creationId xmlns:a16="http://schemas.microsoft.com/office/drawing/2014/main" id="{23D0BC00-8CFF-440D-97BB-2529DB0399FF}"/>
              </a:ext>
            </a:extLst>
          </p:cNvPr>
          <p:cNvCxnSpPr>
            <a:cxnSpLocks/>
          </p:cNvCxnSpPr>
          <p:nvPr/>
        </p:nvCxnSpPr>
        <p:spPr bwMode="auto">
          <a:xfrm>
            <a:off x="1789363" y="1693579"/>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49" name="object 25">
            <a:extLst>
              <a:ext uri="{FF2B5EF4-FFF2-40B4-BE49-F238E27FC236}">
                <a16:creationId xmlns:a16="http://schemas.microsoft.com/office/drawing/2014/main" id="{F50374B7-92E9-481C-B9E2-5AE15F100691}"/>
              </a:ext>
            </a:extLst>
          </p:cNvPr>
          <p:cNvSpPr/>
          <p:nvPr/>
        </p:nvSpPr>
        <p:spPr>
          <a:xfrm>
            <a:off x="1731040" y="2616572"/>
            <a:ext cx="61781" cy="0"/>
          </a:xfrm>
          <a:custGeom>
            <a:avLst/>
            <a:gdLst/>
            <a:ahLst/>
            <a:cxnLst/>
            <a:rect l="l" t="t" r="r" b="b"/>
            <a:pathLst>
              <a:path w="36194">
                <a:moveTo>
                  <a:pt x="36004"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550" name="object 28">
            <a:extLst>
              <a:ext uri="{FF2B5EF4-FFF2-40B4-BE49-F238E27FC236}">
                <a16:creationId xmlns:a16="http://schemas.microsoft.com/office/drawing/2014/main" id="{6F984D8D-3256-4B96-A284-58D9F749889C}"/>
              </a:ext>
            </a:extLst>
          </p:cNvPr>
          <p:cNvSpPr/>
          <p:nvPr/>
        </p:nvSpPr>
        <p:spPr>
          <a:xfrm>
            <a:off x="1731047" y="1693579"/>
            <a:ext cx="61781" cy="0"/>
          </a:xfrm>
          <a:custGeom>
            <a:avLst/>
            <a:gdLst/>
            <a:ahLst/>
            <a:cxnLst/>
            <a:rect l="l" t="t" r="r" b="b"/>
            <a:pathLst>
              <a:path w="36194">
                <a:moveTo>
                  <a:pt x="35991"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cxnSp>
        <p:nvCxnSpPr>
          <p:cNvPr id="555" name="直線コネクタ 554">
            <a:extLst>
              <a:ext uri="{FF2B5EF4-FFF2-40B4-BE49-F238E27FC236}">
                <a16:creationId xmlns:a16="http://schemas.microsoft.com/office/drawing/2014/main" id="{B65EE90B-F033-4528-A655-F3B9BA570E72}"/>
              </a:ext>
            </a:extLst>
          </p:cNvPr>
          <p:cNvCxnSpPr>
            <a:cxnSpLocks/>
          </p:cNvCxnSpPr>
          <p:nvPr/>
        </p:nvCxnSpPr>
        <p:spPr bwMode="auto">
          <a:xfrm>
            <a:off x="1789363" y="3539566"/>
            <a:ext cx="500108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56" name="object 22">
            <a:extLst>
              <a:ext uri="{FF2B5EF4-FFF2-40B4-BE49-F238E27FC236}">
                <a16:creationId xmlns:a16="http://schemas.microsoft.com/office/drawing/2014/main" id="{AF5987A7-FC99-473E-9747-DF20653C2F53}"/>
              </a:ext>
            </a:extLst>
          </p:cNvPr>
          <p:cNvSpPr/>
          <p:nvPr/>
        </p:nvSpPr>
        <p:spPr>
          <a:xfrm>
            <a:off x="1731047" y="3539566"/>
            <a:ext cx="61781" cy="0"/>
          </a:xfrm>
          <a:custGeom>
            <a:avLst/>
            <a:gdLst/>
            <a:ahLst/>
            <a:cxnLst/>
            <a:rect l="l" t="t" r="r" b="b"/>
            <a:pathLst>
              <a:path w="36194">
                <a:moveTo>
                  <a:pt x="35991" y="0"/>
                </a:moveTo>
                <a:lnTo>
                  <a:pt x="0" y="0"/>
                </a:lnTo>
              </a:path>
            </a:pathLst>
          </a:custGeom>
          <a:ln w="19050">
            <a:solidFill>
              <a:schemeClr val="tx1">
                <a:lumMod val="95000"/>
                <a:lumOff val="5000"/>
              </a:schemeClr>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575" name="object 130">
            <a:extLst>
              <a:ext uri="{FF2B5EF4-FFF2-40B4-BE49-F238E27FC236}">
                <a16:creationId xmlns:a16="http://schemas.microsoft.com/office/drawing/2014/main" id="{ADD4D322-E4B3-400D-851E-0D1E243F2831}"/>
              </a:ext>
            </a:extLst>
          </p:cNvPr>
          <p:cNvSpPr/>
          <p:nvPr/>
        </p:nvSpPr>
        <p:spPr>
          <a:xfrm>
            <a:off x="5485181" y="2637424"/>
            <a:ext cx="86400" cy="82187"/>
          </a:xfrm>
          <a:prstGeom prst="ellipse">
            <a:avLst/>
          </a:prstGeom>
          <a:solidFill>
            <a:srgbClr val="84BD4C"/>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576" name="object 121">
            <a:extLst>
              <a:ext uri="{FF2B5EF4-FFF2-40B4-BE49-F238E27FC236}">
                <a16:creationId xmlns:a16="http://schemas.microsoft.com/office/drawing/2014/main" id="{F89D3618-6ECD-4776-9577-6A9576A70B91}"/>
              </a:ext>
            </a:extLst>
          </p:cNvPr>
          <p:cNvSpPr/>
          <p:nvPr/>
        </p:nvSpPr>
        <p:spPr>
          <a:xfrm>
            <a:off x="5791969" y="2987391"/>
            <a:ext cx="86400" cy="82187"/>
          </a:xfrm>
          <a:prstGeom prst="ellipse">
            <a:avLst/>
          </a:prstGeom>
          <a:solidFill>
            <a:srgbClr val="808080"/>
          </a:solidFill>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590" name="object 158">
            <a:extLst>
              <a:ext uri="{FF2B5EF4-FFF2-40B4-BE49-F238E27FC236}">
                <a16:creationId xmlns:a16="http://schemas.microsoft.com/office/drawing/2014/main" id="{1507C836-F677-4CB8-AC10-DDB0CA4C27E4}"/>
              </a:ext>
            </a:extLst>
          </p:cNvPr>
          <p:cNvSpPr txBox="1"/>
          <p:nvPr/>
        </p:nvSpPr>
        <p:spPr>
          <a:xfrm>
            <a:off x="4493459" y="2691048"/>
            <a:ext cx="224420" cy="152349"/>
          </a:xfrm>
          <a:prstGeom prst="rect">
            <a:avLst/>
          </a:prstGeom>
        </p:spPr>
        <p:txBody>
          <a:bodyPr vert="horz" wrap="none" lIns="0" tIns="0" rIns="0" bIns="0" rtlCol="0" anchor="ctr">
            <a:spAutoFit/>
          </a:bodyPr>
          <a:lstStyle/>
          <a:p>
            <a:pPr marL="12700" lvl="0" rtl="0">
              <a:lnSpc>
                <a:spcPct val="90000"/>
              </a:lnSpc>
              <a:spcBef>
                <a:spcPts val="100"/>
              </a:spcBef>
            </a:pPr>
            <a:r>
              <a:rPr lang="en-us" sz="1100" i="0" dirty="0">
                <a:solidFill>
                  <a:srgbClr val="231F20"/>
                </a:solidFill>
                <a:latin typeface="Calibri" panose="020F0502020204030204" pitchFamily="34" charset="0"/>
                <a:ea typeface="メイリオ" panose="020B0604030504040204" pitchFamily="50" charset="-128"/>
                <a:cs typeface="Calibri" panose="020F0502020204030204" pitchFamily="34" charset="0"/>
              </a:rPr>
              <a:t>***</a:t>
            </a:r>
            <a:endParaRPr lang="ja-JP" altLang="en-US" sz="110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591" name="object 158">
            <a:extLst>
              <a:ext uri="{FF2B5EF4-FFF2-40B4-BE49-F238E27FC236}">
                <a16:creationId xmlns:a16="http://schemas.microsoft.com/office/drawing/2014/main" id="{BE858B32-2934-456E-97D9-061EA390585C}"/>
              </a:ext>
            </a:extLst>
          </p:cNvPr>
          <p:cNvSpPr txBox="1"/>
          <p:nvPr/>
        </p:nvSpPr>
        <p:spPr>
          <a:xfrm>
            <a:off x="6070759" y="2660174"/>
            <a:ext cx="224420" cy="152349"/>
          </a:xfrm>
          <a:prstGeom prst="rect">
            <a:avLst/>
          </a:prstGeom>
        </p:spPr>
        <p:txBody>
          <a:bodyPr vert="horz" wrap="none" lIns="0" tIns="0" rIns="0" bIns="0" rtlCol="0" anchor="ctr">
            <a:spAutoFit/>
          </a:bodyPr>
          <a:lstStyle/>
          <a:p>
            <a:pPr marL="12700" lvl="0" rtl="0">
              <a:lnSpc>
                <a:spcPct val="90000"/>
              </a:lnSpc>
              <a:spcBef>
                <a:spcPts val="100"/>
              </a:spcBef>
            </a:pPr>
            <a:r>
              <a:rPr lang="en-us" sz="1100" i="0" dirty="0">
                <a:solidFill>
                  <a:srgbClr val="231F20"/>
                </a:solidFill>
                <a:latin typeface="Calibri" panose="020F0502020204030204" pitchFamily="34" charset="0"/>
                <a:ea typeface="メイリオ" panose="020B0604030504040204" pitchFamily="50" charset="-128"/>
                <a:cs typeface="Calibri" panose="020F0502020204030204" pitchFamily="34" charset="0"/>
              </a:rPr>
              <a:t>***</a:t>
            </a:r>
            <a:endParaRPr lang="ja-JP" altLang="en-US" sz="110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602" name="object 19">
            <a:extLst>
              <a:ext uri="{FF2B5EF4-FFF2-40B4-BE49-F238E27FC236}">
                <a16:creationId xmlns:a16="http://schemas.microsoft.com/office/drawing/2014/main" id="{D9115C9D-3208-4744-814E-48C9FAD9634B}"/>
              </a:ext>
            </a:extLst>
          </p:cNvPr>
          <p:cNvSpPr/>
          <p:nvPr/>
        </p:nvSpPr>
        <p:spPr>
          <a:xfrm>
            <a:off x="1789363" y="1232077"/>
            <a:ext cx="5001088" cy="2769392"/>
          </a:xfrm>
          <a:custGeom>
            <a:avLst/>
            <a:gdLst/>
            <a:ahLst/>
            <a:cxnLst/>
            <a:rect l="l" t="t" r="r" b="b"/>
            <a:pathLst>
              <a:path w="5364480" h="2770504">
                <a:moveTo>
                  <a:pt x="0" y="0"/>
                </a:moveTo>
                <a:lnTo>
                  <a:pt x="0" y="2770098"/>
                </a:lnTo>
                <a:lnTo>
                  <a:pt x="5363997" y="2770098"/>
                </a:lnTo>
              </a:path>
            </a:pathLst>
          </a:custGeom>
          <a:ln w="19050">
            <a:solidFill>
              <a:srgbClr val="231F20"/>
            </a:solidFill>
          </a:ln>
        </p:spPr>
        <p:txBody>
          <a:bodyPr wrap="square" lIns="0" tIns="0" rIns="0" bIns="0" rtlCol="0"/>
          <a:lstStyle/>
          <a:p>
            <a:pPr rtl="0">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grpSp>
        <p:nvGrpSpPr>
          <p:cNvPr id="161" name="グループ化 160">
            <a:extLst>
              <a:ext uri="{FF2B5EF4-FFF2-40B4-BE49-F238E27FC236}">
                <a16:creationId xmlns:a16="http://schemas.microsoft.com/office/drawing/2014/main" id="{5F633185-7C08-4EC9-9775-6EBD3BA36514}"/>
              </a:ext>
            </a:extLst>
          </p:cNvPr>
          <p:cNvGrpSpPr/>
          <p:nvPr/>
        </p:nvGrpSpPr>
        <p:grpSpPr>
          <a:xfrm>
            <a:off x="6871171" y="1895567"/>
            <a:ext cx="716626" cy="225053"/>
            <a:chOff x="4631611" y="2112694"/>
            <a:chExt cx="716626" cy="236591"/>
          </a:xfrm>
        </p:grpSpPr>
        <p:sp>
          <p:nvSpPr>
            <p:cNvPr id="162" name="Text Box 9">
              <a:extLst>
                <a:ext uri="{FF2B5EF4-FFF2-40B4-BE49-F238E27FC236}">
                  <a16:creationId xmlns:a16="http://schemas.microsoft.com/office/drawing/2014/main" id="{B0CB3897-00E3-4475-8C5A-A947FD49B012}"/>
                </a:ext>
              </a:extLst>
            </p:cNvPr>
            <p:cNvSpPr txBox="1">
              <a:spLocks noChangeArrowheads="1"/>
            </p:cNvSpPr>
            <p:nvPr/>
          </p:nvSpPr>
          <p:spPr bwMode="auto">
            <a:xfrm>
              <a:off x="4899396" y="2112694"/>
              <a:ext cx="448841" cy="236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Bef>
                  <a:spcPct val="0"/>
                </a:spcBef>
                <a:buNone/>
              </a:pPr>
              <a:r>
                <a:rPr lang="en-us" sz="1100" b="0" i="0">
                  <a:latin typeface="Calibri" panose="020F0502020204030204" pitchFamily="34" charset="0"/>
                  <a:ea typeface="メイリオ" panose="020B0604030504040204" pitchFamily="50" charset="-128"/>
                  <a:cs typeface="Calibri" panose="020F0502020204030204" pitchFamily="34" charset="0"/>
                </a:rPr>
                <a:t>Placebo</a:t>
              </a:r>
            </a:p>
          </p:txBody>
        </p:sp>
        <p:sp>
          <p:nvSpPr>
            <p:cNvPr id="163" name="object 71">
              <a:extLst>
                <a:ext uri="{FF2B5EF4-FFF2-40B4-BE49-F238E27FC236}">
                  <a16:creationId xmlns:a16="http://schemas.microsoft.com/office/drawing/2014/main" id="{124ED8C1-CD87-42A5-9714-94EA4B2E6CA4}"/>
                </a:ext>
              </a:extLst>
            </p:cNvPr>
            <p:cNvSpPr/>
            <p:nvPr/>
          </p:nvSpPr>
          <p:spPr>
            <a:xfrm>
              <a:off x="4691438" y="2200223"/>
              <a:ext cx="96346" cy="96346"/>
            </a:xfrm>
            <a:prstGeom prst="ellipse">
              <a:avLst/>
            </a:prstGeom>
            <a:solidFill>
              <a:srgbClr val="808080"/>
            </a:solidFill>
          </p:spPr>
          <p:txBody>
            <a:bodyPr wrap="square" lIns="0" tIns="0" rIns="0" bIns="0" rtlCol="0"/>
            <a:lstStyle/>
            <a:p>
              <a:pPr rtl="0">
                <a:lnSpc>
                  <a:spcPct val="90000"/>
                </a:lnSpc>
              </a:pPr>
              <a:endParaRPr sz="1050">
                <a:latin typeface="Calibri" panose="020F0502020204030204" pitchFamily="34" charset="0"/>
                <a:ea typeface="メイリオ" panose="020B0604030504040204" pitchFamily="50" charset="-128"/>
                <a:cs typeface="Calibri" panose="020F0502020204030204" pitchFamily="34" charset="0"/>
              </a:endParaRPr>
            </a:p>
          </p:txBody>
        </p:sp>
        <p:cxnSp>
          <p:nvCxnSpPr>
            <p:cNvPr id="164" name="直線コネクタ 163">
              <a:extLst>
                <a:ext uri="{FF2B5EF4-FFF2-40B4-BE49-F238E27FC236}">
                  <a16:creationId xmlns:a16="http://schemas.microsoft.com/office/drawing/2014/main" id="{12C15DCE-1C4D-44A1-A190-714147D0FDE4}"/>
                </a:ext>
              </a:extLst>
            </p:cNvPr>
            <p:cNvCxnSpPr/>
            <p:nvPr/>
          </p:nvCxnSpPr>
          <p:spPr>
            <a:xfrm>
              <a:off x="4631611" y="2248396"/>
              <a:ext cx="216000" cy="0"/>
            </a:xfrm>
            <a:prstGeom prst="line">
              <a:avLst/>
            </a:prstGeom>
            <a:ln w="31750">
              <a:solidFill>
                <a:srgbClr val="808080"/>
              </a:solidFill>
            </a:ln>
            <a:effectLst/>
          </p:spPr>
          <p:style>
            <a:lnRef idx="2">
              <a:schemeClr val="accent1"/>
            </a:lnRef>
            <a:fillRef idx="0">
              <a:schemeClr val="accent1"/>
            </a:fillRef>
            <a:effectRef idx="1">
              <a:schemeClr val="accent1"/>
            </a:effectRef>
            <a:fontRef idx="minor">
              <a:schemeClr val="tx1"/>
            </a:fontRef>
          </p:style>
        </p:cxnSp>
      </p:grpSp>
      <p:grpSp>
        <p:nvGrpSpPr>
          <p:cNvPr id="165" name="グループ化 164">
            <a:extLst>
              <a:ext uri="{FF2B5EF4-FFF2-40B4-BE49-F238E27FC236}">
                <a16:creationId xmlns:a16="http://schemas.microsoft.com/office/drawing/2014/main" id="{F9AC0165-C466-46C1-8599-99FCF48EC588}"/>
              </a:ext>
            </a:extLst>
          </p:cNvPr>
          <p:cNvGrpSpPr/>
          <p:nvPr/>
        </p:nvGrpSpPr>
        <p:grpSpPr>
          <a:xfrm>
            <a:off x="6871171" y="1664777"/>
            <a:ext cx="1633543" cy="225053"/>
            <a:chOff x="4631611" y="1935324"/>
            <a:chExt cx="1633543" cy="236591"/>
          </a:xfrm>
        </p:grpSpPr>
        <p:sp>
          <p:nvSpPr>
            <p:cNvPr id="166" name="Text Box 9">
              <a:extLst>
                <a:ext uri="{FF2B5EF4-FFF2-40B4-BE49-F238E27FC236}">
                  <a16:creationId xmlns:a16="http://schemas.microsoft.com/office/drawing/2014/main" id="{9CAE705C-F177-496A-9C9F-9E6DE18FFC24}"/>
                </a:ext>
              </a:extLst>
            </p:cNvPr>
            <p:cNvSpPr txBox="1">
              <a:spLocks noChangeArrowheads="1"/>
            </p:cNvSpPr>
            <p:nvPr/>
          </p:nvSpPr>
          <p:spPr bwMode="auto">
            <a:xfrm>
              <a:off x="4899396" y="1935324"/>
              <a:ext cx="1365758" cy="236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100" b="0" i="0" dirty="0" err="1">
                  <a:latin typeface="Calibri" panose="020F0502020204030204" pitchFamily="34" charset="0"/>
                  <a:ea typeface="メイリオ" panose="020B0604030504040204" pitchFamily="50" charset="-128"/>
                  <a:cs typeface="Calibri" panose="020F0502020204030204" pitchFamily="34" charset="0"/>
                </a:rPr>
                <a:t>μg</a:t>
              </a:r>
              <a:r>
                <a:rPr lang="en-us" sz="1100" b="0" i="0" dirty="0">
                  <a:latin typeface="Calibri" panose="020F0502020204030204" pitchFamily="34" charset="0"/>
                  <a:ea typeface="メイリオ" panose="020B0604030504040204" pitchFamily="50" charset="-128"/>
                  <a:cs typeface="Calibri" panose="020F0502020204030204" pitchFamily="34" charset="0"/>
                </a:rPr>
                <a:t>/day</a:t>
              </a:r>
              <a:endParaRPr lang="ja-JP" altLang="en-US" sz="11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7" name="object 71">
              <a:extLst>
                <a:ext uri="{FF2B5EF4-FFF2-40B4-BE49-F238E27FC236}">
                  <a16:creationId xmlns:a16="http://schemas.microsoft.com/office/drawing/2014/main" id="{A5710835-2BA5-4CB5-8D68-D7A9E33983AC}"/>
                </a:ext>
              </a:extLst>
            </p:cNvPr>
            <p:cNvSpPr/>
            <p:nvPr/>
          </p:nvSpPr>
          <p:spPr>
            <a:xfrm>
              <a:off x="4691438" y="2017495"/>
              <a:ext cx="96346" cy="96346"/>
            </a:xfrm>
            <a:prstGeom prst="ellipse">
              <a:avLst/>
            </a:prstGeom>
            <a:solidFill>
              <a:srgbClr val="549117"/>
            </a:solidFill>
          </p:spPr>
          <p:txBody>
            <a:bodyPr wrap="square" lIns="0" tIns="0" rIns="0" bIns="0" rtlCol="0"/>
            <a:lstStyle/>
            <a:p>
              <a:pPr rtl="0">
                <a:lnSpc>
                  <a:spcPct val="90000"/>
                </a:lnSpc>
              </a:pPr>
              <a:endParaRPr sz="1050">
                <a:latin typeface="Calibri" panose="020F0502020204030204" pitchFamily="34" charset="0"/>
                <a:ea typeface="メイリオ" panose="020B0604030504040204" pitchFamily="50" charset="-128"/>
                <a:cs typeface="Calibri" panose="020F0502020204030204" pitchFamily="34" charset="0"/>
              </a:endParaRPr>
            </a:p>
          </p:txBody>
        </p:sp>
        <p:cxnSp>
          <p:nvCxnSpPr>
            <p:cNvPr id="168" name="直線コネクタ 167">
              <a:extLst>
                <a:ext uri="{FF2B5EF4-FFF2-40B4-BE49-F238E27FC236}">
                  <a16:creationId xmlns:a16="http://schemas.microsoft.com/office/drawing/2014/main" id="{F51A4A29-BFA9-411E-85E1-0D4F7BCFA86C}"/>
                </a:ext>
              </a:extLst>
            </p:cNvPr>
            <p:cNvCxnSpPr/>
            <p:nvPr/>
          </p:nvCxnSpPr>
          <p:spPr>
            <a:xfrm>
              <a:off x="4631611" y="2065668"/>
              <a:ext cx="216000" cy="0"/>
            </a:xfrm>
            <a:prstGeom prst="line">
              <a:avLst/>
            </a:prstGeom>
            <a:ln w="31750">
              <a:solidFill>
                <a:srgbClr val="549117"/>
              </a:solidFill>
            </a:ln>
            <a:effectLst/>
          </p:spPr>
          <p:style>
            <a:lnRef idx="2">
              <a:schemeClr val="accent1"/>
            </a:lnRef>
            <a:fillRef idx="0">
              <a:schemeClr val="accent1"/>
            </a:fillRef>
            <a:effectRef idx="1">
              <a:schemeClr val="accent1"/>
            </a:effectRef>
            <a:fontRef idx="minor">
              <a:schemeClr val="tx1"/>
            </a:fontRef>
          </p:style>
        </p:cxnSp>
      </p:grpSp>
      <p:grpSp>
        <p:nvGrpSpPr>
          <p:cNvPr id="169" name="グループ化 168">
            <a:extLst>
              <a:ext uri="{FF2B5EF4-FFF2-40B4-BE49-F238E27FC236}">
                <a16:creationId xmlns:a16="http://schemas.microsoft.com/office/drawing/2014/main" id="{D649B106-054E-4CE9-AC1E-D024D8969BEC}"/>
              </a:ext>
            </a:extLst>
          </p:cNvPr>
          <p:cNvGrpSpPr/>
          <p:nvPr/>
        </p:nvGrpSpPr>
        <p:grpSpPr>
          <a:xfrm>
            <a:off x="6871171" y="1433990"/>
            <a:ext cx="1633543" cy="225053"/>
            <a:chOff x="4631611" y="1688668"/>
            <a:chExt cx="1633543" cy="236591"/>
          </a:xfrm>
        </p:grpSpPr>
        <p:sp>
          <p:nvSpPr>
            <p:cNvPr id="170" name="Text Box 9">
              <a:extLst>
                <a:ext uri="{FF2B5EF4-FFF2-40B4-BE49-F238E27FC236}">
                  <a16:creationId xmlns:a16="http://schemas.microsoft.com/office/drawing/2014/main" id="{B4991A96-F44C-4F43-B544-9AE1622DB801}"/>
                </a:ext>
              </a:extLst>
            </p:cNvPr>
            <p:cNvSpPr txBox="1">
              <a:spLocks noChangeArrowheads="1"/>
            </p:cNvSpPr>
            <p:nvPr/>
          </p:nvSpPr>
          <p:spPr bwMode="auto">
            <a:xfrm>
              <a:off x="4899396" y="1688668"/>
              <a:ext cx="1365758" cy="236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Lubiprostone 32 </a:t>
              </a:r>
              <a:r>
                <a:rPr lang="en-us" sz="1100" b="0" i="0" dirty="0" err="1">
                  <a:latin typeface="Calibri" panose="020F0502020204030204" pitchFamily="34" charset="0"/>
                  <a:ea typeface="メイリオ" panose="020B0604030504040204" pitchFamily="50" charset="-128"/>
                  <a:cs typeface="Calibri" panose="020F0502020204030204" pitchFamily="34" charset="0"/>
                </a:rPr>
                <a:t>μg</a:t>
              </a:r>
              <a:r>
                <a:rPr lang="en-us" sz="1100" b="0" i="0" dirty="0">
                  <a:latin typeface="Calibri" panose="020F0502020204030204" pitchFamily="34" charset="0"/>
                  <a:ea typeface="メイリオ" panose="020B0604030504040204" pitchFamily="50" charset="-128"/>
                  <a:cs typeface="Calibri" panose="020F0502020204030204" pitchFamily="34" charset="0"/>
                </a:rPr>
                <a:t>/day</a:t>
              </a:r>
              <a:endParaRPr lang="ja-JP" altLang="en-US" sz="11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1" name="object 71">
              <a:extLst>
                <a:ext uri="{FF2B5EF4-FFF2-40B4-BE49-F238E27FC236}">
                  <a16:creationId xmlns:a16="http://schemas.microsoft.com/office/drawing/2014/main" id="{98EC1EC6-4446-4F0B-9331-FDB2BD98A12C}"/>
                </a:ext>
              </a:extLst>
            </p:cNvPr>
            <p:cNvSpPr/>
            <p:nvPr/>
          </p:nvSpPr>
          <p:spPr>
            <a:xfrm>
              <a:off x="4691438" y="1778828"/>
              <a:ext cx="96346" cy="96346"/>
            </a:xfrm>
            <a:prstGeom prst="ellipse">
              <a:avLst/>
            </a:prstGeom>
            <a:solidFill>
              <a:srgbClr val="84BD4C"/>
            </a:solidFill>
          </p:spPr>
          <p:txBody>
            <a:bodyPr wrap="square" lIns="0" tIns="0" rIns="0" bIns="0" rtlCol="0"/>
            <a:lstStyle/>
            <a:p>
              <a:pPr rtl="0">
                <a:lnSpc>
                  <a:spcPct val="90000"/>
                </a:lnSpc>
              </a:pPr>
              <a:endParaRPr sz="1050">
                <a:latin typeface="Calibri" panose="020F0502020204030204" pitchFamily="34" charset="0"/>
                <a:ea typeface="メイリオ" panose="020B0604030504040204" pitchFamily="50" charset="-128"/>
                <a:cs typeface="Calibri" panose="020F0502020204030204" pitchFamily="34" charset="0"/>
              </a:endParaRPr>
            </a:p>
          </p:txBody>
        </p:sp>
        <p:cxnSp>
          <p:nvCxnSpPr>
            <p:cNvPr id="172" name="直線コネクタ 171">
              <a:extLst>
                <a:ext uri="{FF2B5EF4-FFF2-40B4-BE49-F238E27FC236}">
                  <a16:creationId xmlns:a16="http://schemas.microsoft.com/office/drawing/2014/main" id="{ECC36AD8-6844-49BF-9287-E51D6340D363}"/>
                </a:ext>
              </a:extLst>
            </p:cNvPr>
            <p:cNvCxnSpPr/>
            <p:nvPr/>
          </p:nvCxnSpPr>
          <p:spPr>
            <a:xfrm>
              <a:off x="4631611" y="1827099"/>
              <a:ext cx="216000" cy="0"/>
            </a:xfrm>
            <a:prstGeom prst="line">
              <a:avLst/>
            </a:prstGeom>
            <a:ln w="31750">
              <a:solidFill>
                <a:srgbClr val="84BD4C"/>
              </a:solidFill>
            </a:ln>
            <a:effectLst/>
          </p:spPr>
          <p:style>
            <a:lnRef idx="2">
              <a:schemeClr val="accent1"/>
            </a:lnRef>
            <a:fillRef idx="0">
              <a:schemeClr val="accent1"/>
            </a:fillRef>
            <a:effectRef idx="1">
              <a:schemeClr val="accent1"/>
            </a:effectRef>
            <a:fontRef idx="minor">
              <a:schemeClr val="tx1"/>
            </a:fontRef>
          </p:style>
        </p:cxnSp>
      </p:grpSp>
      <p:grpSp>
        <p:nvGrpSpPr>
          <p:cNvPr id="173" name="グループ化 172">
            <a:extLst>
              <a:ext uri="{FF2B5EF4-FFF2-40B4-BE49-F238E27FC236}">
                <a16:creationId xmlns:a16="http://schemas.microsoft.com/office/drawing/2014/main" id="{8DC98A63-5C64-4AD9-95B3-13EA746C1054}"/>
              </a:ext>
            </a:extLst>
          </p:cNvPr>
          <p:cNvGrpSpPr/>
          <p:nvPr/>
        </p:nvGrpSpPr>
        <p:grpSpPr>
          <a:xfrm>
            <a:off x="6871171" y="1203202"/>
            <a:ext cx="1633543" cy="225053"/>
            <a:chOff x="4631611" y="1492931"/>
            <a:chExt cx="1633543" cy="236591"/>
          </a:xfrm>
        </p:grpSpPr>
        <p:sp>
          <p:nvSpPr>
            <p:cNvPr id="174" name="Text Box 9">
              <a:extLst>
                <a:ext uri="{FF2B5EF4-FFF2-40B4-BE49-F238E27FC236}">
                  <a16:creationId xmlns:a16="http://schemas.microsoft.com/office/drawing/2014/main" id="{D1F061E7-A9B6-4B72-A810-6A141E9C371B}"/>
                </a:ext>
              </a:extLst>
            </p:cNvPr>
            <p:cNvSpPr txBox="1">
              <a:spLocks noChangeArrowheads="1"/>
            </p:cNvSpPr>
            <p:nvPr/>
          </p:nvSpPr>
          <p:spPr bwMode="auto">
            <a:xfrm>
              <a:off x="4899396" y="1492931"/>
              <a:ext cx="1365758" cy="236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Lubiprostone 16 </a:t>
              </a:r>
              <a:r>
                <a:rPr lang="en-us" sz="1100" b="0" i="0" dirty="0" err="1">
                  <a:latin typeface="Calibri" panose="020F0502020204030204" pitchFamily="34" charset="0"/>
                  <a:ea typeface="メイリオ" panose="020B0604030504040204" pitchFamily="50" charset="-128"/>
                  <a:cs typeface="Calibri" panose="020F0502020204030204" pitchFamily="34" charset="0"/>
                </a:rPr>
                <a:t>μg</a:t>
              </a:r>
              <a:r>
                <a:rPr lang="en-us" sz="1100" b="0" i="0" dirty="0">
                  <a:latin typeface="Calibri" panose="020F0502020204030204" pitchFamily="34" charset="0"/>
                  <a:ea typeface="メイリオ" panose="020B0604030504040204" pitchFamily="50" charset="-128"/>
                  <a:cs typeface="Calibri" panose="020F0502020204030204" pitchFamily="34" charset="0"/>
                </a:rPr>
                <a:t>/day</a:t>
              </a:r>
              <a:endParaRPr lang="ja-JP" altLang="en-US" sz="11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5" name="object 71">
              <a:extLst>
                <a:ext uri="{FF2B5EF4-FFF2-40B4-BE49-F238E27FC236}">
                  <a16:creationId xmlns:a16="http://schemas.microsoft.com/office/drawing/2014/main" id="{49A7DF9D-EC49-4A3B-81AF-8D6098B15A47}"/>
                </a:ext>
              </a:extLst>
            </p:cNvPr>
            <p:cNvSpPr/>
            <p:nvPr/>
          </p:nvSpPr>
          <p:spPr>
            <a:xfrm>
              <a:off x="4691438" y="1577289"/>
              <a:ext cx="96346" cy="96346"/>
            </a:xfrm>
            <a:prstGeom prst="ellipse">
              <a:avLst/>
            </a:prstGeom>
            <a:solidFill>
              <a:srgbClr val="ACE177"/>
            </a:solidFill>
          </p:spPr>
          <p:txBody>
            <a:bodyPr wrap="square" lIns="0" tIns="0" rIns="0" bIns="0" rtlCol="0"/>
            <a:lstStyle/>
            <a:p>
              <a:pPr rtl="0">
                <a:lnSpc>
                  <a:spcPct val="90000"/>
                </a:lnSpc>
              </a:pPr>
              <a:endParaRPr sz="1050">
                <a:latin typeface="Calibri" panose="020F0502020204030204" pitchFamily="34" charset="0"/>
                <a:ea typeface="メイリオ" panose="020B0604030504040204" pitchFamily="50" charset="-128"/>
                <a:cs typeface="Calibri" panose="020F0502020204030204" pitchFamily="34" charset="0"/>
              </a:endParaRPr>
            </a:p>
          </p:txBody>
        </p:sp>
        <p:cxnSp>
          <p:nvCxnSpPr>
            <p:cNvPr id="176" name="直線コネクタ 175">
              <a:extLst>
                <a:ext uri="{FF2B5EF4-FFF2-40B4-BE49-F238E27FC236}">
                  <a16:creationId xmlns:a16="http://schemas.microsoft.com/office/drawing/2014/main" id="{20B33D54-E68B-4CE9-ABF3-454C08D2FE42}"/>
                </a:ext>
              </a:extLst>
            </p:cNvPr>
            <p:cNvCxnSpPr/>
            <p:nvPr/>
          </p:nvCxnSpPr>
          <p:spPr>
            <a:xfrm>
              <a:off x="4631611" y="1625462"/>
              <a:ext cx="216000" cy="0"/>
            </a:xfrm>
            <a:prstGeom prst="line">
              <a:avLst/>
            </a:prstGeom>
            <a:ln w="31750">
              <a:solidFill>
                <a:srgbClr val="ACE177"/>
              </a:solidFill>
            </a:ln>
            <a:effectLst/>
          </p:spPr>
          <p:style>
            <a:lnRef idx="2">
              <a:schemeClr val="accent1"/>
            </a:lnRef>
            <a:fillRef idx="0">
              <a:schemeClr val="accent1"/>
            </a:fillRef>
            <a:effectRef idx="1">
              <a:schemeClr val="accent1"/>
            </a:effectRef>
            <a:fontRef idx="minor">
              <a:schemeClr val="tx1"/>
            </a:fontRef>
          </p:style>
        </p:cxnSp>
      </p:grpSp>
      <p:sp>
        <p:nvSpPr>
          <p:cNvPr id="178" name="Text Box 100">
            <a:extLst>
              <a:ext uri="{FF2B5EF4-FFF2-40B4-BE49-F238E27FC236}">
                <a16:creationId xmlns:a16="http://schemas.microsoft.com/office/drawing/2014/main" id="{3B5FFDB6-7559-43B6-BA7C-44E55D680E31}"/>
              </a:ext>
            </a:extLst>
          </p:cNvPr>
          <p:cNvSpPr txBox="1">
            <a:spLocks noChangeArrowheads="1"/>
          </p:cNvSpPr>
          <p:nvPr/>
        </p:nvSpPr>
        <p:spPr bwMode="auto">
          <a:xfrm>
            <a:off x="6902055" y="2198144"/>
            <a:ext cx="2190547" cy="1006429"/>
          </a:xfrm>
          <a:prstGeom prst="rect">
            <a:avLst/>
          </a:prstGeom>
          <a:noFill/>
          <a:ln>
            <a:noFill/>
          </a:ln>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100" b="0" i="0" dirty="0">
                <a:latin typeface="Calibri" panose="020F0502020204030204" pitchFamily="34" charset="0"/>
                <a:ea typeface="メイリオ" panose="020B0604030504040204" pitchFamily="50" charset="-128"/>
                <a:cs typeface="Calibri" panose="020F0502020204030204" pitchFamily="34" charset="0"/>
              </a:rPr>
              <a:t>Mean ± SD</a:t>
            </a:r>
            <a:endParaRPr lang="en-US" altLang="ja-JP" sz="1100" b="0" i="0" dirty="0">
              <a:latin typeface="Calibri" panose="020F0502020204030204" pitchFamily="34" charset="0"/>
              <a:ea typeface="メイリオ" panose="020B0604030504040204" pitchFamily="50" charset="-128"/>
              <a:cs typeface="Calibri" panose="020F0502020204030204" pitchFamily="34" charset="0"/>
            </a:endParaRPr>
          </a:p>
          <a:p>
            <a:pPr rtl="0">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Dose response: p &lt; 0.0001</a:t>
            </a:r>
            <a:endParaRPr lang="en-US" altLang="ja-JP" sz="1100" b="0" i="0" dirty="0">
              <a:latin typeface="Calibri" panose="020F0502020204030204" pitchFamily="34" charset="0"/>
              <a:ea typeface="メイリオ" panose="020B0604030504040204" pitchFamily="50" charset="-128"/>
              <a:cs typeface="Calibri" panose="020F0502020204030204" pitchFamily="34" charset="0"/>
            </a:endParaRPr>
          </a:p>
          <a:p>
            <a:pPr marL="895350" rtl="0">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a:t>
            </a:r>
            <a:r>
              <a:rPr lang="en-us" sz="1100" b="0" i="0" dirty="0" err="1">
                <a:latin typeface="Calibri" panose="020F0502020204030204" pitchFamily="34" charset="0"/>
                <a:ea typeface="メイリオ" panose="020B0604030504040204" pitchFamily="50" charset="-128"/>
                <a:cs typeface="Calibri" panose="020F0502020204030204" pitchFamily="34" charset="0"/>
              </a:rPr>
              <a:t>Jonckheere</a:t>
            </a:r>
            <a:r>
              <a:rPr lang="en-us" sz="1100" b="0" i="0" dirty="0">
                <a:latin typeface="Calibri" panose="020F0502020204030204" pitchFamily="34" charset="0"/>
                <a:ea typeface="メイリオ" panose="020B0604030504040204" pitchFamily="50" charset="-128"/>
                <a:cs typeface="Calibri" panose="020F0502020204030204" pitchFamily="34" charset="0"/>
              </a:rPr>
              <a:t> test)</a:t>
            </a:r>
            <a:endParaRPr lang="en-US" altLang="ja-JP" sz="1100" b="0" i="0" dirty="0">
              <a:latin typeface="Calibri" panose="020F0502020204030204" pitchFamily="34" charset="0"/>
              <a:ea typeface="メイリオ" panose="020B0604030504040204" pitchFamily="50" charset="-128"/>
              <a:cs typeface="Calibri" panose="020F0502020204030204" pitchFamily="34" charset="0"/>
            </a:endParaRPr>
          </a:p>
          <a:p>
            <a:pPr>
              <a:lnSpc>
                <a:spcPct val="90000"/>
              </a:lnSpc>
              <a:spcBef>
                <a:spcPct val="0"/>
              </a:spcBef>
              <a:buNone/>
              <a:tabLst>
                <a:tab pos="719138" algn="l"/>
                <a:tab pos="985838" algn="l"/>
              </a:tabLst>
            </a:pPr>
            <a:r>
              <a:rPr lang="en-us" sz="1100" b="0" i="0" dirty="0">
                <a:latin typeface="Calibri" panose="020F0502020204030204" pitchFamily="34" charset="0"/>
                <a:ea typeface="メイリオ" panose="020B0604030504040204" pitchFamily="50" charset="-128"/>
                <a:cs typeface="Calibri" panose="020F0502020204030204" pitchFamily="34" charset="0"/>
              </a:rPr>
              <a:t>vs. placebo:	***	p &lt; 0.001</a:t>
            </a:r>
            <a:br>
              <a:rPr lang="en-us" sz="1100" b="0" i="0" dirty="0">
                <a:latin typeface="Calibri" panose="020F0502020204030204" pitchFamily="34" charset="0"/>
                <a:ea typeface="メイリオ" panose="020B0604030504040204" pitchFamily="50" charset="-128"/>
                <a:cs typeface="Calibri" panose="020F0502020204030204" pitchFamily="34" charset="0"/>
              </a:rPr>
            </a:br>
            <a:r>
              <a:rPr lang="en-us" sz="1100" b="0" i="0" dirty="0">
                <a:latin typeface="Calibri" panose="020F0502020204030204" pitchFamily="34" charset="0"/>
                <a:ea typeface="メイリオ" panose="020B0604030504040204" pitchFamily="50" charset="-128"/>
                <a:cs typeface="Calibri" panose="020F0502020204030204" pitchFamily="34" charset="0"/>
              </a:rPr>
              <a:t>	</a:t>
            </a:r>
            <a:r>
              <a:rPr lang="en-us" altLang="ja-JP" sz="1100" b="0" i="0" dirty="0">
                <a:latin typeface="Calibri" panose="020F0502020204030204" pitchFamily="34" charset="0"/>
                <a:ea typeface="メイリオ" panose="020B0604030504040204" pitchFamily="50" charset="-128"/>
                <a:cs typeface="Calibri" panose="020F0502020204030204" pitchFamily="34" charset="0"/>
              </a:rPr>
              <a:t>*	p &lt; 0.01</a:t>
            </a:r>
            <a:endParaRPr lang="en-US" altLang="ja-JP" sz="1100" b="0" i="0" dirty="0">
              <a:latin typeface="Calibri" panose="020F0502020204030204" pitchFamily="34" charset="0"/>
              <a:ea typeface="メイリオ" panose="020B0604030504040204" pitchFamily="50" charset="-128"/>
              <a:cs typeface="Calibri" panose="020F0502020204030204" pitchFamily="34" charset="0"/>
            </a:endParaRPr>
          </a:p>
          <a:p>
            <a:pPr rtl="0">
              <a:lnSpc>
                <a:spcPct val="90000"/>
              </a:lnSpc>
              <a:spcBef>
                <a:spcPct val="0"/>
              </a:spcBef>
              <a:buNone/>
              <a:tabLst>
                <a:tab pos="719138" algn="l"/>
              </a:tabLst>
            </a:pPr>
            <a:r>
              <a:rPr lang="en-us" sz="1100" b="0" i="0" dirty="0">
                <a:latin typeface="Calibri" panose="020F0502020204030204" pitchFamily="34" charset="0"/>
                <a:ea typeface="メイリオ" panose="020B0604030504040204" pitchFamily="50" charset="-128"/>
                <a:cs typeface="Calibri" panose="020F0502020204030204" pitchFamily="34" charset="0"/>
              </a:rPr>
              <a:t>	(Wilcoxon test)</a:t>
            </a:r>
            <a:endParaRPr lang="en-US" altLang="ja-JP" sz="11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 name="タイトル 2">
            <a:extLst>
              <a:ext uri="{FF2B5EF4-FFF2-40B4-BE49-F238E27FC236}">
                <a16:creationId xmlns:a16="http://schemas.microsoft.com/office/drawing/2014/main" id="{5AE45FCD-FF50-47C3-923C-47BA8F1B2BAD}"/>
              </a:ext>
            </a:extLst>
          </p:cNvPr>
          <p:cNvSpPr>
            <a:spLocks noGrp="1"/>
          </p:cNvSpPr>
          <p:nvPr>
            <p:ph type="title"/>
          </p:nvPr>
        </p:nvSpPr>
        <p:spPr/>
        <p:txBody>
          <a:bodyPr rtlCol="0"/>
          <a:lstStyle/>
          <a:p>
            <a:pPr rtl="0"/>
            <a:r>
              <a:rPr lang="en-us" dirty="0"/>
              <a:t>Stool consistency (secondary endpoint)</a:t>
            </a:r>
            <a:endParaRPr lang="ja-JP" altLang="en-US" dirty="0"/>
          </a:p>
        </p:txBody>
      </p:sp>
      <p:sp>
        <p:nvSpPr>
          <p:cNvPr id="179" name="object 179">
            <a:extLst>
              <a:ext uri="{FF2B5EF4-FFF2-40B4-BE49-F238E27FC236}">
                <a16:creationId xmlns:a16="http://schemas.microsoft.com/office/drawing/2014/main" id="{AAA99CE9-0608-4262-884E-6E52FDCDBB45}"/>
              </a:ext>
            </a:extLst>
          </p:cNvPr>
          <p:cNvSpPr/>
          <p:nvPr/>
        </p:nvSpPr>
        <p:spPr>
          <a:xfrm flipV="1">
            <a:off x="469459" y="3382112"/>
            <a:ext cx="447224" cy="616906"/>
          </a:xfrm>
          <a:prstGeom prst="upArrow">
            <a:avLst>
              <a:gd name="adj1" fmla="val 54332"/>
              <a:gd name="adj2" fmla="val 55508"/>
            </a:avLst>
          </a:prstGeom>
          <a:gradFill flip="none" rotWithShape="1">
            <a:gsLst>
              <a:gs pos="75000">
                <a:srgbClr val="AED389"/>
              </a:gs>
              <a:gs pos="100000">
                <a:schemeClr val="bg1"/>
              </a:gs>
            </a:gsLst>
            <a:lin ang="5400000" scaled="1"/>
            <a:tileRect/>
          </a:gradFill>
        </p:spPr>
        <p:txBody>
          <a:bodyPr wrap="square" lIns="0" tIns="0" rIns="0" bIns="0" rtlCol="0"/>
          <a:lstStyle/>
          <a:p>
            <a:pPr rtl="0" eaLnBrk="1" fontAlgn="ctr">
              <a:lnSpc>
                <a:spcPct val="90000"/>
              </a:lnSpc>
            </a:pPr>
            <a:endParaRPr>
              <a:latin typeface="Calibri" panose="020F0502020204030204" pitchFamily="34" charset="0"/>
              <a:ea typeface="メイリオ" panose="020B0604030504040204" pitchFamily="50" charset="-128"/>
              <a:cs typeface="Calibri" panose="020F0502020204030204" pitchFamily="34" charset="0"/>
            </a:endParaRPr>
          </a:p>
        </p:txBody>
      </p:sp>
      <p:sp>
        <p:nvSpPr>
          <p:cNvPr id="180" name="Text Box 432">
            <a:extLst>
              <a:ext uri="{FF2B5EF4-FFF2-40B4-BE49-F238E27FC236}">
                <a16:creationId xmlns:a16="http://schemas.microsoft.com/office/drawing/2014/main" id="{5811CC8D-E8E0-483E-893C-E9DFA8B1C8A3}"/>
              </a:ext>
            </a:extLst>
          </p:cNvPr>
          <p:cNvSpPr txBox="1">
            <a:spLocks noChangeArrowheads="1"/>
          </p:cNvSpPr>
          <p:nvPr/>
        </p:nvSpPr>
        <p:spPr bwMode="auto">
          <a:xfrm>
            <a:off x="319437" y="3615814"/>
            <a:ext cx="724171" cy="156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eaLnBrk="1" fontAlgn="ctr">
              <a:lnSpc>
                <a:spcPct val="90000"/>
              </a:lnSpc>
              <a:spcBef>
                <a:spcPct val="0"/>
              </a:spcBef>
              <a:buNone/>
            </a:pPr>
            <a:r>
              <a:rPr lang="en-US" sz="1100" b="0" i="0" dirty="0">
                <a:latin typeface="Calibri" panose="020F0502020204030204" pitchFamily="34" charset="0"/>
                <a:ea typeface="メイリオ" panose="020B0604030504040204" pitchFamily="50" charset="-128"/>
                <a:cs typeface="Calibri" panose="020F0502020204030204" pitchFamily="34" charset="0"/>
              </a:rPr>
              <a:t>Nut-like</a:t>
            </a:r>
            <a:endParaRPr lang="en-us" sz="11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82"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83"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
        <p:nvSpPr>
          <p:cNvPr id="184" name="正方形/長方形 183">
            <a:extLst>
              <a:ext uri="{FF2B5EF4-FFF2-40B4-BE49-F238E27FC236}">
                <a16:creationId xmlns:a16="http://schemas.microsoft.com/office/drawing/2014/main" id="{0BA43E01-B77D-49AE-ADBD-56556C0A80C6}"/>
              </a:ext>
            </a:extLst>
          </p:cNvPr>
          <p:cNvSpPr/>
          <p:nvPr/>
        </p:nvSpPr>
        <p:spPr>
          <a:xfrm>
            <a:off x="371810" y="6453336"/>
            <a:ext cx="4355765"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14325" indent="-314325"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extLst>
      <p:ext uri="{BB962C8B-B14F-4D97-AF65-F5344CB8AC3E}">
        <p14:creationId xmlns:p14="http://schemas.microsoft.com/office/powerpoint/2010/main" val="298171403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a:extLst>
              <a:ext uri="{FF2B5EF4-FFF2-40B4-BE49-F238E27FC236}">
                <a16:creationId xmlns:a16="http://schemas.microsoft.com/office/drawing/2014/main" id="{0E8896DD-F0EC-494F-969C-0F5877C86E23}"/>
              </a:ext>
            </a:extLst>
          </p:cNvPr>
          <p:cNvSpPr txBox="1"/>
          <p:nvPr/>
        </p:nvSpPr>
        <p:spPr>
          <a:xfrm>
            <a:off x="360000" y="1124744"/>
            <a:ext cx="8424000" cy="1021049"/>
          </a:xfrm>
          <a:prstGeom prst="rect">
            <a:avLst/>
          </a:prstGeom>
          <a:noFill/>
        </p:spPr>
        <p:txBody>
          <a:bodyPr wrap="square" lIns="0" rIns="0" bIns="0" rtlCol="0">
            <a:spAutoFit/>
          </a:bodyPr>
          <a:lstStyle/>
          <a:p>
            <a:pPr algn="just" rtl="0" eaLnBrk="1" fontAlgn="ctr">
              <a:lnSpc>
                <a:spcPct val="90000"/>
              </a:lnSpc>
            </a:pPr>
            <a:r>
              <a:rPr lang="en-us" sz="1400" b="0" i="0" dirty="0">
                <a:latin typeface="Calibri" panose="020F0502020204030204" pitchFamily="34" charset="0"/>
                <a:ea typeface="メイリオ" panose="020B0604030504040204" pitchFamily="50" charset="-128"/>
                <a:cs typeface="Calibri" panose="020F0502020204030204" pitchFamily="34" charset="0"/>
              </a:rPr>
              <a:t>Adverse drug reactions (ADRs), including abnormal laboratory values, occurred in 19.4% (33/170) of all patients and, by treatment group, in 4.8% (2/42) in the placebo group, 2.4% (1/41) in the </a:t>
            </a:r>
            <a:r>
              <a:rPr lang="en-us" sz="1400" b="0" i="0" dirty="0" err="1">
                <a:latin typeface="Calibri" panose="020F0502020204030204" pitchFamily="34" charset="0"/>
                <a:ea typeface="メイリオ" panose="020B0604030504040204" pitchFamily="50" charset="-128"/>
                <a:cs typeface="Calibri" panose="020F0502020204030204" pitchFamily="34" charset="0"/>
              </a:rPr>
              <a:t>lubiprostone</a:t>
            </a:r>
            <a:r>
              <a:rPr lang="en-us" sz="1400" b="0" i="0" dirty="0">
                <a:latin typeface="Calibri" panose="020F0502020204030204" pitchFamily="34" charset="0"/>
                <a:ea typeface="メイリオ" panose="020B0604030504040204" pitchFamily="50" charset="-128"/>
                <a:cs typeface="Calibri" panose="020F0502020204030204" pitchFamily="34" charset="0"/>
              </a:rPr>
              <a:t> 16 </a:t>
            </a:r>
            <a:r>
              <a:rPr lang="en-us" sz="1400" b="0" i="0" dirty="0" err="1">
                <a:latin typeface="Calibri" panose="020F0502020204030204" pitchFamily="34" charset="0"/>
                <a:ea typeface="メイリオ" panose="020B0604030504040204" pitchFamily="50" charset="-128"/>
                <a:cs typeface="Calibri" panose="020F0502020204030204" pitchFamily="34" charset="0"/>
              </a:rPr>
              <a:t>μg</a:t>
            </a:r>
            <a:r>
              <a:rPr lang="en-us" sz="1400" b="0" i="0" dirty="0">
                <a:latin typeface="Calibri" panose="020F0502020204030204" pitchFamily="34" charset="0"/>
                <a:ea typeface="メイリオ" panose="020B0604030504040204" pitchFamily="50" charset="-128"/>
                <a:cs typeface="Calibri" panose="020F0502020204030204" pitchFamily="34" charset="0"/>
              </a:rPr>
              <a:t>/day group, 30.2% (13/43) in the 32 </a:t>
            </a:r>
            <a:r>
              <a:rPr lang="en-us" sz="1400" b="0" i="0" dirty="0" err="1">
                <a:latin typeface="Calibri" panose="020F0502020204030204" pitchFamily="34" charset="0"/>
                <a:ea typeface="メイリオ" panose="020B0604030504040204" pitchFamily="50" charset="-128"/>
                <a:cs typeface="Calibri" panose="020F0502020204030204" pitchFamily="34" charset="0"/>
              </a:rPr>
              <a:t>μg</a:t>
            </a:r>
            <a:r>
              <a:rPr lang="en-us" sz="1400" b="0" i="0" dirty="0">
                <a:latin typeface="Calibri" panose="020F0502020204030204" pitchFamily="34" charset="0"/>
                <a:ea typeface="メイリオ" panose="020B0604030504040204" pitchFamily="50" charset="-128"/>
                <a:cs typeface="Calibri" panose="020F0502020204030204" pitchFamily="34" charset="0"/>
              </a:rPr>
              <a:t>/day group, and 38.6% (17/44) in the 48 </a:t>
            </a:r>
            <a:r>
              <a:rPr lang="en-us" sz="1400" b="0" i="0" dirty="0" err="1">
                <a:latin typeface="Calibri" panose="020F0502020204030204" pitchFamily="34" charset="0"/>
                <a:ea typeface="メイリオ" panose="020B0604030504040204" pitchFamily="50" charset="-128"/>
                <a:cs typeface="Calibri" panose="020F0502020204030204" pitchFamily="34" charset="0"/>
              </a:rPr>
              <a:t>μg</a:t>
            </a:r>
            <a:r>
              <a:rPr lang="en-us" sz="1400" b="0" i="0" dirty="0">
                <a:latin typeface="Calibri" panose="020F0502020204030204" pitchFamily="34" charset="0"/>
                <a:ea typeface="メイリオ" panose="020B0604030504040204" pitchFamily="50" charset="-128"/>
                <a:cs typeface="Calibri" panose="020F0502020204030204" pitchFamily="34" charset="0"/>
              </a:rPr>
              <a:t>/day group. Although the incidence was dose dependent, the majority of events were gastrointestinal symptoms likely due to the pharmacological action of </a:t>
            </a:r>
            <a:r>
              <a:rPr lang="en-us" sz="1400" b="0" i="0" dirty="0" err="1">
                <a:latin typeface="Calibri" panose="020F0502020204030204" pitchFamily="34" charset="0"/>
                <a:ea typeface="メイリオ" panose="020B0604030504040204" pitchFamily="50" charset="-128"/>
                <a:cs typeface="Calibri" panose="020F0502020204030204" pitchFamily="34" charset="0"/>
              </a:rPr>
              <a:t>lubiprostone</a:t>
            </a:r>
            <a:r>
              <a:rPr lang="en-us" sz="1400" b="0" i="0" dirty="0">
                <a:latin typeface="Calibri" panose="020F0502020204030204" pitchFamily="34" charset="0"/>
                <a:ea typeface="メイリオ" panose="020B0604030504040204" pitchFamily="50" charset="-128"/>
                <a:cs typeface="Calibri" panose="020F0502020204030204" pitchFamily="34" charset="0"/>
              </a:rPr>
              <a:t>, and resolved after dose reduction or discontinuation.</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 name="テキスト ボックス 16">
            <a:extLst>
              <a:ext uri="{FF2B5EF4-FFF2-40B4-BE49-F238E27FC236}">
                <a16:creationId xmlns:a16="http://schemas.microsoft.com/office/drawing/2014/main" id="{166782EC-7589-45A8-845E-628D50F97350}"/>
              </a:ext>
            </a:extLst>
          </p:cNvPr>
          <p:cNvSpPr txBox="1"/>
          <p:nvPr/>
        </p:nvSpPr>
        <p:spPr>
          <a:xfrm>
            <a:off x="5796136" y="6411348"/>
            <a:ext cx="3296465" cy="446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2000" tIns="36000" rIns="72000" bIns="36000" rtlCol="0" anchor="b">
            <a:spAutoFit/>
          </a:bodyPr>
          <a:lstStyle>
            <a:defPPr>
              <a:defRPr lang="ja-JP"/>
            </a:defPPr>
            <a:lvl1pPr algn="r" defTabSz="457200">
              <a:buFont typeface="Arial" panose="020B0604020202020204" pitchFamily="34" charset="0"/>
              <a:buNone/>
              <a:defRPr sz="900" b="0" i="0">
                <a:solidFill>
                  <a:srgbClr val="000000"/>
                </a:solidFill>
                <a:latin typeface="メイリオ" panose="020B0604030504040204" pitchFamily="50" charset="-128"/>
                <a:ea typeface="メイリオ" panose="020B0604030504040204" pitchFamily="50" charset="-128"/>
              </a:defRPr>
            </a:lvl1pPr>
            <a:lvl2pPr marL="742950" indent="-285750" defTabSz="457200">
              <a:spcBef>
                <a:spcPct val="20000"/>
              </a:spcBef>
              <a:buFont typeface="Arial" panose="020B0604020202020204" pitchFamily="34" charset="0"/>
              <a:buChar char="–"/>
              <a:defRPr sz="2400">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sz="2000">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sz="1600">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sz="1600">
                <a:latin typeface="Calibri" panose="020F0502020204030204" pitchFamily="34" charset="0"/>
                <a:ea typeface="ＭＳ Ｐゴシック" panose="020B0600070205080204" pitchFamily="50" charset="-128"/>
              </a:defRPr>
            </a:lvl9pPr>
          </a:lstStyle>
          <a:p>
            <a:pPr rtl="0">
              <a:lnSpc>
                <a:spcPct val="90000"/>
              </a:lnSpc>
            </a:pPr>
            <a:r>
              <a:rPr lang="en-us" dirty="0">
                <a:latin typeface="Calibri" panose="020F0502020204030204" pitchFamily="34" charset="0"/>
                <a:cs typeface="Calibri" panose="020F0502020204030204" pitchFamily="34" charset="0"/>
              </a:rPr>
              <a:t>Adapted with modifications from </a:t>
            </a:r>
            <a:r>
              <a:rPr lang="en-us" dirty="0" err="1">
                <a:latin typeface="Calibri" panose="020F0502020204030204" pitchFamily="34" charset="0"/>
                <a:cs typeface="Calibri" panose="020F0502020204030204" pitchFamily="34" charset="0"/>
              </a:rPr>
              <a:t>Fukudo</a:t>
            </a:r>
            <a:r>
              <a:rPr lang="en-us" dirty="0">
                <a:latin typeface="Calibri" panose="020F0502020204030204" pitchFamily="34" charset="0"/>
                <a:cs typeface="Calibri" panose="020F0502020204030204" pitchFamily="34" charset="0"/>
              </a:rPr>
              <a:t> S, et al. </a:t>
            </a:r>
            <a:r>
              <a:rPr lang="en-us" dirty="0" err="1">
                <a:latin typeface="Calibri" panose="020F0502020204030204" pitchFamily="34" charset="0"/>
                <a:cs typeface="Calibri" panose="020F0502020204030204" pitchFamily="34" charset="0"/>
              </a:rPr>
              <a:t>Neurogastroenterol</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Motil</a:t>
            </a:r>
            <a:r>
              <a:rPr lang="en-us" dirty="0">
                <a:latin typeface="Calibri" panose="020F0502020204030204" pitchFamily="34" charset="0"/>
                <a:cs typeface="Calibri" panose="020F0502020204030204" pitchFamily="34" charset="0"/>
              </a:rPr>
              <a:t>. 23(6): 544-e205, 2011.</a:t>
            </a:r>
            <a:endParaRPr lang="en-US" altLang="ja-JP" dirty="0">
              <a:latin typeface="Calibri" panose="020F0502020204030204" pitchFamily="34" charset="0"/>
              <a:cs typeface="Calibri" panose="020F0502020204030204" pitchFamily="34" charset="0"/>
            </a:endParaRPr>
          </a:p>
          <a:p>
            <a:pPr rtl="0">
              <a:lnSpc>
                <a:spcPct val="90000"/>
              </a:lnSpc>
            </a:pPr>
            <a:r>
              <a:rPr lang="en-us" dirty="0">
                <a:latin typeface="Calibri" panose="020F0502020204030204" pitchFamily="34" charset="0"/>
                <a:cs typeface="Calibri" panose="020F0502020204030204" pitchFamily="34" charset="0"/>
              </a:rPr>
              <a:t>This study was supported by funding from </a:t>
            </a:r>
            <a:r>
              <a:rPr lang="en-us" dirty="0" err="1">
                <a:latin typeface="Calibri" panose="020F0502020204030204" pitchFamily="34" charset="0"/>
                <a:cs typeface="Calibri" panose="020F0502020204030204" pitchFamily="34" charset="0"/>
              </a:rPr>
              <a:t>Sucampo</a:t>
            </a:r>
            <a:r>
              <a:rPr lang="en-us" dirty="0">
                <a:latin typeface="Calibri" panose="020F0502020204030204" pitchFamily="34" charset="0"/>
                <a:cs typeface="Calibri" panose="020F0502020204030204" pitchFamily="34" charset="0"/>
              </a:rPr>
              <a:t> Pharma.</a:t>
            </a:r>
            <a:endParaRPr lang="zh-TW" altLang="en-US" dirty="0">
              <a:latin typeface="Calibri" panose="020F0502020204030204" pitchFamily="34" charset="0"/>
              <a:cs typeface="Calibri" panose="020F0502020204030204" pitchFamily="34" charset="0"/>
            </a:endParaRPr>
          </a:p>
        </p:txBody>
      </p:sp>
      <p:sp>
        <p:nvSpPr>
          <p:cNvPr id="3" name="タイトル 2">
            <a:extLst>
              <a:ext uri="{FF2B5EF4-FFF2-40B4-BE49-F238E27FC236}">
                <a16:creationId xmlns:a16="http://schemas.microsoft.com/office/drawing/2014/main" id="{E773070E-36F3-43E4-A3EE-0636EFE4B5BD}"/>
              </a:ext>
            </a:extLst>
          </p:cNvPr>
          <p:cNvSpPr>
            <a:spLocks noGrp="1"/>
          </p:cNvSpPr>
          <p:nvPr>
            <p:ph type="title"/>
          </p:nvPr>
        </p:nvSpPr>
        <p:spPr/>
        <p:txBody>
          <a:bodyPr rtlCol="0"/>
          <a:lstStyle/>
          <a:p>
            <a:pPr rtl="0"/>
            <a:r>
              <a:rPr lang="en-us" dirty="0"/>
              <a:t>Adverse Drug Reactions</a:t>
            </a:r>
          </a:p>
        </p:txBody>
      </p:sp>
      <p:sp>
        <p:nvSpPr>
          <p:cNvPr id="15" name="テキスト ボックス 14">
            <a:extLst>
              <a:ext uri="{FF2B5EF4-FFF2-40B4-BE49-F238E27FC236}">
                <a16:creationId xmlns:a16="http://schemas.microsoft.com/office/drawing/2014/main" id="{8EC59A8D-D63F-4FDE-87D2-AEE15EBB5139}"/>
              </a:ext>
            </a:extLst>
          </p:cNvPr>
          <p:cNvSpPr txBox="1"/>
          <p:nvPr/>
        </p:nvSpPr>
        <p:spPr>
          <a:xfrm>
            <a:off x="360000" y="3933056"/>
            <a:ext cx="8424000" cy="792525"/>
          </a:xfrm>
          <a:prstGeom prst="rect">
            <a:avLst/>
          </a:prstGeom>
          <a:noFill/>
        </p:spPr>
        <p:txBody>
          <a:bodyPr wrap="square" lIns="0" rIns="0" rtlCol="0">
            <a:spAutoFit/>
          </a:bodyPr>
          <a:lstStyle/>
          <a:p>
            <a:pPr marL="216000" indent="-216000" algn="just" eaLnBrk="1" fontAlgn="ctr">
              <a:lnSpc>
                <a:spcPct val="90000"/>
              </a:lnSpc>
              <a:spcAft>
                <a:spcPts val="600"/>
              </a:spcAft>
              <a:buClr>
                <a:srgbClr val="549117"/>
              </a:buClr>
              <a:buFont typeface="Wingdings" panose="05000000000000000000" pitchFamily="2" charset="2"/>
              <a:buChar char="l"/>
            </a:pPr>
            <a:r>
              <a:rPr lang="en-US" altLang="ja-JP" sz="1500" b="0" i="0" dirty="0">
                <a:latin typeface="+mj-lt"/>
                <a:cs typeface="Arial" panose="020B0604020202020204" pitchFamily="34" charset="0"/>
              </a:rPr>
              <a:t>Two patients discontinued the study treatment: one owing to adverse events (AEs; palpitations, headache, and nausea) and the other owing to lack of efficacy.</a:t>
            </a:r>
            <a:endParaRPr lang="en-us" sz="1500" b="0" i="0" dirty="0">
              <a:latin typeface="+mj-lt"/>
              <a:ea typeface="メイリオ" panose="020B0604030504040204" pitchFamily="50" charset="-128"/>
              <a:cs typeface="Arial" panose="020B0604020202020204" pitchFamily="34" charset="0"/>
            </a:endParaRPr>
          </a:p>
          <a:p>
            <a:pPr marL="216000" indent="-216000" algn="just" rtl="0" eaLnBrk="1" fontAlgn="ctr">
              <a:lnSpc>
                <a:spcPct val="90000"/>
              </a:lnSpc>
              <a:spcAft>
                <a:spcPts val="600"/>
              </a:spcAft>
              <a:buClr>
                <a:srgbClr val="549117"/>
              </a:buClr>
              <a:buFont typeface="Wingdings" panose="05000000000000000000" pitchFamily="2" charset="2"/>
              <a:buChar char="l"/>
            </a:pPr>
            <a:r>
              <a:rPr lang="en-us" sz="1500" b="0" i="0" dirty="0">
                <a:latin typeface="Calibri" panose="020F0502020204030204" pitchFamily="34" charset="0"/>
                <a:ea typeface="メイリオ" panose="020B0604030504040204" pitchFamily="50" charset="-128"/>
                <a:cs typeface="Calibri" panose="020F0502020204030204" pitchFamily="34" charset="0"/>
              </a:rPr>
              <a:t>There were no deaths or serious adverse events.</a:t>
            </a:r>
            <a:endParaRPr kumimoji="1" lang="ja-JP" altLang="en-US" sz="1500" b="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14" name="Group 71">
            <a:extLst>
              <a:ext uri="{FF2B5EF4-FFF2-40B4-BE49-F238E27FC236}">
                <a16:creationId xmlns:a16="http://schemas.microsoft.com/office/drawing/2014/main" id="{0EE3BDE4-65DB-41DB-ABF3-5EC3C5A09D97}"/>
              </a:ext>
            </a:extLst>
          </p:cNvPr>
          <p:cNvGraphicFramePr>
            <a:graphicFrameLocks noGrp="1"/>
          </p:cNvGraphicFramePr>
          <p:nvPr>
            <p:extLst>
              <p:ext uri="{D42A27DB-BD31-4B8C-83A1-F6EECF244321}">
                <p14:modId xmlns:p14="http://schemas.microsoft.com/office/powerpoint/2010/main" val="1259730318"/>
              </p:ext>
            </p:extLst>
          </p:nvPr>
        </p:nvGraphicFramePr>
        <p:xfrm>
          <a:off x="720000" y="2177624"/>
          <a:ext cx="7704000" cy="1683423"/>
        </p:xfrm>
        <a:graphic>
          <a:graphicData uri="http://schemas.openxmlformats.org/drawingml/2006/table">
            <a:tbl>
              <a:tblPr/>
              <a:tblGrid>
                <a:gridCol w="1763768">
                  <a:extLst>
                    <a:ext uri="{9D8B030D-6E8A-4147-A177-3AD203B41FA5}">
                      <a16:colId xmlns:a16="http://schemas.microsoft.com/office/drawing/2014/main" val="20000"/>
                    </a:ext>
                  </a:extLst>
                </a:gridCol>
                <a:gridCol w="1296232">
                  <a:extLst>
                    <a:ext uri="{9D8B030D-6E8A-4147-A177-3AD203B41FA5}">
                      <a16:colId xmlns:a16="http://schemas.microsoft.com/office/drawing/2014/main" val="20001"/>
                    </a:ext>
                  </a:extLst>
                </a:gridCol>
                <a:gridCol w="1548000">
                  <a:extLst>
                    <a:ext uri="{9D8B030D-6E8A-4147-A177-3AD203B41FA5}">
                      <a16:colId xmlns:a16="http://schemas.microsoft.com/office/drawing/2014/main" val="20002"/>
                    </a:ext>
                  </a:extLst>
                </a:gridCol>
                <a:gridCol w="1548000">
                  <a:extLst>
                    <a:ext uri="{9D8B030D-6E8A-4147-A177-3AD203B41FA5}">
                      <a16:colId xmlns:a16="http://schemas.microsoft.com/office/drawing/2014/main" val="20003"/>
                    </a:ext>
                  </a:extLst>
                </a:gridCol>
                <a:gridCol w="1548000">
                  <a:extLst>
                    <a:ext uri="{9D8B030D-6E8A-4147-A177-3AD203B41FA5}">
                      <a16:colId xmlns:a16="http://schemas.microsoft.com/office/drawing/2014/main" val="20004"/>
                    </a:ext>
                  </a:extLst>
                </a:gridCol>
              </a:tblGrid>
              <a:tr h="56182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1400" b="0" i="0" u="none" strike="noStrike" cap="none" spc="0"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Placebo</a:t>
                      </a: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400" b="0" i="0" u="none" strike="noStrike" cap="none" spc="0"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16 </a:t>
                      </a:r>
                      <a:r>
                        <a:rPr lang="en-us" sz="1400" b="0" i="0" u="none" strike="noStrike" cap="none" spc="0"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endParaRPr kumimoji="1" lang="ja-JP" altLang="en-US" sz="1400" b="0" i="0" u="none" strike="noStrike" cap="none" spc="0"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87DE3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400" b="0" i="0" u="none" strike="noStrike" cap="none" spc="0"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32 </a:t>
                      </a:r>
                      <a:r>
                        <a:rPr lang="en-us" sz="1400" b="0" i="0" u="none" strike="noStrike" cap="none" spc="0"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14C70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br>
                        <a:rPr kumimoji="1" lang="ja-JP" altLang="en-US" sz="1400" b="0" i="0" u="none" strike="noStrike" cap="none" spc="0"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48 </a:t>
                      </a:r>
                      <a:r>
                        <a:rPr lang="en-us" sz="1400" b="0" i="0" u="none" strike="noStrike" cap="none" spc="0"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400" b="0" i="0" u="none" strike="noStrike" cap="none" spc="0"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353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Diarrhea</a:t>
                      </a: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 (9.3)</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tab pos="334963" algn="dec"/>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8 (18.2)</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3531">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Nausea</a:t>
                      </a:r>
                      <a:endParaRPr kumimoji="1" lang="en-US" altLang="ja-JP"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 (7.0)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tab pos="334963" algn="dec"/>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7 (15.9)</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4540">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Stomach discomfort</a:t>
                      </a:r>
                      <a:endParaRPr kumimoji="1" lang="en-US" altLang="ja-JP"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400" b="0" i="0" u="none" strike="noStrike" cap="none" spc="0"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 (4.7)</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tab pos="334963" algn="dec"/>
                        </a:tabLst>
                      </a:pPr>
                      <a:r>
                        <a:rPr lang="en-us" sz="14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3 (6.8)</a:t>
                      </a:r>
                      <a:endParaRPr kumimoji="1" lang="ja-JP" altLang="en-US" sz="14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4573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2" name="表 11">
            <a:extLst>
              <a:ext uri="{FF2B5EF4-FFF2-40B4-BE49-F238E27FC236}">
                <a16:creationId xmlns:a16="http://schemas.microsoft.com/office/drawing/2014/main" id="{0FAC9A78-CECA-4EE2-A66F-5736F7D21992}"/>
              </a:ext>
            </a:extLst>
          </p:cNvPr>
          <p:cNvGraphicFramePr>
            <a:graphicFrameLocks noGrp="1"/>
          </p:cNvGraphicFramePr>
          <p:nvPr>
            <p:extLst>
              <p:ext uri="{D42A27DB-BD31-4B8C-83A1-F6EECF244321}">
                <p14:modId xmlns:p14="http://schemas.microsoft.com/office/powerpoint/2010/main" val="68346979"/>
              </p:ext>
            </p:extLst>
          </p:nvPr>
        </p:nvGraphicFramePr>
        <p:xfrm>
          <a:off x="370800" y="4734669"/>
          <a:ext cx="8432840" cy="1686203"/>
        </p:xfrm>
        <a:graphic>
          <a:graphicData uri="http://schemas.openxmlformats.org/drawingml/2006/table">
            <a:tbl>
              <a:tblPr firstRow="1" bandRow="1">
                <a:tableStyleId>{5C22544A-7EE6-4342-B048-85BDC9FD1C3A}</a:tableStyleId>
              </a:tblPr>
              <a:tblGrid>
                <a:gridCol w="960840">
                  <a:extLst>
                    <a:ext uri="{9D8B030D-6E8A-4147-A177-3AD203B41FA5}">
                      <a16:colId xmlns:a16="http://schemas.microsoft.com/office/drawing/2014/main" val="4268112179"/>
                    </a:ext>
                  </a:extLst>
                </a:gridCol>
                <a:gridCol w="144016">
                  <a:extLst>
                    <a:ext uri="{9D8B030D-6E8A-4147-A177-3AD203B41FA5}">
                      <a16:colId xmlns:a16="http://schemas.microsoft.com/office/drawing/2014/main" val="821995691"/>
                    </a:ext>
                  </a:extLst>
                </a:gridCol>
                <a:gridCol w="7327984">
                  <a:extLst>
                    <a:ext uri="{9D8B030D-6E8A-4147-A177-3AD203B41FA5}">
                      <a16:colId xmlns:a16="http://schemas.microsoft.com/office/drawing/2014/main" val="2388000747"/>
                    </a:ext>
                  </a:extLst>
                </a:gridCol>
              </a:tblGrid>
              <a:tr h="195961">
                <a:tc>
                  <a:txBody>
                    <a:bodyPr/>
                    <a:lstStyle/>
                    <a:p>
                      <a:pPr algn="l"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a:t>
                      </a:r>
                    </a:p>
                  </a:txBody>
                  <a:tcPr marL="72000" marR="0" marT="4320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4320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b="0" dirty="0">
                          <a:solidFill>
                            <a:schemeClr val="tx1"/>
                          </a:solidFill>
                          <a:latin typeface="Calibri" panose="020F0502020204030204" pitchFamily="34" charset="0"/>
                          <a:ea typeface="メイリオ" panose="020B0604030504040204" pitchFamily="50" charset="-128"/>
                          <a:cs typeface="Calibri" panose="020F0502020204030204" pitchFamily="34" charset="0"/>
                        </a:rPr>
                        <a:t>170 patients with chronic constipation of unknown cause</a:t>
                      </a:r>
                      <a:r>
                        <a:rPr lang="en-us" sz="1000" b="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rPr>
                        <a:t>*</a:t>
                      </a:r>
                    </a:p>
                  </a:txBody>
                  <a:tcPr marL="0" marT="4320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3256613499"/>
                  </a:ext>
                </a:extLst>
              </a:tr>
              <a:tr h="149024">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Dosing regimen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Patients were treated with either 8, 16, or 24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μg</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lubiprostone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2 weeks</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475210021"/>
                  </a:ext>
                </a:extLst>
              </a:tr>
              <a:tr h="298048">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Primary endpoint</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92642119"/>
                  </a:ext>
                </a:extLst>
              </a:tr>
              <a:tr h="447073">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Secondary endpoints</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SBM frequency, number of additional rescue doses, proportion of patients who had SBM within 24/48 hours after the first dose, time to first SBM, proportion of responders, degree of straining, stool consistency, abdominal symptoms, feeling of incomplete evacuation, severity of constipation, QOL, etc.</a:t>
                      </a:r>
                    </a:p>
                  </a:txBody>
                  <a:tcPr marL="0" marT="0" marB="0" anchor="b">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43969606"/>
                  </a:ext>
                </a:extLst>
              </a:tr>
              <a:tr h="596097">
                <a:tc>
                  <a:txBody>
                    <a:bodyPr/>
                    <a:lstStyle/>
                    <a:p>
                      <a:pPr algn="l"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Analysis plan</a:t>
                      </a:r>
                    </a:p>
                  </a:txBody>
                  <a:tcPr marL="72000" marR="0" marT="0" marB="0">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rtl="0">
                        <a:lnSpc>
                          <a:spcPct val="90000"/>
                        </a:lnSpc>
                      </a:pPr>
                      <a:r>
                        <a:rPr lang="en-us" sz="1000">
                          <a:solidFill>
                            <a:schemeClr val="tx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L="36000"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just" rtl="0">
                        <a:lnSpc>
                          <a:spcPct val="90000"/>
                        </a:lnSpc>
                      </a:pP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For the primary endpoint and major secondary endpoints, dose responsiveness was assessed using analysis of variance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dirty="0" err="1">
                          <a:solidFill>
                            <a:schemeClr val="tx1"/>
                          </a:solidFill>
                          <a:latin typeface="Calibri" panose="020F0502020204030204" pitchFamily="34" charset="0"/>
                          <a:ea typeface="メイリオ" panose="020B0604030504040204" pitchFamily="50" charset="-128"/>
                          <a:cs typeface="Calibri" panose="020F0502020204030204" pitchFamily="34" charset="0"/>
                        </a:rPr>
                        <a:t>Jonckheere</a:t>
                      </a:r>
                      <a:r>
                        <a:rPr lang="en-us" sz="1000" dirty="0">
                          <a:solidFill>
                            <a:schemeClr val="tx1"/>
                          </a:solidFill>
                          <a:latin typeface="Calibri" panose="020F0502020204030204" pitchFamily="34" charset="0"/>
                          <a:ea typeface="メイリオ" panose="020B0604030504040204" pitchFamily="50" charset="-128"/>
                          <a:cs typeface="Calibri" panose="020F0502020204030204" pitchFamily="34" charset="0"/>
                        </a:rPr>
                        <a:t> test.</a:t>
                      </a:r>
                    </a:p>
                  </a:txBody>
                  <a:tcPr marL="0" marT="0" marB="0">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815089"/>
                  </a:ext>
                </a:extLst>
              </a:tr>
            </a:tbl>
          </a:graphicData>
        </a:graphic>
      </p:graphicFrame>
      <p:sp>
        <p:nvSpPr>
          <p:cNvPr id="16" name="四角形: 1 つの角を丸める 70">
            <a:extLst>
              <a:ext uri="{FF2B5EF4-FFF2-40B4-BE49-F238E27FC236}">
                <a16:creationId xmlns:a16="http://schemas.microsoft.com/office/drawing/2014/main" id="{87DB900C-3105-40FF-9EAF-FDD3BEE7266F}"/>
              </a:ext>
            </a:extLst>
          </p:cNvPr>
          <p:cNvSpPr/>
          <p:nvPr/>
        </p:nvSpPr>
        <p:spPr bwMode="auto">
          <a:xfrm flipH="1" flipV="1">
            <a:off x="7274396" y="-2953"/>
            <a:ext cx="187200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8" name="テキスト ボックス 5">
            <a:extLst>
              <a:ext uri="{FF2B5EF4-FFF2-40B4-BE49-F238E27FC236}">
                <a16:creationId xmlns:a16="http://schemas.microsoft.com/office/drawing/2014/main" id="{72E7220F-2D86-4C40-91BE-73D6D9A8F1BC}"/>
              </a:ext>
            </a:extLst>
          </p:cNvPr>
          <p:cNvSpPr txBox="1">
            <a:spLocks noChangeArrowheads="1"/>
          </p:cNvSpPr>
          <p:nvPr/>
        </p:nvSpPr>
        <p:spPr bwMode="auto">
          <a:xfrm>
            <a:off x="7353136" y="0"/>
            <a:ext cx="1739465"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Dose-response Study</a:t>
            </a:r>
          </a:p>
        </p:txBody>
      </p:sp>
      <p:sp>
        <p:nvSpPr>
          <p:cNvPr id="19" name="正方形/長方形 18">
            <a:extLst>
              <a:ext uri="{FF2B5EF4-FFF2-40B4-BE49-F238E27FC236}">
                <a16:creationId xmlns:a16="http://schemas.microsoft.com/office/drawing/2014/main" id="{0BA43E01-B77D-49AE-ADBD-56556C0A80C6}"/>
              </a:ext>
            </a:extLst>
          </p:cNvPr>
          <p:cNvSpPr/>
          <p:nvPr/>
        </p:nvSpPr>
        <p:spPr>
          <a:xfrm>
            <a:off x="371811" y="6453336"/>
            <a:ext cx="4352590"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14325" indent="-314325"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extLst>
      <p:ext uri="{BB962C8B-B14F-4D97-AF65-F5344CB8AC3E}">
        <p14:creationId xmlns:p14="http://schemas.microsoft.com/office/powerpoint/2010/main" val="29430470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6A45530-1485-4DB9-A0A8-403DCD06DFBB}"/>
              </a:ext>
            </a:extLst>
          </p:cNvPr>
          <p:cNvSpPr>
            <a:spLocks noGrp="1"/>
          </p:cNvSpPr>
          <p:nvPr>
            <p:ph type="title"/>
          </p:nvPr>
        </p:nvSpPr>
        <p:spPr>
          <a:xfrm>
            <a:off x="457201" y="2737495"/>
            <a:ext cx="6419056" cy="848300"/>
          </a:xfrm>
        </p:spPr>
        <p:txBody>
          <a:bodyPr wrap="square" rtlCol="0"/>
          <a:lstStyle/>
          <a:p>
            <a:pPr rtl="0"/>
            <a:r>
              <a:rPr lang="en-us" sz="2800" dirty="0"/>
              <a:t>Japanese Phase III Double-blind Controlled Study</a:t>
            </a:r>
            <a:endParaRPr kumimoji="1" lang="ja-JP" altLang="en-US" sz="2800" dirty="0"/>
          </a:p>
        </p:txBody>
      </p:sp>
      <p:sp>
        <p:nvSpPr>
          <p:cNvPr id="6" name="正方形/長方形 5">
            <a:extLst>
              <a:ext uri="{FF2B5EF4-FFF2-40B4-BE49-F238E27FC236}">
                <a16:creationId xmlns:a16="http://schemas.microsoft.com/office/drawing/2014/main" id="{04402CE8-C9F7-4F55-8A7D-F26EE1BD888E}"/>
              </a:ext>
            </a:extLst>
          </p:cNvPr>
          <p:cNvSpPr/>
          <p:nvPr/>
        </p:nvSpPr>
        <p:spPr>
          <a:xfrm>
            <a:off x="457200" y="1924234"/>
            <a:ext cx="7383816" cy="646331"/>
          </a:xfrm>
          <a:prstGeom prst="rect">
            <a:avLst/>
          </a:prstGeom>
        </p:spPr>
        <p:txBody>
          <a:bodyPr wrap="none" rtlCol="0">
            <a:spAutoFit/>
          </a:bodyPr>
          <a:lstStyle/>
          <a:p>
            <a:pPr rtl="0"/>
            <a:r>
              <a:rPr lang="en-us" sz="3600" i="0" cap="all" dirty="0">
                <a:solidFill>
                  <a:srgbClr val="549117"/>
                </a:solidFill>
                <a:latin typeface="Calibri" panose="020F0502020204030204" pitchFamily="34" charset="0"/>
                <a:ea typeface="メイリオ" panose="020B0604030504040204" pitchFamily="50" charset="-128"/>
                <a:cs typeface="Calibri" panose="020F0502020204030204" pitchFamily="34" charset="0"/>
              </a:rPr>
              <a:t>Lubiprostone Clinical Studies (2) </a:t>
            </a:r>
            <a:endParaRPr lang="ja-JP" altLang="en-US"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74754" name="タイトル 1"/>
          <p:cNvSpPr>
            <a:spLocks noGrp="1"/>
          </p:cNvSpPr>
          <p:nvPr>
            <p:ph type="title"/>
          </p:nvPr>
        </p:nvSpPr>
        <p:spPr/>
        <p:txBody>
          <a:bodyPr rtlCol="0"/>
          <a:lstStyle/>
          <a:p>
            <a:pPr rtl="0"/>
            <a:r>
              <a:rPr lang="en-us" dirty="0"/>
              <a:t>Japanese phase III study (double-blind controlled study)</a:t>
            </a:r>
            <a:br>
              <a:rPr lang="en-US" altLang="ja-JP" dirty="0"/>
            </a:br>
            <a:r>
              <a:rPr lang="en-us" dirty="0"/>
              <a:t>Patients, Dosing regimen, Endpoints</a:t>
            </a:r>
          </a:p>
        </p:txBody>
      </p:sp>
      <p:graphicFrame>
        <p:nvGraphicFramePr>
          <p:cNvPr id="13" name="表 12">
            <a:extLst>
              <a:ext uri="{FF2B5EF4-FFF2-40B4-BE49-F238E27FC236}">
                <a16:creationId xmlns:a16="http://schemas.microsoft.com/office/drawing/2014/main" id="{F2A5F37C-4D55-4597-8275-57E1D869E039}"/>
              </a:ext>
            </a:extLst>
          </p:cNvPr>
          <p:cNvGraphicFramePr>
            <a:graphicFrameLocks noGrp="1"/>
          </p:cNvGraphicFramePr>
          <p:nvPr>
            <p:extLst>
              <p:ext uri="{D42A27DB-BD31-4B8C-83A1-F6EECF244321}">
                <p14:modId xmlns:p14="http://schemas.microsoft.com/office/powerpoint/2010/main" val="1630933061"/>
              </p:ext>
            </p:extLst>
          </p:nvPr>
        </p:nvGraphicFramePr>
        <p:xfrm>
          <a:off x="392618" y="1421647"/>
          <a:ext cx="8399689" cy="4452480"/>
        </p:xfrm>
        <a:graphic>
          <a:graphicData uri="http://schemas.openxmlformats.org/drawingml/2006/table">
            <a:tbl>
              <a:tblPr firstRow="1" bandRow="1">
                <a:tableStyleId>{2D5ABB26-0587-4C30-8999-92F81FD0307C}</a:tableStyleId>
              </a:tblPr>
              <a:tblGrid>
                <a:gridCol w="1454492">
                  <a:extLst>
                    <a:ext uri="{9D8B030D-6E8A-4147-A177-3AD203B41FA5}">
                      <a16:colId xmlns:a16="http://schemas.microsoft.com/office/drawing/2014/main" val="2582688157"/>
                    </a:ext>
                  </a:extLst>
                </a:gridCol>
                <a:gridCol w="204610">
                  <a:extLst>
                    <a:ext uri="{9D8B030D-6E8A-4147-A177-3AD203B41FA5}">
                      <a16:colId xmlns:a16="http://schemas.microsoft.com/office/drawing/2014/main" val="1364427469"/>
                    </a:ext>
                  </a:extLst>
                </a:gridCol>
                <a:gridCol w="6740587">
                  <a:extLst>
                    <a:ext uri="{9D8B030D-6E8A-4147-A177-3AD203B41FA5}">
                      <a16:colId xmlns:a16="http://schemas.microsoft.com/office/drawing/2014/main" val="652448844"/>
                    </a:ext>
                  </a:extLst>
                </a:gridCol>
              </a:tblGrid>
              <a:tr h="456538">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Patients</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108000" marB="36000">
                    <a:lnT w="19050" cap="flat" cmpd="sng" algn="ctr">
                      <a:solidFill>
                        <a:srgbClr val="549117"/>
                      </a:solidFill>
                      <a:prstDash val="solid"/>
                      <a:round/>
                      <a:headEnd type="none" w="med" len="med"/>
                      <a:tailEnd type="none" w="med" len="med"/>
                    </a:lnT>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108000" marB="36000">
                    <a:lnT w="19050" cap="flat" cmpd="sng" algn="ctr">
                      <a:solidFill>
                        <a:srgbClr val="549117"/>
                      </a:solidFill>
                      <a:prstDash val="solid"/>
                      <a:round/>
                      <a:headEnd type="none" w="med" len="med"/>
                      <a:tailEnd type="none" w="med" len="med"/>
                    </a:lnT>
                    <a:noFill/>
                  </a:tcPr>
                </a:tc>
                <a:tc>
                  <a:txBody>
                    <a:bodyPr/>
                    <a:lstStyle/>
                    <a:p>
                      <a:pPr marL="0" marR="0" lvl="0" indent="0" algn="just"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124 patients with chronic constipation of unknown cause</a:t>
                      </a:r>
                      <a:r>
                        <a:rPr lang="en-us" sz="1600" baseline="0" dirty="0">
                          <a:latin typeface="Calibri" panose="020F0502020204030204" pitchFamily="34" charset="0"/>
                          <a:ea typeface="メイリオ" panose="020B0604030504040204" pitchFamily="50" charset="-128"/>
                          <a:cs typeface="Calibri" panose="020F0502020204030204" pitchFamily="34" charset="0"/>
                        </a:rPr>
                        <a:t>*</a:t>
                      </a:r>
                      <a:endParaRPr lang="en-US" altLang="ja-JP" sz="1600" baseline="0" dirty="0">
                        <a:latin typeface="Calibri" panose="020F0502020204030204" pitchFamily="34" charset="0"/>
                        <a:ea typeface="メイリオ" panose="020B0604030504040204" pitchFamily="50" charset="-128"/>
                        <a:cs typeface="Calibri" panose="020F0502020204030204" pitchFamily="34" charset="0"/>
                      </a:endParaRPr>
                    </a:p>
                    <a:p>
                      <a:pPr marL="0" marR="0" lvl="0" indent="0" algn="just" defTabSz="914400" rtl="0" eaLnBrk="1" fontAlgn="auto" latinLnBrk="0" hangingPunct="1">
                        <a:lnSpc>
                          <a:spcPct val="90000"/>
                        </a:lnSpc>
                        <a:spcBef>
                          <a:spcPts val="0"/>
                        </a:spcBef>
                        <a:spcAft>
                          <a:spcPts val="0"/>
                        </a:spcAft>
                        <a:buClrTx/>
                        <a:buSzTx/>
                        <a:buFontTx/>
                        <a:buNone/>
                        <a:tabLst/>
                        <a:defRPr/>
                      </a:pPr>
                      <a:r>
                        <a:rPr lang="en-us" sz="1600" dirty="0">
                          <a:latin typeface="Calibri" panose="020F0502020204030204" pitchFamily="34" charset="0"/>
                          <a:ea typeface="メイリオ" panose="020B0604030504040204" pitchFamily="50" charset="-128"/>
                          <a:cs typeface="Calibri" panose="020F0502020204030204" pitchFamily="34" charset="0"/>
                        </a:rPr>
                        <a:t>(62 patients treated with </a:t>
                      </a:r>
                      <a:r>
                        <a:rPr lang="en-us" sz="1600" dirty="0" err="1">
                          <a:latin typeface="Calibri" panose="020F0502020204030204" pitchFamily="34" charset="0"/>
                          <a:ea typeface="メイリオ" panose="020B0604030504040204" pitchFamily="50" charset="-128"/>
                          <a:cs typeface="Calibri" panose="020F0502020204030204" pitchFamily="34" charset="0"/>
                        </a:rPr>
                        <a:t>lubiprostone</a:t>
                      </a:r>
                      <a:r>
                        <a:rPr lang="en-us" sz="1600" dirty="0">
                          <a:latin typeface="Calibri" panose="020F0502020204030204" pitchFamily="34" charset="0"/>
                          <a:ea typeface="メイリオ" panose="020B0604030504040204" pitchFamily="50" charset="-128"/>
                          <a:cs typeface="Calibri" panose="020F0502020204030204" pitchFamily="34" charset="0"/>
                        </a:rPr>
                        <a:t> 48 </a:t>
                      </a:r>
                      <a:r>
                        <a:rPr lang="en-us" sz="1600" dirty="0" err="1">
                          <a:latin typeface="Calibri" panose="020F0502020204030204" pitchFamily="34" charset="0"/>
                          <a:ea typeface="メイリオ" panose="020B0604030504040204" pitchFamily="50" charset="-128"/>
                          <a:cs typeface="Calibri" panose="020F0502020204030204" pitchFamily="34" charset="0"/>
                        </a:rPr>
                        <a:t>μg</a:t>
                      </a:r>
                      <a:r>
                        <a:rPr lang="en-us" sz="1600" dirty="0">
                          <a:latin typeface="Calibri" panose="020F0502020204030204" pitchFamily="34" charset="0"/>
                          <a:ea typeface="メイリオ" panose="020B0604030504040204" pitchFamily="50" charset="-128"/>
                          <a:cs typeface="Calibri" panose="020F0502020204030204" pitchFamily="34" charset="0"/>
                        </a:rPr>
                        <a:t>/day, 62 with placebo)</a:t>
                      </a:r>
                      <a:endParaRPr lang="ja-JP" altLang="en-US" sz="1600" dirty="0">
                        <a:latin typeface="Calibri" panose="020F0502020204030204" pitchFamily="34" charset="0"/>
                        <a:ea typeface="メイリオ" panose="020B0604030504040204" pitchFamily="50" charset="-128"/>
                        <a:cs typeface="Calibri" panose="020F0502020204030204" pitchFamily="34" charset="0"/>
                      </a:endParaRPr>
                    </a:p>
                  </a:txBody>
                  <a:tcPr marL="0" marR="0" marT="108000" marB="36000">
                    <a:lnT w="19050" cap="flat" cmpd="sng" algn="ctr">
                      <a:solidFill>
                        <a:srgbClr val="549117"/>
                      </a:solidFill>
                      <a:prstDash val="solid"/>
                      <a:round/>
                      <a:headEnd type="none" w="med" len="med"/>
                      <a:tailEnd type="none" w="med" len="med"/>
                    </a:lnT>
                    <a:noFill/>
                  </a:tcPr>
                </a:tc>
                <a:extLst>
                  <a:ext uri="{0D108BD9-81ED-4DB2-BD59-A6C34878D82A}">
                    <a16:rowId xmlns:a16="http://schemas.microsoft.com/office/drawing/2014/main" val="1286211875"/>
                  </a:ext>
                </a:extLst>
              </a:tr>
              <a:tr h="77210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Dosing regimen</a:t>
                      </a:r>
                      <a:endParaRPr lang="en-US" altLang="ja-JP" sz="1600" dirty="0">
                        <a:latin typeface="Calibri" panose="020F0502020204030204" pitchFamily="34" charset="0"/>
                        <a:ea typeface="メイリオ" panose="020B0604030504040204" pitchFamily="50" charset="-128"/>
                        <a:cs typeface="Calibri" panose="020F0502020204030204" pitchFamily="34" charset="0"/>
                      </a:endParaRPr>
                    </a:p>
                    <a:p>
                      <a:pPr algn="l" rtl="0">
                        <a:lnSpc>
                          <a:spcPct val="90000"/>
                        </a:lnSpc>
                      </a:pPr>
                      <a:endParaRPr kumimoji="1" lang="ja-JP" altLang="en-US" sz="1600" dirty="0">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600" dirty="0">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algn="just" rtl="0" eaLnBrk="1" hangingPunct="1">
                        <a:lnSpc>
                          <a:spcPct val="90000"/>
                        </a:lnSpc>
                        <a:spcBef>
                          <a:spcPct val="0"/>
                        </a:spcBef>
                        <a:buFontTx/>
                        <a:buNone/>
                      </a:pPr>
                      <a:r>
                        <a:rPr lang="en-us" sz="1600" dirty="0">
                          <a:latin typeface="Calibri" panose="020F0502020204030204" pitchFamily="34" charset="0"/>
                          <a:ea typeface="メイリオ" panose="020B0604030504040204" pitchFamily="50" charset="-128"/>
                          <a:cs typeface="Calibri" panose="020F0502020204030204" pitchFamily="34" charset="0"/>
                        </a:rPr>
                        <a:t>Patients were randomized into 2 groups to receive either 24 </a:t>
                      </a:r>
                      <a:r>
                        <a:rPr lang="en-us" sz="1600" dirty="0" err="1">
                          <a:latin typeface="Calibri" panose="020F0502020204030204" pitchFamily="34" charset="0"/>
                          <a:ea typeface="メイリオ" panose="020B0604030504040204" pitchFamily="50" charset="-128"/>
                          <a:cs typeface="Calibri" panose="020F0502020204030204" pitchFamily="34" charset="0"/>
                        </a:rPr>
                        <a:t>μg</a:t>
                      </a:r>
                      <a:r>
                        <a:rPr lang="en-us" sz="1600" dirty="0">
                          <a:latin typeface="Calibri" panose="020F0502020204030204" pitchFamily="34" charset="0"/>
                          <a:ea typeface="メイリオ" panose="020B0604030504040204" pitchFamily="50" charset="-128"/>
                          <a:cs typeface="Calibri" panose="020F0502020204030204" pitchFamily="34" charset="0"/>
                        </a:rPr>
                        <a:t> </a:t>
                      </a:r>
                      <a:r>
                        <a:rPr lang="en-us" sz="1600" dirty="0" err="1">
                          <a:latin typeface="Calibri" panose="020F0502020204030204" pitchFamily="34" charset="0"/>
                          <a:ea typeface="メイリオ" panose="020B0604030504040204" pitchFamily="50" charset="-128"/>
                          <a:cs typeface="Calibri" panose="020F0502020204030204" pitchFamily="34" charset="0"/>
                        </a:rPr>
                        <a:t>lubiprostone</a:t>
                      </a:r>
                      <a:r>
                        <a:rPr lang="en-us" sz="1600" dirty="0">
                          <a:latin typeface="Calibri" panose="020F0502020204030204" pitchFamily="34" charset="0"/>
                          <a:ea typeface="メイリオ" panose="020B0604030504040204" pitchFamily="50" charset="-128"/>
                          <a:cs typeface="Calibri" panose="020F0502020204030204" pitchFamily="34" charset="0"/>
                        </a:rPr>
                        <a:t> or placebo orally BID (after breakfast and dinner) for 4 weeks. Patients were followed up for 2 weeks after the end of the treatment period for safety evaluation.</a:t>
                      </a:r>
                    </a:p>
                  </a:txBody>
                  <a:tcPr marL="0" marR="0" marT="72000" marB="36000">
                    <a:noFill/>
                  </a:tcPr>
                </a:tc>
                <a:extLst>
                  <a:ext uri="{0D108BD9-81ED-4DB2-BD59-A6C34878D82A}">
                    <a16:rowId xmlns:a16="http://schemas.microsoft.com/office/drawing/2014/main" val="2062883529"/>
                  </a:ext>
                </a:extLst>
              </a:tr>
              <a:tr h="256464">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spc="0" baseline="0" dirty="0">
                          <a:latin typeface="Calibri" panose="020F0502020204030204" pitchFamily="34" charset="0"/>
                          <a:ea typeface="メイリオ" panose="020B0604030504040204" pitchFamily="50" charset="-128"/>
                          <a:cs typeface="Calibri" panose="020F0502020204030204" pitchFamily="34" charset="0"/>
                        </a:rPr>
                        <a:t>Primary endpoint</a:t>
                      </a:r>
                      <a:endParaRPr lang="en-US" altLang="ja-JP" sz="1600" b="0" i="0" spc="0" baseline="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marL="0" marR="0" lvl="0" indent="0" algn="just"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Change in the frequency of spontaneous bowel movement (SBM) at Week 1</a:t>
                      </a:r>
                    </a:p>
                  </a:txBody>
                  <a:tcPr marL="0" marR="0" marT="72000" marB="36000">
                    <a:noFill/>
                  </a:tcPr>
                </a:tc>
                <a:extLst>
                  <a:ext uri="{0D108BD9-81ED-4DB2-BD59-A6C34878D82A}">
                    <a16:rowId xmlns:a16="http://schemas.microsoft.com/office/drawing/2014/main" val="2756923532"/>
                  </a:ext>
                </a:extLst>
              </a:tr>
              <a:tr h="120179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spc="0" baseline="0" dirty="0">
                          <a:latin typeface="Calibri" panose="020F0502020204030204" pitchFamily="34" charset="0"/>
                          <a:ea typeface="メイリオ" panose="020B0604030504040204" pitchFamily="50" charset="-128"/>
                          <a:cs typeface="Calibri" panose="020F0502020204030204" pitchFamily="34" charset="0"/>
                        </a:rPr>
                        <a:t>Secondary endpoints</a:t>
                      </a:r>
                      <a:endParaRPr lang="en-US" altLang="ja-JP" sz="1600" b="0" i="0" spc="0" baseline="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36000">
                    <a:noFill/>
                  </a:tcPr>
                </a:tc>
                <a:tc>
                  <a:txBody>
                    <a:bodyPr/>
                    <a:lstStyle/>
                    <a:p>
                      <a:pPr rtl="0" eaLnBrk="1" hangingPunct="1">
                        <a:lnSpc>
                          <a:spcPct val="90000"/>
                        </a:lnSpc>
                        <a:spcBef>
                          <a:spcPct val="0"/>
                        </a:spcBef>
                        <a:buFontTx/>
                        <a:buNone/>
                      </a:pPr>
                      <a:r>
                        <a:rPr lang="en-us" sz="1600" dirty="0">
                          <a:latin typeface="Calibri" panose="020F0502020204030204" pitchFamily="34" charset="0"/>
                          <a:ea typeface="メイリオ" panose="020B0604030504040204" pitchFamily="50" charset="-128"/>
                          <a:cs typeface="Calibri" panose="020F0502020204030204" pitchFamily="34" charset="0"/>
                        </a:rPr>
                        <a:t>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600" dirty="0">
                        <a:latin typeface="Calibri" panose="020F0502020204030204" pitchFamily="34" charset="0"/>
                        <a:ea typeface="メイリオ" panose="020B0604030504040204" pitchFamily="50" charset="-128"/>
                        <a:cs typeface="Calibri" panose="020F0502020204030204" pitchFamily="34" charset="0"/>
                      </a:endParaRPr>
                    </a:p>
                    <a:p>
                      <a:pPr algn="just" rtl="0" eaLnBrk="1" hangingPunct="1">
                        <a:lnSpc>
                          <a:spcPct val="90000"/>
                        </a:lnSpc>
                        <a:spcBef>
                          <a:spcPct val="0"/>
                        </a:spcBef>
                        <a:buFontTx/>
                        <a:buNone/>
                      </a:pPr>
                      <a:r>
                        <a:rPr lang="en-us" sz="1200" dirty="0">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a:txBody>
                  <a:tcPr marL="0" marR="0" marT="72000" marB="36000">
                    <a:noFill/>
                  </a:tcPr>
                </a:tc>
                <a:extLst>
                  <a:ext uri="{0D108BD9-81ED-4DB2-BD59-A6C34878D82A}">
                    <a16:rowId xmlns:a16="http://schemas.microsoft.com/office/drawing/2014/main" val="2156483461"/>
                  </a:ext>
                </a:extLst>
              </a:tr>
              <a:tr h="800295">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Analysis plan</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B w="19050" cap="flat" cmpd="sng" algn="ctr">
                      <a:solidFill>
                        <a:srgbClr val="549117"/>
                      </a:solidFill>
                      <a:prstDash val="solid"/>
                      <a:round/>
                      <a:headEnd type="none" w="med" len="med"/>
                      <a:tailEnd type="none" w="med" len="med"/>
                    </a:lnB>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B w="19050" cap="flat" cmpd="sng" algn="ctr">
                      <a:solidFill>
                        <a:srgbClr val="549117"/>
                      </a:solidFill>
                      <a:prstDash val="solid"/>
                      <a:round/>
                      <a:headEnd type="none" w="med" len="med"/>
                      <a:tailEnd type="none" w="med" len="med"/>
                    </a:lnB>
                    <a:noFill/>
                  </a:tcPr>
                </a:tc>
                <a:tc>
                  <a:txBody>
                    <a:bodyPr/>
                    <a:lstStyle/>
                    <a:p>
                      <a:pPr algn="just" rtl="0" eaLnBrk="1" hangingPunct="1">
                        <a:lnSpc>
                          <a:spcPct val="90000"/>
                        </a:lnSpc>
                        <a:spcBef>
                          <a:spcPct val="0"/>
                        </a:spcBef>
                        <a:buFontTx/>
                        <a:buNone/>
                      </a:pPr>
                      <a:r>
                        <a:rPr lang="en-us" sz="1600" dirty="0">
                          <a:latin typeface="Calibri" panose="020F0502020204030204" pitchFamily="34" charset="0"/>
                          <a:ea typeface="メイリオ" panose="020B0604030504040204" pitchFamily="50" charset="-128"/>
                          <a:cs typeface="Calibri" panose="020F0502020204030204" pitchFamily="34" charset="0"/>
                        </a:rPr>
                        <a:t>The primary endpoint (change in SBM frequency at Week 1) was analyzed using two-sample t-test and the results between the groups were compared. Secondary endpoints were analyzed using two-sample t-test, Wilcoxon rank sum test (continuous variables), and Fisher's exact test (categorical variables).</a:t>
                      </a:r>
                    </a:p>
                  </a:txBody>
                  <a:tcPr marL="0" marR="0" marT="72000" marB="72000">
                    <a:lnB w="19050" cap="flat" cmpd="sng" algn="ctr">
                      <a:solidFill>
                        <a:srgbClr val="549117"/>
                      </a:solidFill>
                      <a:prstDash val="solid"/>
                      <a:round/>
                      <a:headEnd type="none" w="med" len="med"/>
                      <a:tailEnd type="none" w="med" len="med"/>
                    </a:lnB>
                    <a:noFill/>
                  </a:tcPr>
                </a:tc>
                <a:extLst>
                  <a:ext uri="{0D108BD9-81ED-4DB2-BD59-A6C34878D82A}">
                    <a16:rowId xmlns:a16="http://schemas.microsoft.com/office/drawing/2014/main" val="1244254605"/>
                  </a:ext>
                </a:extLst>
              </a:tr>
            </a:tbl>
          </a:graphicData>
        </a:graphic>
      </p:graphicFrame>
      <p:sp>
        <p:nvSpPr>
          <p:cNvPr id="17"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
        <p:nvSpPr>
          <p:cNvPr id="10" name="Text Box 23">
            <a:extLst>
              <a:ext uri="{FF2B5EF4-FFF2-40B4-BE49-F238E27FC236}">
                <a16:creationId xmlns:a16="http://schemas.microsoft.com/office/drawing/2014/main" id="{D155A336-0DB3-4051-A9BA-10004CA4E9CD}"/>
              </a:ext>
            </a:extLst>
          </p:cNvPr>
          <p:cNvSpPr txBox="1">
            <a:spLocks noChangeArrowheads="1"/>
          </p:cNvSpPr>
          <p:nvPr/>
        </p:nvSpPr>
        <p:spPr bwMode="auto">
          <a:xfrm>
            <a:off x="392619" y="5865931"/>
            <a:ext cx="6961329" cy="587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4680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*Major patient inclusion/exclusion criteria</a:t>
            </a:r>
            <a:endParaRPr lang="en-US" altLang="ja-JP"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a mean SBM frequency of less than 3 times/week for at least 6 months</a:t>
            </a:r>
            <a:endParaRPr lang="en-US" altLang="ja-JP"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organic or secondary constipation (drug-induced and symptomatic) were excluded</a:t>
            </a:r>
            <a:endParaRPr lang="en-US" altLang="ja-JP" sz="13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 name="テキスト ボックス 10"/>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Clin</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Hepatol</a:t>
            </a:r>
            <a:r>
              <a:rPr lang="en-us" sz="900" b="0" i="0" dirty="0">
                <a:solidFill>
                  <a:srgbClr val="000000"/>
                </a:solidFill>
                <a:ea typeface="メイリオ" panose="020B0604030504040204" pitchFamily="50" charset="-128"/>
                <a:cs typeface="Calibri" panose="020F0502020204030204" pitchFamily="34" charset="0"/>
              </a:rPr>
              <a:t>. 13(2): 294-301. e5, 2015.</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33"/>
          <p:cNvSpPr>
            <a:spLocks noGrp="1"/>
          </p:cNvSpPr>
          <p:nvPr>
            <p:ph type="title"/>
          </p:nvPr>
        </p:nvSpPr>
        <p:spPr/>
        <p:txBody>
          <a:bodyPr rtlCol="0"/>
          <a:lstStyle/>
          <a:p>
            <a:pPr rtl="0"/>
            <a:r>
              <a:rPr lang="en-us" dirty="0"/>
              <a:t>Analysis Populations</a:t>
            </a:r>
          </a:p>
        </p:txBody>
      </p:sp>
      <p:cxnSp>
        <p:nvCxnSpPr>
          <p:cNvPr id="198662" name="AutoShape 45"/>
          <p:cNvCxnSpPr>
            <a:cxnSpLocks noChangeShapeType="1"/>
            <a:stCxn id="59489" idx="2"/>
            <a:endCxn id="61537" idx="0"/>
          </p:cNvCxnSpPr>
          <p:nvPr/>
        </p:nvCxnSpPr>
        <p:spPr bwMode="auto">
          <a:xfrm rot="16200000" flipH="1">
            <a:off x="4919062" y="975537"/>
            <a:ext cx="361565" cy="2097088"/>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8663" name="AutoShape 46"/>
          <p:cNvCxnSpPr>
            <a:cxnSpLocks noChangeShapeType="1"/>
            <a:stCxn id="59489" idx="2"/>
            <a:endCxn id="3" idx="0"/>
          </p:cNvCxnSpPr>
          <p:nvPr/>
        </p:nvCxnSpPr>
        <p:spPr bwMode="auto">
          <a:xfrm rot="5400000">
            <a:off x="2702118" y="858857"/>
            <a:ext cx="364740" cy="2333625"/>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8664" name="AutoShape 47"/>
          <p:cNvCxnSpPr>
            <a:cxnSpLocks noChangeShapeType="1"/>
            <a:stCxn id="59494" idx="2"/>
            <a:endCxn id="59493" idx="0"/>
          </p:cNvCxnSpPr>
          <p:nvPr/>
        </p:nvCxnSpPr>
        <p:spPr bwMode="auto">
          <a:xfrm>
            <a:off x="1717675" y="4051869"/>
            <a:ext cx="0" cy="354764"/>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8665" name="AutoShape 48"/>
          <p:cNvCxnSpPr>
            <a:cxnSpLocks noChangeShapeType="1"/>
            <a:stCxn id="2" idx="2"/>
            <a:endCxn id="59492" idx="0"/>
          </p:cNvCxnSpPr>
          <p:nvPr/>
        </p:nvCxnSpPr>
        <p:spPr bwMode="auto">
          <a:xfrm>
            <a:off x="6148388" y="4043407"/>
            <a:ext cx="0" cy="365268"/>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8666" name="AutoShape 57"/>
          <p:cNvCxnSpPr>
            <a:cxnSpLocks noChangeShapeType="1"/>
          </p:cNvCxnSpPr>
          <p:nvPr/>
        </p:nvCxnSpPr>
        <p:spPr bwMode="auto">
          <a:xfrm rot="16200000" flipH="1">
            <a:off x="6848576" y="3410315"/>
            <a:ext cx="180774" cy="1581151"/>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8675" name="AutoShape 66"/>
          <p:cNvCxnSpPr>
            <a:cxnSpLocks noChangeShapeType="1"/>
          </p:cNvCxnSpPr>
          <p:nvPr/>
        </p:nvCxnSpPr>
        <p:spPr bwMode="auto">
          <a:xfrm rot="16200000" flipH="1">
            <a:off x="2352776" y="3474630"/>
            <a:ext cx="179186" cy="1449389"/>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98676" name="AutoShape 75"/>
          <p:cNvCxnSpPr>
            <a:cxnSpLocks noChangeShapeType="1"/>
            <a:stCxn id="3" idx="2"/>
            <a:endCxn id="59494" idx="0"/>
          </p:cNvCxnSpPr>
          <p:nvPr/>
        </p:nvCxnSpPr>
        <p:spPr bwMode="auto">
          <a:xfrm>
            <a:off x="1717675" y="2967304"/>
            <a:ext cx="0" cy="325300"/>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cxnSp>
        <p:nvCxnSpPr>
          <p:cNvPr id="198677" name="AutoShape 84"/>
          <p:cNvCxnSpPr>
            <a:cxnSpLocks noChangeShapeType="1"/>
            <a:stCxn id="61537" idx="2"/>
            <a:endCxn id="2" idx="0"/>
          </p:cNvCxnSpPr>
          <p:nvPr/>
        </p:nvCxnSpPr>
        <p:spPr bwMode="auto">
          <a:xfrm>
            <a:off x="6148388" y="2958755"/>
            <a:ext cx="0" cy="337479"/>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59490" name="Group 98"/>
          <p:cNvGraphicFramePr>
            <a:graphicFrameLocks noGrp="1"/>
          </p:cNvGraphicFramePr>
          <p:nvPr>
            <p:extLst>
              <p:ext uri="{D42A27DB-BD31-4B8C-83A1-F6EECF244321}">
                <p14:modId xmlns:p14="http://schemas.microsoft.com/office/powerpoint/2010/main" val="3670009277"/>
              </p:ext>
            </p:extLst>
          </p:nvPr>
        </p:nvGraphicFramePr>
        <p:xfrm>
          <a:off x="7729538" y="2837696"/>
          <a:ext cx="1090934" cy="733426"/>
        </p:xfrm>
        <a:graphic>
          <a:graphicData uri="http://schemas.openxmlformats.org/drawingml/2006/table">
            <a:tbl>
              <a:tblPr/>
              <a:tblGrid>
                <a:gridCol w="1090934">
                  <a:extLst>
                    <a:ext uri="{9D8B030D-6E8A-4147-A177-3AD203B41FA5}">
                      <a16:colId xmlns:a16="http://schemas.microsoft.com/office/drawing/2014/main" val="20000"/>
                    </a:ext>
                  </a:extLst>
                </a:gridCol>
              </a:tblGrid>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n=2</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198686" name="AutoShape 93"/>
          <p:cNvCxnSpPr>
            <a:cxnSpLocks noChangeShapeType="1"/>
          </p:cNvCxnSpPr>
          <p:nvPr/>
        </p:nvCxnSpPr>
        <p:spPr bwMode="auto">
          <a:xfrm rot="16200000" flipH="1">
            <a:off x="6862034" y="2336905"/>
            <a:ext cx="153858" cy="1581150"/>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graphicFrame>
        <p:nvGraphicFramePr>
          <p:cNvPr id="59493" name="Group 101"/>
          <p:cNvGraphicFramePr>
            <a:graphicFrameLocks noGrp="1"/>
          </p:cNvGraphicFramePr>
          <p:nvPr>
            <p:extLst>
              <p:ext uri="{D42A27DB-BD31-4B8C-83A1-F6EECF244321}">
                <p14:modId xmlns:p14="http://schemas.microsoft.com/office/powerpoint/2010/main" val="521901548"/>
              </p:ext>
            </p:extLst>
          </p:nvPr>
        </p:nvGraphicFramePr>
        <p:xfrm>
          <a:off x="387350" y="4406633"/>
          <a:ext cx="2660650" cy="760608"/>
        </p:xfrm>
        <a:graphic>
          <a:graphicData uri="http://schemas.openxmlformats.org/drawingml/2006/table">
            <a:tbl>
              <a:tblPr/>
              <a:tblGrid>
                <a:gridCol w="2660650">
                  <a:extLst>
                    <a:ext uri="{9D8B030D-6E8A-4147-A177-3AD203B41FA5}">
                      <a16:colId xmlns:a16="http://schemas.microsoft.com/office/drawing/2014/main" val="20000"/>
                    </a:ext>
                  </a:extLst>
                </a:gridCol>
              </a:tblGrid>
              <a:tr h="394998">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4</a:t>
                      </a: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36561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n=61</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9492" name="Group 100"/>
          <p:cNvGraphicFramePr>
            <a:graphicFrameLocks noGrp="1"/>
          </p:cNvGraphicFramePr>
          <p:nvPr>
            <p:extLst>
              <p:ext uri="{D42A27DB-BD31-4B8C-83A1-F6EECF244321}">
                <p14:modId xmlns:p14="http://schemas.microsoft.com/office/powerpoint/2010/main" val="2263175596"/>
              </p:ext>
            </p:extLst>
          </p:nvPr>
        </p:nvGraphicFramePr>
        <p:xfrm>
          <a:off x="4684713" y="4408675"/>
          <a:ext cx="2927350" cy="748517"/>
        </p:xfrm>
        <a:graphic>
          <a:graphicData uri="http://schemas.openxmlformats.org/drawingml/2006/table">
            <a:tbl>
              <a:tblPr/>
              <a:tblGrid>
                <a:gridCol w="2927350">
                  <a:extLst>
                    <a:ext uri="{9D8B030D-6E8A-4147-A177-3AD203B41FA5}">
                      <a16:colId xmlns:a16="http://schemas.microsoft.com/office/drawing/2014/main" val="20000"/>
                    </a:ext>
                  </a:extLst>
                </a:gridCol>
              </a:tblGrid>
              <a:tr h="382907">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4</a:t>
                      </a:r>
                    </a:p>
                  </a:txBody>
                  <a:tcPr marL="98203" marR="98203"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561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n=59</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8203" marR="98203"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9494" name="Group 102"/>
          <p:cNvGraphicFramePr>
            <a:graphicFrameLocks noGrp="1"/>
          </p:cNvGraphicFramePr>
          <p:nvPr>
            <p:extLst>
              <p:ext uri="{D42A27DB-BD31-4B8C-83A1-F6EECF244321}">
                <p14:modId xmlns:p14="http://schemas.microsoft.com/office/powerpoint/2010/main" val="1376132274"/>
              </p:ext>
            </p:extLst>
          </p:nvPr>
        </p:nvGraphicFramePr>
        <p:xfrm>
          <a:off x="387350" y="3292604"/>
          <a:ext cx="2660650" cy="759265"/>
        </p:xfrm>
        <a:graphic>
          <a:graphicData uri="http://schemas.openxmlformats.org/drawingml/2006/table">
            <a:tbl>
              <a:tblPr/>
              <a:tblGrid>
                <a:gridCol w="2660650">
                  <a:extLst>
                    <a:ext uri="{9D8B030D-6E8A-4147-A177-3AD203B41FA5}">
                      <a16:colId xmlns:a16="http://schemas.microsoft.com/office/drawing/2014/main" val="20000"/>
                    </a:ext>
                  </a:extLst>
                </a:gridCol>
              </a:tblGrid>
              <a:tr h="393655">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36561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n=62</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2" name="Group 99"/>
          <p:cNvGraphicFramePr>
            <a:graphicFrameLocks noGrp="1"/>
          </p:cNvGraphicFramePr>
          <p:nvPr>
            <p:extLst>
              <p:ext uri="{D42A27DB-BD31-4B8C-83A1-F6EECF244321}">
                <p14:modId xmlns:p14="http://schemas.microsoft.com/office/powerpoint/2010/main" val="438415684"/>
              </p:ext>
            </p:extLst>
          </p:nvPr>
        </p:nvGraphicFramePr>
        <p:xfrm>
          <a:off x="4684713" y="3296234"/>
          <a:ext cx="2927350" cy="747173"/>
        </p:xfrm>
        <a:graphic>
          <a:graphicData uri="http://schemas.openxmlformats.org/drawingml/2006/table">
            <a:tbl>
              <a:tblPr/>
              <a:tblGrid>
                <a:gridCol w="2927350">
                  <a:extLst>
                    <a:ext uri="{9D8B030D-6E8A-4147-A177-3AD203B41FA5}">
                      <a16:colId xmlns:a16="http://schemas.microsoft.com/office/drawing/2014/main" val="20000"/>
                    </a:ext>
                  </a:extLst>
                </a:gridCol>
              </a:tblGrid>
              <a:tr h="38156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1</a:t>
                      </a:r>
                    </a:p>
                  </a:txBody>
                  <a:tcPr marL="98203" marR="98203"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561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n=60</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8203" marR="98203"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9489" name="Group 97"/>
          <p:cNvGraphicFramePr>
            <a:graphicFrameLocks noGrp="1"/>
          </p:cNvGraphicFramePr>
          <p:nvPr>
            <p:extLst>
              <p:ext uri="{D42A27DB-BD31-4B8C-83A1-F6EECF244321}">
                <p14:modId xmlns:p14="http://schemas.microsoft.com/office/powerpoint/2010/main" val="3973721940"/>
              </p:ext>
            </p:extLst>
          </p:nvPr>
        </p:nvGraphicFramePr>
        <p:xfrm>
          <a:off x="2805113" y="1171533"/>
          <a:ext cx="2492375" cy="671766"/>
        </p:xfrm>
        <a:graphic>
          <a:graphicData uri="http://schemas.openxmlformats.org/drawingml/2006/table">
            <a:tbl>
              <a:tblPr/>
              <a:tblGrid>
                <a:gridCol w="2492375">
                  <a:extLst>
                    <a:ext uri="{9D8B030D-6E8A-4147-A177-3AD203B41FA5}">
                      <a16:colId xmlns:a16="http://schemas.microsoft.com/office/drawing/2014/main" val="20000"/>
                    </a:ext>
                  </a:extLst>
                </a:gridCol>
              </a:tblGrid>
              <a:tr h="33588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Enrolled patients</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33588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n=124</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3" name="Group 97"/>
          <p:cNvGraphicFramePr>
            <a:graphicFrameLocks noGrp="1"/>
          </p:cNvGraphicFramePr>
          <p:nvPr>
            <p:extLst>
              <p:ext uri="{D42A27DB-BD31-4B8C-83A1-F6EECF244321}">
                <p14:modId xmlns:p14="http://schemas.microsoft.com/office/powerpoint/2010/main" val="2901070237"/>
              </p:ext>
            </p:extLst>
          </p:nvPr>
        </p:nvGraphicFramePr>
        <p:xfrm>
          <a:off x="387350" y="2208039"/>
          <a:ext cx="2660650" cy="759265"/>
        </p:xfrm>
        <a:graphic>
          <a:graphicData uri="http://schemas.openxmlformats.org/drawingml/2006/table">
            <a:tbl>
              <a:tblPr/>
              <a:tblGrid>
                <a:gridCol w="2660650">
                  <a:extLst>
                    <a:ext uri="{9D8B030D-6E8A-4147-A177-3AD203B41FA5}">
                      <a16:colId xmlns:a16="http://schemas.microsoft.com/office/drawing/2014/main" val="20000"/>
                    </a:ext>
                  </a:extLst>
                </a:gridCol>
              </a:tblGrid>
              <a:tr h="393655">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Placebo</a:t>
                      </a: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36561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n=62</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61537" name="Group 97"/>
          <p:cNvGraphicFramePr>
            <a:graphicFrameLocks noGrp="1"/>
          </p:cNvGraphicFramePr>
          <p:nvPr>
            <p:extLst>
              <p:ext uri="{D42A27DB-BD31-4B8C-83A1-F6EECF244321}">
                <p14:modId xmlns:p14="http://schemas.microsoft.com/office/powerpoint/2010/main" val="771054691"/>
              </p:ext>
            </p:extLst>
          </p:nvPr>
        </p:nvGraphicFramePr>
        <p:xfrm>
          <a:off x="4684713" y="2204864"/>
          <a:ext cx="2927350" cy="753891"/>
        </p:xfrm>
        <a:graphic>
          <a:graphicData uri="http://schemas.openxmlformats.org/drawingml/2006/table">
            <a:tbl>
              <a:tblPr/>
              <a:tblGrid>
                <a:gridCol w="2927350">
                  <a:extLst>
                    <a:ext uri="{9D8B030D-6E8A-4147-A177-3AD203B41FA5}">
                      <a16:colId xmlns:a16="http://schemas.microsoft.com/office/drawing/2014/main" val="20000"/>
                    </a:ext>
                  </a:extLst>
                </a:gridCol>
              </a:tblGrid>
              <a:tr h="388281">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 48 </a:t>
                      </a:r>
                      <a:r>
                        <a:rPr lang="en-us" sz="18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endParaRPr kumimoji="1" lang="ja-JP" altLang="en-US" sz="1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561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n=62</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9488" name="Group 96"/>
          <p:cNvGraphicFramePr>
            <a:graphicFrameLocks noGrp="1"/>
          </p:cNvGraphicFramePr>
          <p:nvPr>
            <p:extLst>
              <p:ext uri="{D42A27DB-BD31-4B8C-83A1-F6EECF244321}">
                <p14:modId xmlns:p14="http://schemas.microsoft.com/office/powerpoint/2010/main" val="2156833424"/>
              </p:ext>
            </p:extLst>
          </p:nvPr>
        </p:nvGraphicFramePr>
        <p:xfrm>
          <a:off x="7729538" y="3926571"/>
          <a:ext cx="1090934" cy="733426"/>
        </p:xfrm>
        <a:graphic>
          <a:graphicData uri="http://schemas.openxmlformats.org/drawingml/2006/table">
            <a:tbl>
              <a:tblPr/>
              <a:tblGrid>
                <a:gridCol w="1090934">
                  <a:extLst>
                    <a:ext uri="{9D8B030D-6E8A-4147-A177-3AD203B41FA5}">
                      <a16:colId xmlns:a16="http://schemas.microsoft.com/office/drawing/2014/main" val="20000"/>
                    </a:ext>
                  </a:extLst>
                </a:gridCol>
              </a:tblGrid>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a:t>
                      </a:r>
                      <a:endParaRPr kumimoji="1" lang="en-US" altLang="ja-JP"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59491" name="Group 99"/>
          <p:cNvGraphicFramePr>
            <a:graphicFrameLocks noGrp="1"/>
          </p:cNvGraphicFramePr>
          <p:nvPr>
            <p:extLst>
              <p:ext uri="{D42A27DB-BD31-4B8C-83A1-F6EECF244321}">
                <p14:modId xmlns:p14="http://schemas.microsoft.com/office/powerpoint/2010/main" val="2608649096"/>
              </p:ext>
            </p:extLst>
          </p:nvPr>
        </p:nvGraphicFramePr>
        <p:xfrm>
          <a:off x="3167063" y="3924565"/>
          <a:ext cx="1211262" cy="733426"/>
        </p:xfrm>
        <a:graphic>
          <a:graphicData uri="http://schemas.openxmlformats.org/drawingml/2006/table">
            <a:tbl>
              <a:tblPr/>
              <a:tblGrid>
                <a:gridCol w="1211262">
                  <a:extLst>
                    <a:ext uri="{9D8B030D-6E8A-4147-A177-3AD203B41FA5}">
                      <a16:colId xmlns:a16="http://schemas.microsoft.com/office/drawing/2014/main" val="20000"/>
                    </a:ext>
                  </a:extLst>
                </a:gridCol>
              </a:tblGrid>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3667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a:t>
                      </a:r>
                      <a:endParaRPr kumimoji="1" lang="ja-JP" altLang="en-US" sz="1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31" name="テキスト ボックス 10">
            <a:extLst>
              <a:ext uri="{FF2B5EF4-FFF2-40B4-BE49-F238E27FC236}">
                <a16:creationId xmlns:a16="http://schemas.microsoft.com/office/drawing/2014/main" id="{5264F676-1E2B-43A7-8F79-DC775C4CDCF9}"/>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30" name="テキスト ボックス 22">
            <a:extLst>
              <a:ext uri="{FF2B5EF4-FFF2-40B4-BE49-F238E27FC236}">
                <a16:creationId xmlns:a16="http://schemas.microsoft.com/office/drawing/2014/main" id="{7A135134-0137-4BAC-840C-25A7BF9232F2}"/>
              </a:ext>
            </a:extLst>
          </p:cNvPr>
          <p:cNvSpPr txBox="1">
            <a:spLocks noChangeArrowheads="1"/>
          </p:cNvSpPr>
          <p:nvPr/>
        </p:nvSpPr>
        <p:spPr bwMode="auto">
          <a:xfrm>
            <a:off x="371810" y="5229200"/>
            <a:ext cx="8381665"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28"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32"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
        <p:nvSpPr>
          <p:cNvPr id="42" name="正方形/長方形 41">
            <a:extLst>
              <a:ext uri="{FF2B5EF4-FFF2-40B4-BE49-F238E27FC236}">
                <a16:creationId xmlns:a16="http://schemas.microsoft.com/office/drawing/2014/main" id="{B4918378-3BCF-40E0-BF84-932481D05D3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3"/>
          <p:cNvSpPr>
            <a:spLocks noGrp="1"/>
          </p:cNvSpPr>
          <p:nvPr>
            <p:ph type="title"/>
          </p:nvPr>
        </p:nvSpPr>
        <p:spPr/>
        <p:txBody>
          <a:bodyPr rtlCol="0"/>
          <a:lstStyle/>
          <a:p>
            <a:pPr rtl="0"/>
            <a:r>
              <a:rPr lang="en-us" dirty="0"/>
              <a:t>Patient Demographics</a:t>
            </a:r>
          </a:p>
        </p:txBody>
      </p:sp>
      <p:graphicFrame>
        <p:nvGraphicFramePr>
          <p:cNvPr id="60494" name="Group 78"/>
          <p:cNvGraphicFramePr>
            <a:graphicFrameLocks noGrp="1"/>
          </p:cNvGraphicFramePr>
          <p:nvPr>
            <p:extLst>
              <p:ext uri="{D42A27DB-BD31-4B8C-83A1-F6EECF244321}">
                <p14:modId xmlns:p14="http://schemas.microsoft.com/office/powerpoint/2010/main" val="3672412247"/>
              </p:ext>
            </p:extLst>
          </p:nvPr>
        </p:nvGraphicFramePr>
        <p:xfrm>
          <a:off x="360000" y="1080000"/>
          <a:ext cx="8424000" cy="3818228"/>
        </p:xfrm>
        <a:graphic>
          <a:graphicData uri="http://schemas.openxmlformats.org/drawingml/2006/table">
            <a:tbl>
              <a:tblPr/>
              <a:tblGrid>
                <a:gridCol w="363593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475696">
                  <a:extLst>
                    <a:ext uri="{9D8B030D-6E8A-4147-A177-3AD203B41FA5}">
                      <a16:colId xmlns:a16="http://schemas.microsoft.com/office/drawing/2014/main" val="20003"/>
                    </a:ext>
                  </a:extLst>
                </a:gridCol>
              </a:tblGrid>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endParaRPr kumimoji="1" lang="ja-JP" altLang="en-US" sz="16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Placebo</a:t>
                      </a: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6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/day</a:t>
                      </a:r>
                      <a:endParaRPr kumimoji="1" lang="ja-JP" altLang="en-US" sz="16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Test</a:t>
                      </a: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62</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62</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Sex (men)</a:t>
                      </a:r>
                      <a:endParaRPr kumimoji="1"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9 (14.5%)</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 (9.7%)</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Age (years)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41.5±14.2</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42.7</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16.4</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Height (cm)</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159.5</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7.5</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158.5</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6.6</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Body weight (kg)</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54.7</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8.4</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54.2</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8.9</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BMI (kg/m</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21.5</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2.5</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21.5</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2.5</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4592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Medical history (yes)</a:t>
                      </a:r>
                      <a:endParaRPr kumimoji="1"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9 (14.5%)</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14 (22.6%)</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Not performed</a:t>
                      </a: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34592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Comorbidities (yes)</a:t>
                      </a:r>
                      <a:endParaRPr kumimoji="1"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37 (59.7%)</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42 (67.7%)</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Not performed</a:t>
                      </a: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4592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Age of onset of constipation (years)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25.2</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15.2</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26.3</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16.4</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34592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History of treatment for constipation (yes)</a:t>
                      </a:r>
                      <a:endParaRPr kumimoji="1"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41 (66.1%)</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34 (54.8%)</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04315">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IBS (yes)</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 (0.0%)</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 (0.0%)</a:t>
                      </a:r>
                      <a:endParaRPr kumimoji="1" lang="ja-JP" altLang="en-US"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pPr>
                      <a:r>
                        <a:rPr lang="en-us" sz="16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NS</a:t>
                      </a:r>
                      <a:r>
                        <a:rPr lang="en-us" altLang="ja-JP" sz="16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6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1800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bl>
          </a:graphicData>
        </a:graphic>
      </p:graphicFrame>
      <p:sp>
        <p:nvSpPr>
          <p:cNvPr id="18" name="正方形/長方形 17">
            <a:extLst>
              <a:ext uri="{FF2B5EF4-FFF2-40B4-BE49-F238E27FC236}">
                <a16:creationId xmlns:a16="http://schemas.microsoft.com/office/drawing/2014/main" id="{30EC2378-EE92-4E6D-AFCF-1A5E0F2EDBC3}"/>
              </a:ext>
            </a:extLst>
          </p:cNvPr>
          <p:cNvSpPr/>
          <p:nvPr/>
        </p:nvSpPr>
        <p:spPr>
          <a:xfrm>
            <a:off x="360000" y="4941168"/>
            <a:ext cx="2989601" cy="197353"/>
          </a:xfrm>
          <a:prstGeom prst="rect">
            <a:avLst/>
          </a:prstGeom>
        </p:spPr>
        <p:txBody>
          <a:bodyPr wrap="none" lIns="0" tIns="7200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*1: </a:t>
            </a:r>
            <a:r>
              <a:rPr lang="en-us" sz="900" b="0" i="0" kern="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Mean</a:t>
            </a:r>
            <a:r>
              <a:rPr lang="en-US" sz="900" b="0" i="0" kern="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SD</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  *2: Fisher's exact test,  *3: Two-sample t-test　 </a:t>
            </a:r>
          </a:p>
        </p:txBody>
      </p:sp>
      <p:sp>
        <p:nvSpPr>
          <p:cNvPr id="19" name="テキスト ボックス 10">
            <a:extLst>
              <a:ext uri="{FF2B5EF4-FFF2-40B4-BE49-F238E27FC236}">
                <a16:creationId xmlns:a16="http://schemas.microsoft.com/office/drawing/2014/main" id="{95D65F89-F9CD-4087-A08A-B002DA6A14F4}"/>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5" name="テキスト ボックス 22">
            <a:extLst>
              <a:ext uri="{FF2B5EF4-FFF2-40B4-BE49-F238E27FC236}">
                <a16:creationId xmlns:a16="http://schemas.microsoft.com/office/drawing/2014/main" id="{CD4FA2EF-515A-4F85-AE1D-3615480FD355}"/>
              </a:ext>
            </a:extLst>
          </p:cNvPr>
          <p:cNvSpPr txBox="1">
            <a:spLocks noChangeArrowheads="1"/>
          </p:cNvSpPr>
          <p:nvPr/>
        </p:nvSpPr>
        <p:spPr bwMode="auto">
          <a:xfrm>
            <a:off x="371810" y="5218805"/>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42950" indent="-7429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0"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
        <p:nvSpPr>
          <p:cNvPr id="20" name="正方形/長方形 19">
            <a:extLst>
              <a:ext uri="{FF2B5EF4-FFF2-40B4-BE49-F238E27FC236}">
                <a16:creationId xmlns:a16="http://schemas.microsoft.com/office/drawing/2014/main" id="{B4918378-3BCF-40E0-BF84-932481D05D3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9F4CBC8-FE51-4C67-B98E-E41C1F4EB486}"/>
              </a:ext>
            </a:extLst>
          </p:cNvPr>
          <p:cNvSpPr>
            <a:spLocks noGrp="1"/>
          </p:cNvSpPr>
          <p:nvPr>
            <p:ph type="title"/>
          </p:nvPr>
        </p:nvSpPr>
        <p:spPr>
          <a:xfrm>
            <a:off x="457200" y="2869674"/>
            <a:ext cx="2872902" cy="646331"/>
          </a:xfrm>
        </p:spPr>
        <p:txBody>
          <a:bodyPr rtlCol="0"/>
          <a:lstStyle/>
          <a:p>
            <a:pPr rtl="0"/>
            <a:r>
              <a:rPr lang="en-us" dirty="0"/>
              <a:t>1. Basic data</a:t>
            </a:r>
            <a:endParaRPr kumimoji="1" lang="ja-JP" altLang="en-US" dirty="0"/>
          </a:p>
        </p:txBody>
      </p:sp>
    </p:spTree>
    <p:extLst>
      <p:ext uri="{BB962C8B-B14F-4D97-AF65-F5344CB8AC3E}">
        <p14:creationId xmlns:p14="http://schemas.microsoft.com/office/powerpoint/2010/main" val="27179591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10" name="テキスト ボックス 16"/>
          <p:cNvSpPr txBox="1">
            <a:spLocks noChangeArrowheads="1"/>
          </p:cNvSpPr>
          <p:nvPr/>
        </p:nvSpPr>
        <p:spPr bwMode="auto">
          <a:xfrm>
            <a:off x="5130979" y="4667042"/>
            <a:ext cx="2241190"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(n=60)</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11" name="Text Box 93"/>
          <p:cNvSpPr txBox="1">
            <a:spLocks noChangeArrowheads="1"/>
          </p:cNvSpPr>
          <p:nvPr/>
        </p:nvSpPr>
        <p:spPr bwMode="auto">
          <a:xfrm>
            <a:off x="2748357" y="4667042"/>
            <a:ext cx="738985"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Placebo</a:t>
            </a:r>
          </a:p>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(n=62)</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12" name="Text Box 405"/>
          <p:cNvSpPr txBox="1">
            <a:spLocks noChangeArrowheads="1"/>
          </p:cNvSpPr>
          <p:nvPr/>
        </p:nvSpPr>
        <p:spPr bwMode="auto">
          <a:xfrm>
            <a:off x="879150" y="1309576"/>
            <a:ext cx="118333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14" name="Text Box 85"/>
          <p:cNvSpPr txBox="1">
            <a:spLocks noChangeArrowheads="1"/>
          </p:cNvSpPr>
          <p:nvPr/>
        </p:nvSpPr>
        <p:spPr bwMode="auto">
          <a:xfrm>
            <a:off x="1178113" y="155996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sp>
        <p:nvSpPr>
          <p:cNvPr id="76821" name="Text Box 92"/>
          <p:cNvSpPr txBox="1">
            <a:spLocks noChangeArrowheads="1"/>
          </p:cNvSpPr>
          <p:nvPr/>
        </p:nvSpPr>
        <p:spPr bwMode="auto">
          <a:xfrm>
            <a:off x="1178113" y="452932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76823" name="Text Box 100"/>
          <p:cNvSpPr txBox="1">
            <a:spLocks noChangeArrowheads="1"/>
          </p:cNvSpPr>
          <p:nvPr/>
        </p:nvSpPr>
        <p:spPr bwMode="auto">
          <a:xfrm>
            <a:off x="4556962" y="1268760"/>
            <a:ext cx="343927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0.001 (two-sample t-test)</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25" name="Text Box 432"/>
          <p:cNvSpPr txBox="1">
            <a:spLocks noChangeArrowheads="1"/>
          </p:cNvSpPr>
          <p:nvPr/>
        </p:nvSpPr>
        <p:spPr bwMode="auto">
          <a:xfrm>
            <a:off x="640943" y="1925018"/>
            <a:ext cx="683264" cy="2499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Change in SBM frequency</a:t>
            </a:r>
            <a:br>
              <a:rPr lang="en-us" sz="1800" b="0" i="0" dirty="0">
                <a:latin typeface="Calibri" panose="020F0502020204030204" pitchFamily="34" charset="0"/>
                <a:ea typeface="メイリオ" panose="020B0604030504040204" pitchFamily="50" charset="-128"/>
                <a:cs typeface="Calibri" panose="020F0502020204030204" pitchFamily="34" charset="0"/>
              </a:rPr>
            </a:br>
            <a:r>
              <a:rPr lang="en-us" sz="1800" b="0" i="0" dirty="0">
                <a:latin typeface="Calibri" panose="020F0502020204030204" pitchFamily="34" charset="0"/>
                <a:ea typeface="メイリオ" panose="020B0604030504040204" pitchFamily="50" charset="-128"/>
                <a:cs typeface="Calibri" panose="020F0502020204030204" pitchFamily="34" charset="0"/>
              </a:rPr>
              <a:t>(Week 1)</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76802" name="Group 78"/>
          <p:cNvGrpSpPr>
            <a:grpSpLocks/>
          </p:cNvGrpSpPr>
          <p:nvPr/>
        </p:nvGrpSpPr>
        <p:grpSpPr bwMode="auto">
          <a:xfrm>
            <a:off x="2987675" y="3335381"/>
            <a:ext cx="277813" cy="892254"/>
            <a:chOff x="882" y="1622"/>
            <a:chExt cx="40" cy="923"/>
          </a:xfrm>
        </p:grpSpPr>
        <p:sp>
          <p:nvSpPr>
            <p:cNvPr id="76847" name="Line 79"/>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8" name="Line 80"/>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6803" name="Line 93"/>
          <p:cNvSpPr>
            <a:spLocks noChangeShapeType="1"/>
          </p:cNvSpPr>
          <p:nvPr/>
        </p:nvSpPr>
        <p:spPr bwMode="auto">
          <a:xfrm>
            <a:off x="1536700" y="2961581"/>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04" name="Line 93"/>
          <p:cNvSpPr>
            <a:spLocks noChangeShapeType="1"/>
          </p:cNvSpPr>
          <p:nvPr/>
        </p:nvSpPr>
        <p:spPr bwMode="auto">
          <a:xfrm>
            <a:off x="1536700" y="2539084"/>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05" name="Line 93"/>
          <p:cNvSpPr>
            <a:spLocks noChangeShapeType="1"/>
          </p:cNvSpPr>
          <p:nvPr/>
        </p:nvSpPr>
        <p:spPr bwMode="auto">
          <a:xfrm>
            <a:off x="1536700" y="2116589"/>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06" name="Line 93"/>
          <p:cNvSpPr>
            <a:spLocks noChangeShapeType="1"/>
          </p:cNvSpPr>
          <p:nvPr/>
        </p:nvSpPr>
        <p:spPr bwMode="auto">
          <a:xfrm>
            <a:off x="1536700" y="4227635"/>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07" name="Line 93"/>
          <p:cNvSpPr>
            <a:spLocks noChangeShapeType="1"/>
          </p:cNvSpPr>
          <p:nvPr/>
        </p:nvSpPr>
        <p:spPr bwMode="auto">
          <a:xfrm>
            <a:off x="1536700" y="380800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08" name="Line 93"/>
          <p:cNvSpPr>
            <a:spLocks noChangeShapeType="1"/>
          </p:cNvSpPr>
          <p:nvPr/>
        </p:nvSpPr>
        <p:spPr bwMode="auto">
          <a:xfrm>
            <a:off x="1536700" y="3381211"/>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76813" name="Group 433"/>
          <p:cNvGrpSpPr>
            <a:grpSpLocks/>
          </p:cNvGrpSpPr>
          <p:nvPr/>
        </p:nvGrpSpPr>
        <p:grpSpPr bwMode="auto">
          <a:xfrm>
            <a:off x="6115050" y="1906058"/>
            <a:ext cx="277813" cy="1430756"/>
            <a:chOff x="2912" y="4157"/>
            <a:chExt cx="104" cy="637"/>
          </a:xfrm>
        </p:grpSpPr>
        <p:sp>
          <p:nvSpPr>
            <p:cNvPr id="76845" name="Line 82"/>
            <p:cNvSpPr>
              <a:spLocks noChangeShapeType="1"/>
            </p:cNvSpPr>
            <p:nvPr/>
          </p:nvSpPr>
          <p:spPr bwMode="auto">
            <a:xfrm flipV="1">
              <a:off x="2964" y="4160"/>
              <a:ext cx="0" cy="63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6" name="Line 83"/>
            <p:cNvSpPr>
              <a:spLocks noChangeShapeType="1"/>
            </p:cNvSpPr>
            <p:nvPr/>
          </p:nvSpPr>
          <p:spPr bwMode="auto">
            <a:xfrm flipH="1">
              <a:off x="2912" y="4157"/>
              <a:ext cx="10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6815" name="Text Box 86"/>
          <p:cNvSpPr txBox="1">
            <a:spLocks noChangeArrowheads="1"/>
          </p:cNvSpPr>
          <p:nvPr/>
        </p:nvSpPr>
        <p:spPr bwMode="auto">
          <a:xfrm>
            <a:off x="1178113" y="199941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a:t>
            </a:r>
          </a:p>
        </p:txBody>
      </p:sp>
      <p:sp>
        <p:nvSpPr>
          <p:cNvPr id="76816" name="Text Box 87"/>
          <p:cNvSpPr txBox="1">
            <a:spLocks noChangeArrowheads="1"/>
          </p:cNvSpPr>
          <p:nvPr/>
        </p:nvSpPr>
        <p:spPr bwMode="auto">
          <a:xfrm>
            <a:off x="1178113" y="242047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76817" name="Text Box 88"/>
          <p:cNvSpPr txBox="1">
            <a:spLocks noChangeArrowheads="1"/>
          </p:cNvSpPr>
          <p:nvPr/>
        </p:nvSpPr>
        <p:spPr bwMode="auto">
          <a:xfrm>
            <a:off x="1178113" y="284010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76818" name="Text Box 89"/>
          <p:cNvSpPr txBox="1">
            <a:spLocks noChangeArrowheads="1"/>
          </p:cNvSpPr>
          <p:nvPr/>
        </p:nvSpPr>
        <p:spPr bwMode="auto">
          <a:xfrm>
            <a:off x="1178113" y="326403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76819" name="Text Box 90"/>
          <p:cNvSpPr txBox="1">
            <a:spLocks noChangeArrowheads="1"/>
          </p:cNvSpPr>
          <p:nvPr/>
        </p:nvSpPr>
        <p:spPr bwMode="auto">
          <a:xfrm>
            <a:off x="1178113" y="368509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76820" name="Text Box 91"/>
          <p:cNvSpPr txBox="1">
            <a:spLocks noChangeArrowheads="1"/>
          </p:cNvSpPr>
          <p:nvPr/>
        </p:nvSpPr>
        <p:spPr bwMode="auto">
          <a:xfrm>
            <a:off x="1178113" y="410759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grpSp>
        <p:nvGrpSpPr>
          <p:cNvPr id="76822" name="Group 142"/>
          <p:cNvGrpSpPr>
            <a:grpSpLocks/>
          </p:cNvGrpSpPr>
          <p:nvPr/>
        </p:nvGrpSpPr>
        <p:grpSpPr bwMode="auto">
          <a:xfrm>
            <a:off x="1403350" y="1696958"/>
            <a:ext cx="134938" cy="2956036"/>
            <a:chOff x="1185" y="1569"/>
            <a:chExt cx="100" cy="1935"/>
          </a:xfrm>
        </p:grpSpPr>
        <p:sp>
          <p:nvSpPr>
            <p:cNvPr id="76837" name="Line 233"/>
            <p:cNvSpPr>
              <a:spLocks noChangeShapeType="1"/>
            </p:cNvSpPr>
            <p:nvPr/>
          </p:nvSpPr>
          <p:spPr bwMode="auto">
            <a:xfrm>
              <a:off x="1280" y="1569"/>
              <a:ext cx="0" cy="193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38" name="Line 234"/>
            <p:cNvSpPr>
              <a:spLocks noChangeShapeType="1"/>
            </p:cNvSpPr>
            <p:nvPr/>
          </p:nvSpPr>
          <p:spPr bwMode="auto">
            <a:xfrm flipH="1">
              <a:off x="1185" y="1569"/>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39" name="Line 235"/>
            <p:cNvSpPr>
              <a:spLocks noChangeShapeType="1"/>
            </p:cNvSpPr>
            <p:nvPr/>
          </p:nvSpPr>
          <p:spPr bwMode="auto">
            <a:xfrm flipH="1">
              <a:off x="1185" y="1845"/>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0" name="Line 236"/>
            <p:cNvSpPr>
              <a:spLocks noChangeShapeType="1"/>
            </p:cNvSpPr>
            <p:nvPr/>
          </p:nvSpPr>
          <p:spPr bwMode="auto">
            <a:xfrm flipH="1">
              <a:off x="1185" y="2121"/>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1" name="Line 237"/>
            <p:cNvSpPr>
              <a:spLocks noChangeShapeType="1"/>
            </p:cNvSpPr>
            <p:nvPr/>
          </p:nvSpPr>
          <p:spPr bwMode="auto">
            <a:xfrm flipH="1">
              <a:off x="1185" y="2397"/>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2" name="Line 238"/>
            <p:cNvSpPr>
              <a:spLocks noChangeShapeType="1"/>
            </p:cNvSpPr>
            <p:nvPr/>
          </p:nvSpPr>
          <p:spPr bwMode="auto">
            <a:xfrm flipH="1">
              <a:off x="1185" y="2674"/>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3" name="Line 239"/>
            <p:cNvSpPr>
              <a:spLocks noChangeShapeType="1"/>
            </p:cNvSpPr>
            <p:nvPr/>
          </p:nvSpPr>
          <p:spPr bwMode="auto">
            <a:xfrm flipH="1">
              <a:off x="1185" y="2950"/>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44" name="Line 240"/>
            <p:cNvSpPr>
              <a:spLocks noChangeShapeType="1"/>
            </p:cNvSpPr>
            <p:nvPr/>
          </p:nvSpPr>
          <p:spPr bwMode="auto">
            <a:xfrm flipH="1">
              <a:off x="1185" y="3226"/>
              <a:ext cx="1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6824" name="Line 231"/>
          <p:cNvSpPr>
            <a:spLocks noChangeShapeType="1"/>
          </p:cNvSpPr>
          <p:nvPr/>
        </p:nvSpPr>
        <p:spPr bwMode="auto">
          <a:xfrm flipH="1">
            <a:off x="1397000" y="4651563"/>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27" name="テキスト ボックス 46"/>
          <p:cNvSpPr txBox="1">
            <a:spLocks noChangeArrowheads="1"/>
          </p:cNvSpPr>
          <p:nvPr/>
        </p:nvSpPr>
        <p:spPr bwMode="auto">
          <a:xfrm>
            <a:off x="6080831" y="1702692"/>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29" name="Line 93"/>
          <p:cNvSpPr>
            <a:spLocks noChangeShapeType="1"/>
          </p:cNvSpPr>
          <p:nvPr/>
        </p:nvSpPr>
        <p:spPr bwMode="auto">
          <a:xfrm>
            <a:off x="1536700" y="169695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31" name="Rectangle 73"/>
          <p:cNvSpPr>
            <a:spLocks noChangeArrowheads="1"/>
          </p:cNvSpPr>
          <p:nvPr/>
        </p:nvSpPr>
        <p:spPr bwMode="auto">
          <a:xfrm>
            <a:off x="2473325" y="4103034"/>
            <a:ext cx="1295400" cy="544231"/>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6832" name="Rectangle 74"/>
          <p:cNvSpPr>
            <a:spLocks noChangeArrowheads="1"/>
          </p:cNvSpPr>
          <p:nvPr/>
        </p:nvSpPr>
        <p:spPr bwMode="auto">
          <a:xfrm>
            <a:off x="5605463" y="3103367"/>
            <a:ext cx="1295400" cy="155965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76833" name="Text Box 97"/>
          <p:cNvSpPr txBox="1">
            <a:spLocks noChangeArrowheads="1"/>
          </p:cNvSpPr>
          <p:nvPr/>
        </p:nvSpPr>
        <p:spPr bwMode="auto">
          <a:xfrm>
            <a:off x="5927616" y="3096749"/>
            <a:ext cx="64633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bg1"/>
                </a:solidFill>
                <a:latin typeface="Calibri" panose="020F0502020204030204" pitchFamily="34" charset="0"/>
                <a:ea typeface="メイリオ" panose="020B0604030504040204" pitchFamily="50" charset="-128"/>
                <a:cs typeface="Calibri" panose="020F0502020204030204" pitchFamily="34" charset="0"/>
              </a:rPr>
              <a:t>3.7</a:t>
            </a:r>
          </a:p>
        </p:txBody>
      </p:sp>
      <p:sp>
        <p:nvSpPr>
          <p:cNvPr id="76834" name="Text Box 98"/>
          <p:cNvSpPr txBox="1">
            <a:spLocks noChangeArrowheads="1"/>
          </p:cNvSpPr>
          <p:nvPr/>
        </p:nvSpPr>
        <p:spPr bwMode="auto">
          <a:xfrm>
            <a:off x="2793891" y="4110438"/>
            <a:ext cx="64633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bg1"/>
                </a:solidFill>
                <a:latin typeface="Calibri" panose="020F0502020204030204" pitchFamily="34" charset="0"/>
                <a:ea typeface="メイリオ" panose="020B0604030504040204" pitchFamily="50" charset="-128"/>
                <a:cs typeface="Calibri" panose="020F0502020204030204" pitchFamily="34" charset="0"/>
              </a:rPr>
              <a:t>1.3</a:t>
            </a:r>
          </a:p>
        </p:txBody>
      </p:sp>
      <p:sp>
        <p:nvSpPr>
          <p:cNvPr id="76835" name="Line 48"/>
          <p:cNvSpPr>
            <a:spLocks noChangeShapeType="1"/>
          </p:cNvSpPr>
          <p:nvPr/>
        </p:nvSpPr>
        <p:spPr bwMode="auto">
          <a:xfrm>
            <a:off x="1530350" y="4651563"/>
            <a:ext cx="64690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 name="タイトル 3">
            <a:extLst>
              <a:ext uri="{FF2B5EF4-FFF2-40B4-BE49-F238E27FC236}">
                <a16:creationId xmlns:a16="http://schemas.microsoft.com/office/drawing/2014/main" id="{EE71B06A-D80F-4D76-A7C7-7EF7A9431D48}"/>
              </a:ext>
            </a:extLst>
          </p:cNvPr>
          <p:cNvSpPr>
            <a:spLocks noGrp="1"/>
          </p:cNvSpPr>
          <p:nvPr>
            <p:ph type="title"/>
          </p:nvPr>
        </p:nvSpPr>
        <p:spPr>
          <a:xfrm>
            <a:off x="-1" y="292725"/>
            <a:ext cx="8244409" cy="980728"/>
          </a:xfrm>
        </p:spPr>
        <p:txBody>
          <a:bodyPr rtlCol="0"/>
          <a:lstStyle/>
          <a:p>
            <a:pPr rtl="0"/>
            <a:r>
              <a:rPr lang="en-us" sz="2600" dirty="0"/>
              <a:t>Change in SBM frequency at Week 1 </a:t>
            </a:r>
            <a:br>
              <a:rPr lang="en-us" sz="2600" dirty="0"/>
            </a:br>
            <a:r>
              <a:rPr lang="en-us" sz="2600" dirty="0"/>
              <a:t>of treatment with </a:t>
            </a:r>
            <a:r>
              <a:rPr lang="en-us" sz="2600" dirty="0" err="1"/>
              <a:t>lubiprostone</a:t>
            </a:r>
            <a:br>
              <a:rPr lang="ja-JP" altLang="en-US" sz="2600" dirty="0"/>
            </a:br>
            <a:r>
              <a:rPr lang="en-us" sz="2600" dirty="0"/>
              <a:t>(Primary endpoint)</a:t>
            </a:r>
            <a:endParaRPr lang="ja-JP" altLang="en-US" sz="2600" dirty="0"/>
          </a:p>
        </p:txBody>
      </p:sp>
      <p:sp>
        <p:nvSpPr>
          <p:cNvPr id="50" name="テキスト ボックス 10"/>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Clin</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Hepatol</a:t>
            </a:r>
            <a:r>
              <a:rPr lang="en-us" sz="900" b="0" i="0" dirty="0">
                <a:solidFill>
                  <a:srgbClr val="000000"/>
                </a:solidFill>
                <a:ea typeface="メイリオ" panose="020B0604030504040204" pitchFamily="50" charset="-128"/>
                <a:cs typeface="Calibri" panose="020F0502020204030204" pitchFamily="34" charset="0"/>
              </a:rPr>
              <a:t>. 13(2): 294-301. e5, 2015.</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p>
        </p:txBody>
      </p:sp>
      <p:sp>
        <p:nvSpPr>
          <p:cNvPr id="56" name="テキスト ボックス 22">
            <a:extLst>
              <a:ext uri="{FF2B5EF4-FFF2-40B4-BE49-F238E27FC236}">
                <a16:creationId xmlns:a16="http://schemas.microsoft.com/office/drawing/2014/main" id="{66A1FE0A-8822-4F20-A340-9E17795F9092}"/>
              </a:ext>
            </a:extLst>
          </p:cNvPr>
          <p:cNvSpPr txBox="1">
            <a:spLocks noChangeArrowheads="1"/>
          </p:cNvSpPr>
          <p:nvPr/>
        </p:nvSpPr>
        <p:spPr bwMode="auto">
          <a:xfrm>
            <a:off x="371810" y="5236776"/>
            <a:ext cx="8448662"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53"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5"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
        <p:nvSpPr>
          <p:cNvPr id="58" name="正方形/長方形 57">
            <a:extLst>
              <a:ext uri="{FF2B5EF4-FFF2-40B4-BE49-F238E27FC236}">
                <a16:creationId xmlns:a16="http://schemas.microsoft.com/office/drawing/2014/main" id="{B4918378-3BCF-40E0-BF84-932481D05D3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p:cNvSpPr>
          <p:nvPr>
            <p:ph type="title"/>
          </p:nvPr>
        </p:nvSpPr>
        <p:spPr/>
        <p:txBody>
          <a:bodyPr rtlCol="0"/>
          <a:lstStyle/>
          <a:p>
            <a:pPr rtl="0"/>
            <a:r>
              <a:rPr lang="en-us" dirty="0"/>
              <a:t>Change in SBM frequency</a:t>
            </a:r>
            <a:br>
              <a:rPr lang="en-US" altLang="ja-JP" dirty="0"/>
            </a:br>
            <a:r>
              <a:rPr lang="en-us" dirty="0"/>
              <a:t>(Primary endpoint, secondary endpoint)</a:t>
            </a:r>
            <a:endParaRPr lang="ja-JP" altLang="en-US" dirty="0"/>
          </a:p>
        </p:txBody>
      </p:sp>
      <p:sp>
        <p:nvSpPr>
          <p:cNvPr id="109" name="Text Box 93">
            <a:extLst>
              <a:ext uri="{FF2B5EF4-FFF2-40B4-BE49-F238E27FC236}">
                <a16:creationId xmlns:a16="http://schemas.microsoft.com/office/drawing/2014/main" id="{BDFC1C6E-E052-470F-9600-8028E90C1DAE}"/>
              </a:ext>
            </a:extLst>
          </p:cNvPr>
          <p:cNvSpPr txBox="1">
            <a:spLocks noChangeArrowheads="1"/>
          </p:cNvSpPr>
          <p:nvPr/>
        </p:nvSpPr>
        <p:spPr bwMode="auto">
          <a:xfrm>
            <a:off x="2002666" y="5028352"/>
            <a:ext cx="886333"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110" name="Text Box 93">
            <a:extLst>
              <a:ext uri="{FF2B5EF4-FFF2-40B4-BE49-F238E27FC236}">
                <a16:creationId xmlns:a16="http://schemas.microsoft.com/office/drawing/2014/main" id="{9357722E-8244-46B1-9A71-1B9D274C2955}"/>
              </a:ext>
            </a:extLst>
          </p:cNvPr>
          <p:cNvSpPr txBox="1">
            <a:spLocks noChangeArrowheads="1"/>
          </p:cNvSpPr>
          <p:nvPr/>
        </p:nvSpPr>
        <p:spPr bwMode="auto">
          <a:xfrm>
            <a:off x="5452501" y="5028352"/>
            <a:ext cx="886333"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111" name="Text Box 93">
            <a:extLst>
              <a:ext uri="{FF2B5EF4-FFF2-40B4-BE49-F238E27FC236}">
                <a16:creationId xmlns:a16="http://schemas.microsoft.com/office/drawing/2014/main" id="{FF073AC6-24EC-4640-92A5-C0099BF2ADAC}"/>
              </a:ext>
            </a:extLst>
          </p:cNvPr>
          <p:cNvSpPr txBox="1">
            <a:spLocks noChangeArrowheads="1"/>
          </p:cNvSpPr>
          <p:nvPr/>
        </p:nvSpPr>
        <p:spPr bwMode="auto">
          <a:xfrm>
            <a:off x="7027698" y="5028352"/>
            <a:ext cx="886333"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112" name="Text Box 93">
            <a:extLst>
              <a:ext uri="{FF2B5EF4-FFF2-40B4-BE49-F238E27FC236}">
                <a16:creationId xmlns:a16="http://schemas.microsoft.com/office/drawing/2014/main" id="{AD6647FE-2C7F-4434-9A26-288A39CDE342}"/>
              </a:ext>
            </a:extLst>
          </p:cNvPr>
          <p:cNvSpPr txBox="1">
            <a:spLocks noChangeArrowheads="1"/>
          </p:cNvSpPr>
          <p:nvPr/>
        </p:nvSpPr>
        <p:spPr bwMode="auto">
          <a:xfrm>
            <a:off x="3743717" y="5028352"/>
            <a:ext cx="886333"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p>
        </p:txBody>
      </p:sp>
      <p:sp>
        <p:nvSpPr>
          <p:cNvPr id="128" name="Text Box 85">
            <a:extLst>
              <a:ext uri="{FF2B5EF4-FFF2-40B4-BE49-F238E27FC236}">
                <a16:creationId xmlns:a16="http://schemas.microsoft.com/office/drawing/2014/main" id="{C1E5DBC2-4086-4DBB-8CBF-FB0926B27F47}"/>
              </a:ext>
            </a:extLst>
          </p:cNvPr>
          <p:cNvSpPr txBox="1">
            <a:spLocks noChangeArrowheads="1"/>
          </p:cNvSpPr>
          <p:nvPr/>
        </p:nvSpPr>
        <p:spPr bwMode="auto">
          <a:xfrm>
            <a:off x="1066855" y="1561791"/>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sp>
        <p:nvSpPr>
          <p:cNvPr id="137" name="Text Box 405">
            <a:extLst>
              <a:ext uri="{FF2B5EF4-FFF2-40B4-BE49-F238E27FC236}">
                <a16:creationId xmlns:a16="http://schemas.microsoft.com/office/drawing/2014/main" id="{A3AEF7DC-93C3-4110-8CF6-9D7BBA8881F0}"/>
              </a:ext>
            </a:extLst>
          </p:cNvPr>
          <p:cNvSpPr txBox="1">
            <a:spLocks noChangeArrowheads="1"/>
          </p:cNvSpPr>
          <p:nvPr/>
        </p:nvSpPr>
        <p:spPr bwMode="auto">
          <a:xfrm>
            <a:off x="628017" y="1289084"/>
            <a:ext cx="118333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8" name="Text Box 92">
            <a:extLst>
              <a:ext uri="{FF2B5EF4-FFF2-40B4-BE49-F238E27FC236}">
                <a16:creationId xmlns:a16="http://schemas.microsoft.com/office/drawing/2014/main" id="{0DFAD2F0-0339-472B-AD8A-53A0355951A5}"/>
              </a:ext>
            </a:extLst>
          </p:cNvPr>
          <p:cNvSpPr txBox="1">
            <a:spLocks noChangeArrowheads="1"/>
          </p:cNvSpPr>
          <p:nvPr/>
        </p:nvSpPr>
        <p:spPr bwMode="auto">
          <a:xfrm>
            <a:off x="1060919" y="4856116"/>
            <a:ext cx="288861"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0</a:t>
            </a:r>
          </a:p>
        </p:txBody>
      </p:sp>
      <p:grpSp>
        <p:nvGrpSpPr>
          <p:cNvPr id="2" name="グループ化 1">
            <a:extLst>
              <a:ext uri="{FF2B5EF4-FFF2-40B4-BE49-F238E27FC236}">
                <a16:creationId xmlns:a16="http://schemas.microsoft.com/office/drawing/2014/main" id="{0D80621D-7C2F-4B35-9E63-7C6103A23BA0}"/>
              </a:ext>
            </a:extLst>
          </p:cNvPr>
          <p:cNvGrpSpPr/>
          <p:nvPr/>
        </p:nvGrpSpPr>
        <p:grpSpPr>
          <a:xfrm>
            <a:off x="2488145" y="1322108"/>
            <a:ext cx="5338956" cy="233609"/>
            <a:chOff x="2488145" y="1407386"/>
            <a:chExt cx="5338956" cy="233609"/>
          </a:xfrm>
        </p:grpSpPr>
        <p:grpSp>
          <p:nvGrpSpPr>
            <p:cNvPr id="3" name="グループ化 2">
              <a:extLst>
                <a:ext uri="{FF2B5EF4-FFF2-40B4-BE49-F238E27FC236}">
                  <a16:creationId xmlns:a16="http://schemas.microsoft.com/office/drawing/2014/main" id="{E254D986-6D35-452D-98F5-631053F62742}"/>
                </a:ext>
              </a:extLst>
            </p:cNvPr>
            <p:cNvGrpSpPr/>
            <p:nvPr/>
          </p:nvGrpSpPr>
          <p:grpSpPr>
            <a:xfrm>
              <a:off x="2488145" y="1407386"/>
              <a:ext cx="1606150" cy="233609"/>
              <a:chOff x="2859836" y="1262606"/>
              <a:chExt cx="1606150" cy="233609"/>
            </a:xfrm>
          </p:grpSpPr>
          <p:sp>
            <p:nvSpPr>
              <p:cNvPr id="183" name="Rectangle 1282">
                <a:extLst>
                  <a:ext uri="{FF2B5EF4-FFF2-40B4-BE49-F238E27FC236}">
                    <a16:creationId xmlns:a16="http://schemas.microsoft.com/office/drawing/2014/main" id="{C1AAF134-364B-43E6-8C8D-1BF06243679E}"/>
                  </a:ext>
                </a:extLst>
              </p:cNvPr>
              <p:cNvSpPr>
                <a:spLocks noChangeArrowheads="1"/>
              </p:cNvSpPr>
              <p:nvPr/>
            </p:nvSpPr>
            <p:spPr bwMode="auto">
              <a:xfrm>
                <a:off x="3127478" y="1274616"/>
                <a:ext cx="1338508"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Placebo (n = 62)</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5" name="Rectangle 1221">
                <a:extLst>
                  <a:ext uri="{FF2B5EF4-FFF2-40B4-BE49-F238E27FC236}">
                    <a16:creationId xmlns:a16="http://schemas.microsoft.com/office/drawing/2014/main" id="{9A0AC567-AACF-4E59-A262-D57EB812E2B6}"/>
                  </a:ext>
                </a:extLst>
              </p:cNvPr>
              <p:cNvSpPr>
                <a:spLocks noChangeArrowheads="1"/>
              </p:cNvSpPr>
              <p:nvPr/>
            </p:nvSpPr>
            <p:spPr bwMode="auto">
              <a:xfrm>
                <a:off x="2859836" y="1262606"/>
                <a:ext cx="212725" cy="220663"/>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4" name="グループ化 3">
              <a:extLst>
                <a:ext uri="{FF2B5EF4-FFF2-40B4-BE49-F238E27FC236}">
                  <a16:creationId xmlns:a16="http://schemas.microsoft.com/office/drawing/2014/main" id="{61E15CEF-C677-4BED-A1C5-62D3A8B68266}"/>
                </a:ext>
              </a:extLst>
            </p:cNvPr>
            <p:cNvGrpSpPr/>
            <p:nvPr/>
          </p:nvGrpSpPr>
          <p:grpSpPr>
            <a:xfrm>
              <a:off x="4894331" y="1407386"/>
              <a:ext cx="2932770" cy="222496"/>
              <a:chOff x="5022201" y="1262606"/>
              <a:chExt cx="2932770" cy="222496"/>
            </a:xfrm>
          </p:grpSpPr>
          <p:sp>
            <p:nvSpPr>
              <p:cNvPr id="184" name="Rectangle 1282">
                <a:extLst>
                  <a:ext uri="{FF2B5EF4-FFF2-40B4-BE49-F238E27FC236}">
                    <a16:creationId xmlns:a16="http://schemas.microsoft.com/office/drawing/2014/main" id="{8991B3EC-07FE-417E-A64B-232022643C0E}"/>
                  </a:ext>
                </a:extLst>
              </p:cNvPr>
              <p:cNvSpPr>
                <a:spLocks noChangeArrowheads="1"/>
              </p:cNvSpPr>
              <p:nvPr/>
            </p:nvSpPr>
            <p:spPr bwMode="auto">
              <a:xfrm>
                <a:off x="5285266" y="1263503"/>
                <a:ext cx="2669705"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μg</a:t>
                </a: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6" name="Rectangle 1232">
                <a:extLst>
                  <a:ext uri="{FF2B5EF4-FFF2-40B4-BE49-F238E27FC236}">
                    <a16:creationId xmlns:a16="http://schemas.microsoft.com/office/drawing/2014/main" id="{7B6BF10E-BB14-46C2-A42D-915F7235089C}"/>
                  </a:ext>
                </a:extLst>
              </p:cNvPr>
              <p:cNvSpPr>
                <a:spLocks noChangeArrowheads="1"/>
              </p:cNvSpPr>
              <p:nvPr/>
            </p:nvSpPr>
            <p:spPr bwMode="auto">
              <a:xfrm>
                <a:off x="5022201" y="1262606"/>
                <a:ext cx="212725" cy="22066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grpSp>
      </p:grpSp>
      <p:sp>
        <p:nvSpPr>
          <p:cNvPr id="187" name="Text Box 100">
            <a:extLst>
              <a:ext uri="{FF2B5EF4-FFF2-40B4-BE49-F238E27FC236}">
                <a16:creationId xmlns:a16="http://schemas.microsoft.com/office/drawing/2014/main" id="{1EEF8489-87F7-4EE5-95ED-145274E08C48}"/>
              </a:ext>
            </a:extLst>
          </p:cNvPr>
          <p:cNvSpPr txBox="1">
            <a:spLocks noChangeArrowheads="1"/>
          </p:cNvSpPr>
          <p:nvPr/>
        </p:nvSpPr>
        <p:spPr bwMode="auto">
          <a:xfrm>
            <a:off x="4015737" y="1870750"/>
            <a:ext cx="4452244"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Mean ± SD, ***: p &lt; 0.001, **: p &lt; 0.01, *: p &lt; 0.05 (two-sample t-test)</a:t>
            </a:r>
            <a:endParaRPr lang="ja-JP" altLang="en-US" sz="1200" b="0" i="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01" name="直線コネクタ 100">
            <a:extLst>
              <a:ext uri="{FF2B5EF4-FFF2-40B4-BE49-F238E27FC236}">
                <a16:creationId xmlns:a16="http://schemas.microsoft.com/office/drawing/2014/main" id="{A64FB3F1-6C8B-4C81-ACF3-F9C8DDD66C59}"/>
              </a:ext>
            </a:extLst>
          </p:cNvPr>
          <p:cNvCxnSpPr>
            <a:cxnSpLocks/>
          </p:cNvCxnSpPr>
          <p:nvPr/>
        </p:nvCxnSpPr>
        <p:spPr bwMode="auto">
          <a:xfrm>
            <a:off x="1430728" y="2176873"/>
            <a:ext cx="699078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直線コネクタ 101">
            <a:extLst>
              <a:ext uri="{FF2B5EF4-FFF2-40B4-BE49-F238E27FC236}">
                <a16:creationId xmlns:a16="http://schemas.microsoft.com/office/drawing/2014/main" id="{04F15874-BF3F-488B-83A2-8F4C5C315CA4}"/>
              </a:ext>
            </a:extLst>
          </p:cNvPr>
          <p:cNvCxnSpPr>
            <a:cxnSpLocks/>
          </p:cNvCxnSpPr>
          <p:nvPr/>
        </p:nvCxnSpPr>
        <p:spPr bwMode="auto">
          <a:xfrm>
            <a:off x="1430728" y="2646035"/>
            <a:ext cx="699078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423C07C3-C19C-4580-8B41-9FF73C903D97}"/>
              </a:ext>
            </a:extLst>
          </p:cNvPr>
          <p:cNvCxnSpPr>
            <a:cxnSpLocks/>
          </p:cNvCxnSpPr>
          <p:nvPr/>
        </p:nvCxnSpPr>
        <p:spPr bwMode="auto">
          <a:xfrm>
            <a:off x="1430728" y="3118197"/>
            <a:ext cx="699078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D01FD736-CDEE-4469-9FEB-721016DE7A3E}"/>
              </a:ext>
            </a:extLst>
          </p:cNvPr>
          <p:cNvCxnSpPr>
            <a:cxnSpLocks/>
          </p:cNvCxnSpPr>
          <p:nvPr/>
        </p:nvCxnSpPr>
        <p:spPr bwMode="auto">
          <a:xfrm>
            <a:off x="1435895" y="3588860"/>
            <a:ext cx="699078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F5A0C205-9098-427D-98C5-3722323B613C}"/>
              </a:ext>
            </a:extLst>
          </p:cNvPr>
          <p:cNvCxnSpPr>
            <a:cxnSpLocks/>
          </p:cNvCxnSpPr>
          <p:nvPr/>
        </p:nvCxnSpPr>
        <p:spPr bwMode="auto">
          <a:xfrm>
            <a:off x="1435895" y="4062520"/>
            <a:ext cx="699078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018FAB31-0D14-4C08-9C2E-E2F036D70AAD}"/>
              </a:ext>
            </a:extLst>
          </p:cNvPr>
          <p:cNvCxnSpPr>
            <a:cxnSpLocks/>
          </p:cNvCxnSpPr>
          <p:nvPr/>
        </p:nvCxnSpPr>
        <p:spPr bwMode="auto">
          <a:xfrm>
            <a:off x="1430728" y="4536180"/>
            <a:ext cx="699078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D3F78D23-ED97-493A-BF54-97EEFE246DAD}"/>
              </a:ext>
            </a:extLst>
          </p:cNvPr>
          <p:cNvCxnSpPr>
            <a:cxnSpLocks/>
          </p:cNvCxnSpPr>
          <p:nvPr/>
        </p:nvCxnSpPr>
        <p:spPr bwMode="auto">
          <a:xfrm>
            <a:off x="1411782" y="1700213"/>
            <a:ext cx="7018344"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 Box 432">
            <a:extLst>
              <a:ext uri="{FF2B5EF4-FFF2-40B4-BE49-F238E27FC236}">
                <a16:creationId xmlns:a16="http://schemas.microsoft.com/office/drawing/2014/main" id="{D9842181-4C99-4A47-863C-1AA4F46A44DF}"/>
              </a:ext>
            </a:extLst>
          </p:cNvPr>
          <p:cNvSpPr txBox="1">
            <a:spLocks noChangeArrowheads="1"/>
          </p:cNvSpPr>
          <p:nvPr/>
        </p:nvSpPr>
        <p:spPr bwMode="auto">
          <a:xfrm>
            <a:off x="587263" y="2102821"/>
            <a:ext cx="433965" cy="2499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Change in SBM frequency</a:t>
            </a:r>
          </a:p>
        </p:txBody>
      </p:sp>
      <p:sp>
        <p:nvSpPr>
          <p:cNvPr id="113" name="Text Box 85">
            <a:extLst>
              <a:ext uri="{FF2B5EF4-FFF2-40B4-BE49-F238E27FC236}">
                <a16:creationId xmlns:a16="http://schemas.microsoft.com/office/drawing/2014/main" id="{2EA0F705-DF2A-4045-963F-1BFF13F97BBD}"/>
              </a:ext>
            </a:extLst>
          </p:cNvPr>
          <p:cNvSpPr txBox="1">
            <a:spLocks noChangeArrowheads="1"/>
          </p:cNvSpPr>
          <p:nvPr/>
        </p:nvSpPr>
        <p:spPr bwMode="auto">
          <a:xfrm>
            <a:off x="1066855" y="251924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114" name="Text Box 88">
            <a:extLst>
              <a:ext uri="{FF2B5EF4-FFF2-40B4-BE49-F238E27FC236}">
                <a16:creationId xmlns:a16="http://schemas.microsoft.com/office/drawing/2014/main" id="{28CFD4E3-BB84-4011-9832-DDCB8A0E5AD6}"/>
              </a:ext>
            </a:extLst>
          </p:cNvPr>
          <p:cNvSpPr txBox="1">
            <a:spLocks noChangeArrowheads="1"/>
          </p:cNvSpPr>
          <p:nvPr/>
        </p:nvSpPr>
        <p:spPr bwMode="auto">
          <a:xfrm>
            <a:off x="1066855" y="299140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115" name="Text Box 89">
            <a:extLst>
              <a:ext uri="{FF2B5EF4-FFF2-40B4-BE49-F238E27FC236}">
                <a16:creationId xmlns:a16="http://schemas.microsoft.com/office/drawing/2014/main" id="{CD809008-C1C3-406B-8C6C-29400F6204CB}"/>
              </a:ext>
            </a:extLst>
          </p:cNvPr>
          <p:cNvSpPr txBox="1">
            <a:spLocks noChangeArrowheads="1"/>
          </p:cNvSpPr>
          <p:nvPr/>
        </p:nvSpPr>
        <p:spPr bwMode="auto">
          <a:xfrm>
            <a:off x="1066855" y="346506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116" name="Text Box 90">
            <a:extLst>
              <a:ext uri="{FF2B5EF4-FFF2-40B4-BE49-F238E27FC236}">
                <a16:creationId xmlns:a16="http://schemas.microsoft.com/office/drawing/2014/main" id="{EF13DA16-B4A7-40BF-B359-C135253BCC84}"/>
              </a:ext>
            </a:extLst>
          </p:cNvPr>
          <p:cNvSpPr txBox="1">
            <a:spLocks noChangeArrowheads="1"/>
          </p:cNvSpPr>
          <p:nvPr/>
        </p:nvSpPr>
        <p:spPr bwMode="auto">
          <a:xfrm>
            <a:off x="1066855" y="393872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117" name="Text Box 91">
            <a:extLst>
              <a:ext uri="{FF2B5EF4-FFF2-40B4-BE49-F238E27FC236}">
                <a16:creationId xmlns:a16="http://schemas.microsoft.com/office/drawing/2014/main" id="{617A9728-3B01-4411-87C0-E174CA82989B}"/>
              </a:ext>
            </a:extLst>
          </p:cNvPr>
          <p:cNvSpPr txBox="1">
            <a:spLocks noChangeArrowheads="1"/>
          </p:cNvSpPr>
          <p:nvPr/>
        </p:nvSpPr>
        <p:spPr bwMode="auto">
          <a:xfrm>
            <a:off x="1066855" y="441238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118" name="Line 233">
            <a:extLst>
              <a:ext uri="{FF2B5EF4-FFF2-40B4-BE49-F238E27FC236}">
                <a16:creationId xmlns:a16="http://schemas.microsoft.com/office/drawing/2014/main" id="{97F736A8-23B0-4775-9926-9B2BD1F77F05}"/>
              </a:ext>
            </a:extLst>
          </p:cNvPr>
          <p:cNvSpPr>
            <a:spLocks noChangeShapeType="1"/>
          </p:cNvSpPr>
          <p:nvPr/>
        </p:nvSpPr>
        <p:spPr bwMode="auto">
          <a:xfrm>
            <a:off x="1427284" y="1700213"/>
            <a:ext cx="0" cy="330812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9" name="Line 234">
            <a:extLst>
              <a:ext uri="{FF2B5EF4-FFF2-40B4-BE49-F238E27FC236}">
                <a16:creationId xmlns:a16="http://schemas.microsoft.com/office/drawing/2014/main" id="{78802F5A-EE04-46B6-BE43-C9ABA91C2C54}"/>
              </a:ext>
            </a:extLst>
          </p:cNvPr>
          <p:cNvSpPr>
            <a:spLocks noChangeShapeType="1"/>
          </p:cNvSpPr>
          <p:nvPr/>
        </p:nvSpPr>
        <p:spPr bwMode="auto">
          <a:xfrm flipH="1">
            <a:off x="1286056" y="2646035"/>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0" name="Line 237">
            <a:extLst>
              <a:ext uri="{FF2B5EF4-FFF2-40B4-BE49-F238E27FC236}">
                <a16:creationId xmlns:a16="http://schemas.microsoft.com/office/drawing/2014/main" id="{2DC2F374-FFD8-45BE-BF79-E17868240853}"/>
              </a:ext>
            </a:extLst>
          </p:cNvPr>
          <p:cNvSpPr>
            <a:spLocks noChangeShapeType="1"/>
          </p:cNvSpPr>
          <p:nvPr/>
        </p:nvSpPr>
        <p:spPr bwMode="auto">
          <a:xfrm flipH="1">
            <a:off x="1286056" y="3118197"/>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1" name="Line 238">
            <a:extLst>
              <a:ext uri="{FF2B5EF4-FFF2-40B4-BE49-F238E27FC236}">
                <a16:creationId xmlns:a16="http://schemas.microsoft.com/office/drawing/2014/main" id="{6D9AB95B-3F46-4C0E-B292-5F930EA22FA5}"/>
              </a:ext>
            </a:extLst>
          </p:cNvPr>
          <p:cNvSpPr>
            <a:spLocks noChangeShapeType="1"/>
          </p:cNvSpPr>
          <p:nvPr/>
        </p:nvSpPr>
        <p:spPr bwMode="auto">
          <a:xfrm flipH="1">
            <a:off x="1286056" y="3590358"/>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2" name="Line 239">
            <a:extLst>
              <a:ext uri="{FF2B5EF4-FFF2-40B4-BE49-F238E27FC236}">
                <a16:creationId xmlns:a16="http://schemas.microsoft.com/office/drawing/2014/main" id="{B45E6D4F-112D-43C8-9E8E-B2314770366F}"/>
              </a:ext>
            </a:extLst>
          </p:cNvPr>
          <p:cNvSpPr>
            <a:spLocks noChangeShapeType="1"/>
          </p:cNvSpPr>
          <p:nvPr/>
        </p:nvSpPr>
        <p:spPr bwMode="auto">
          <a:xfrm flipH="1">
            <a:off x="1286056" y="4062520"/>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3" name="Line 240">
            <a:extLst>
              <a:ext uri="{FF2B5EF4-FFF2-40B4-BE49-F238E27FC236}">
                <a16:creationId xmlns:a16="http://schemas.microsoft.com/office/drawing/2014/main" id="{1A349FDF-6D50-4B50-B774-507C369E7B2F}"/>
              </a:ext>
            </a:extLst>
          </p:cNvPr>
          <p:cNvSpPr>
            <a:spLocks noChangeShapeType="1"/>
          </p:cNvSpPr>
          <p:nvPr/>
        </p:nvSpPr>
        <p:spPr bwMode="auto">
          <a:xfrm flipH="1">
            <a:off x="1286056" y="4536180"/>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124" name="Group 181">
            <a:extLst>
              <a:ext uri="{FF2B5EF4-FFF2-40B4-BE49-F238E27FC236}">
                <a16:creationId xmlns:a16="http://schemas.microsoft.com/office/drawing/2014/main" id="{8AB9D663-A033-4237-B8BB-B60C562D199C}"/>
              </a:ext>
            </a:extLst>
          </p:cNvPr>
          <p:cNvGrpSpPr>
            <a:grpSpLocks/>
          </p:cNvGrpSpPr>
          <p:nvPr/>
        </p:nvGrpSpPr>
        <p:grpSpPr bwMode="auto">
          <a:xfrm>
            <a:off x="2674224" y="1938542"/>
            <a:ext cx="194618" cy="1338540"/>
            <a:chOff x="4112" y="1814"/>
            <a:chExt cx="88" cy="818"/>
          </a:xfrm>
        </p:grpSpPr>
        <p:sp>
          <p:nvSpPr>
            <p:cNvPr id="181" name="Line 82">
              <a:extLst>
                <a:ext uri="{FF2B5EF4-FFF2-40B4-BE49-F238E27FC236}">
                  <a16:creationId xmlns:a16="http://schemas.microsoft.com/office/drawing/2014/main" id="{5323520E-09A6-464F-A4ED-57DEFE463180}"/>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82" name="Line 83">
              <a:extLst>
                <a:ext uri="{FF2B5EF4-FFF2-40B4-BE49-F238E27FC236}">
                  <a16:creationId xmlns:a16="http://schemas.microsoft.com/office/drawing/2014/main" id="{83723488-0FB3-4819-AD89-5D83A7BDDEA0}"/>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25" name="Line 234">
            <a:extLst>
              <a:ext uri="{FF2B5EF4-FFF2-40B4-BE49-F238E27FC236}">
                <a16:creationId xmlns:a16="http://schemas.microsoft.com/office/drawing/2014/main" id="{DB7F41A2-2AB2-48AE-8E0F-7FF0D44A89AD}"/>
              </a:ext>
            </a:extLst>
          </p:cNvPr>
          <p:cNvSpPr>
            <a:spLocks noChangeShapeType="1"/>
          </p:cNvSpPr>
          <p:nvPr/>
        </p:nvSpPr>
        <p:spPr bwMode="auto">
          <a:xfrm flipH="1">
            <a:off x="1286056" y="2172374"/>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6" name="Text Box 85">
            <a:extLst>
              <a:ext uri="{FF2B5EF4-FFF2-40B4-BE49-F238E27FC236}">
                <a16:creationId xmlns:a16="http://schemas.microsoft.com/office/drawing/2014/main" id="{2B700AB6-9C8B-44C4-950C-C26A2AAD8847}"/>
              </a:ext>
            </a:extLst>
          </p:cNvPr>
          <p:cNvSpPr txBox="1">
            <a:spLocks noChangeArrowheads="1"/>
          </p:cNvSpPr>
          <p:nvPr/>
        </p:nvSpPr>
        <p:spPr bwMode="auto">
          <a:xfrm>
            <a:off x="1066855" y="204558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a:t>
            </a:r>
          </a:p>
        </p:txBody>
      </p:sp>
      <p:sp>
        <p:nvSpPr>
          <p:cNvPr id="127" name="Line 234">
            <a:extLst>
              <a:ext uri="{FF2B5EF4-FFF2-40B4-BE49-F238E27FC236}">
                <a16:creationId xmlns:a16="http://schemas.microsoft.com/office/drawing/2014/main" id="{2BB22BF9-3C01-410C-B714-4F6EB8054BBD}"/>
              </a:ext>
            </a:extLst>
          </p:cNvPr>
          <p:cNvSpPr>
            <a:spLocks noChangeShapeType="1"/>
          </p:cNvSpPr>
          <p:nvPr/>
        </p:nvSpPr>
        <p:spPr bwMode="auto">
          <a:xfrm flipH="1">
            <a:off x="1286056" y="1700213"/>
            <a:ext cx="148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129" name="Group 193">
            <a:extLst>
              <a:ext uri="{FF2B5EF4-FFF2-40B4-BE49-F238E27FC236}">
                <a16:creationId xmlns:a16="http://schemas.microsoft.com/office/drawing/2014/main" id="{36E7F06E-0E4D-4043-B155-342E5B2D3089}"/>
              </a:ext>
            </a:extLst>
          </p:cNvPr>
          <p:cNvGrpSpPr>
            <a:grpSpLocks/>
          </p:cNvGrpSpPr>
          <p:nvPr/>
        </p:nvGrpSpPr>
        <p:grpSpPr bwMode="auto">
          <a:xfrm>
            <a:off x="2028364" y="3545390"/>
            <a:ext cx="194619" cy="882868"/>
            <a:chOff x="4112" y="1814"/>
            <a:chExt cx="88" cy="818"/>
          </a:xfrm>
        </p:grpSpPr>
        <p:sp>
          <p:nvSpPr>
            <p:cNvPr id="179" name="Line 82">
              <a:extLst>
                <a:ext uri="{FF2B5EF4-FFF2-40B4-BE49-F238E27FC236}">
                  <a16:creationId xmlns:a16="http://schemas.microsoft.com/office/drawing/2014/main" id="{B384E26A-2BF9-4FEB-B8AD-72B0AF10E473}"/>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80" name="Line 83">
              <a:extLst>
                <a:ext uri="{FF2B5EF4-FFF2-40B4-BE49-F238E27FC236}">
                  <a16:creationId xmlns:a16="http://schemas.microsoft.com/office/drawing/2014/main" id="{FAE35961-0BED-4092-BD11-B5BE6E1E588C}"/>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0" name="Group 193">
            <a:extLst>
              <a:ext uri="{FF2B5EF4-FFF2-40B4-BE49-F238E27FC236}">
                <a16:creationId xmlns:a16="http://schemas.microsoft.com/office/drawing/2014/main" id="{15BEBA8B-618F-4E22-8EB2-B867FAE63B64}"/>
              </a:ext>
            </a:extLst>
          </p:cNvPr>
          <p:cNvGrpSpPr>
            <a:grpSpLocks/>
          </p:cNvGrpSpPr>
          <p:nvPr/>
        </p:nvGrpSpPr>
        <p:grpSpPr bwMode="auto">
          <a:xfrm>
            <a:off x="3755823" y="3450959"/>
            <a:ext cx="194618" cy="1091218"/>
            <a:chOff x="4112" y="1814"/>
            <a:chExt cx="88" cy="818"/>
          </a:xfrm>
        </p:grpSpPr>
        <p:sp>
          <p:nvSpPr>
            <p:cNvPr id="177" name="Line 82">
              <a:extLst>
                <a:ext uri="{FF2B5EF4-FFF2-40B4-BE49-F238E27FC236}">
                  <a16:creationId xmlns:a16="http://schemas.microsoft.com/office/drawing/2014/main" id="{1E84CD80-6878-4A1D-AC79-1D0A2CFB36DA}"/>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78" name="Line 83">
              <a:extLst>
                <a:ext uri="{FF2B5EF4-FFF2-40B4-BE49-F238E27FC236}">
                  <a16:creationId xmlns:a16="http://schemas.microsoft.com/office/drawing/2014/main" id="{749879BC-FBD3-4A5D-AA87-49CA067A5984}"/>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1" name="Group 181">
            <a:extLst>
              <a:ext uri="{FF2B5EF4-FFF2-40B4-BE49-F238E27FC236}">
                <a16:creationId xmlns:a16="http://schemas.microsoft.com/office/drawing/2014/main" id="{1CFAB992-6E95-4A78-B440-108E68A4B8BE}"/>
              </a:ext>
            </a:extLst>
          </p:cNvPr>
          <p:cNvGrpSpPr>
            <a:grpSpLocks/>
          </p:cNvGrpSpPr>
          <p:nvPr/>
        </p:nvGrpSpPr>
        <p:grpSpPr bwMode="auto">
          <a:xfrm>
            <a:off x="4403407" y="2649033"/>
            <a:ext cx="194618" cy="1098712"/>
            <a:chOff x="4112" y="1814"/>
            <a:chExt cx="88" cy="818"/>
          </a:xfrm>
        </p:grpSpPr>
        <p:sp>
          <p:nvSpPr>
            <p:cNvPr id="175" name="Line 82">
              <a:extLst>
                <a:ext uri="{FF2B5EF4-FFF2-40B4-BE49-F238E27FC236}">
                  <a16:creationId xmlns:a16="http://schemas.microsoft.com/office/drawing/2014/main" id="{51DC4FD5-2572-4E06-8C3B-955FFE18A9C2}"/>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76" name="Line 83">
              <a:extLst>
                <a:ext uri="{FF2B5EF4-FFF2-40B4-BE49-F238E27FC236}">
                  <a16:creationId xmlns:a16="http://schemas.microsoft.com/office/drawing/2014/main" id="{44ED83EA-A89C-405A-B4CD-5398897F9CAE}"/>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2" name="Group 190">
            <a:extLst>
              <a:ext uri="{FF2B5EF4-FFF2-40B4-BE49-F238E27FC236}">
                <a16:creationId xmlns:a16="http://schemas.microsoft.com/office/drawing/2014/main" id="{69B16C79-609D-4BD5-8212-6D39BB6BEF08}"/>
              </a:ext>
            </a:extLst>
          </p:cNvPr>
          <p:cNvGrpSpPr>
            <a:grpSpLocks/>
          </p:cNvGrpSpPr>
          <p:nvPr/>
        </p:nvGrpSpPr>
        <p:grpSpPr bwMode="auto">
          <a:xfrm>
            <a:off x="5466060" y="3262093"/>
            <a:ext cx="194619" cy="1089718"/>
            <a:chOff x="4112" y="1814"/>
            <a:chExt cx="88" cy="818"/>
          </a:xfrm>
        </p:grpSpPr>
        <p:sp>
          <p:nvSpPr>
            <p:cNvPr id="173" name="Line 82">
              <a:extLst>
                <a:ext uri="{FF2B5EF4-FFF2-40B4-BE49-F238E27FC236}">
                  <a16:creationId xmlns:a16="http://schemas.microsoft.com/office/drawing/2014/main" id="{DF548E14-FC0B-4C5E-A66F-0D319A1F2542}"/>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74" name="Line 83">
              <a:extLst>
                <a:ext uri="{FF2B5EF4-FFF2-40B4-BE49-F238E27FC236}">
                  <a16:creationId xmlns:a16="http://schemas.microsoft.com/office/drawing/2014/main" id="{4B5FBBED-5B4E-4A4A-9E25-6560FDA80201}"/>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3" name="Group 184">
            <a:extLst>
              <a:ext uri="{FF2B5EF4-FFF2-40B4-BE49-F238E27FC236}">
                <a16:creationId xmlns:a16="http://schemas.microsoft.com/office/drawing/2014/main" id="{6502E3C9-4CE9-49B9-910C-A6FCD55CC9EC}"/>
              </a:ext>
            </a:extLst>
          </p:cNvPr>
          <p:cNvGrpSpPr>
            <a:grpSpLocks/>
          </p:cNvGrpSpPr>
          <p:nvPr/>
        </p:nvGrpSpPr>
        <p:grpSpPr bwMode="auto">
          <a:xfrm>
            <a:off x="6111921" y="2502137"/>
            <a:ext cx="194618" cy="1209633"/>
            <a:chOff x="4112" y="1814"/>
            <a:chExt cx="88" cy="818"/>
          </a:xfrm>
        </p:grpSpPr>
        <p:sp>
          <p:nvSpPr>
            <p:cNvPr id="171" name="Line 82">
              <a:extLst>
                <a:ext uri="{FF2B5EF4-FFF2-40B4-BE49-F238E27FC236}">
                  <a16:creationId xmlns:a16="http://schemas.microsoft.com/office/drawing/2014/main" id="{8C3A5463-C95D-4BDD-A053-4F8A284188F0}"/>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72" name="Line 83">
              <a:extLst>
                <a:ext uri="{FF2B5EF4-FFF2-40B4-BE49-F238E27FC236}">
                  <a16:creationId xmlns:a16="http://schemas.microsoft.com/office/drawing/2014/main" id="{BB117010-C091-4C41-B484-FC31B3268F3C}"/>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4" name="Group 187">
            <a:extLst>
              <a:ext uri="{FF2B5EF4-FFF2-40B4-BE49-F238E27FC236}">
                <a16:creationId xmlns:a16="http://schemas.microsoft.com/office/drawing/2014/main" id="{815EBECD-3425-4C04-80D0-7D21BC5AE1E2}"/>
              </a:ext>
            </a:extLst>
          </p:cNvPr>
          <p:cNvGrpSpPr>
            <a:grpSpLocks/>
          </p:cNvGrpSpPr>
          <p:nvPr/>
        </p:nvGrpSpPr>
        <p:grpSpPr bwMode="auto">
          <a:xfrm>
            <a:off x="7038514" y="3073229"/>
            <a:ext cx="194618" cy="1209632"/>
            <a:chOff x="4112" y="1814"/>
            <a:chExt cx="88" cy="818"/>
          </a:xfrm>
        </p:grpSpPr>
        <p:sp>
          <p:nvSpPr>
            <p:cNvPr id="169" name="Line 82">
              <a:extLst>
                <a:ext uri="{FF2B5EF4-FFF2-40B4-BE49-F238E27FC236}">
                  <a16:creationId xmlns:a16="http://schemas.microsoft.com/office/drawing/2014/main" id="{7C4F4774-73CD-4D3F-A199-C1D9367ABBD1}"/>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70" name="Line 83">
              <a:extLst>
                <a:ext uri="{FF2B5EF4-FFF2-40B4-BE49-F238E27FC236}">
                  <a16:creationId xmlns:a16="http://schemas.microsoft.com/office/drawing/2014/main" id="{6EC0189A-E01F-44FD-9595-F38C6FA47BAC}"/>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35" name="Group 178">
            <a:extLst>
              <a:ext uri="{FF2B5EF4-FFF2-40B4-BE49-F238E27FC236}">
                <a16:creationId xmlns:a16="http://schemas.microsoft.com/office/drawing/2014/main" id="{8567EB02-3686-446B-A628-16251F5A7465}"/>
              </a:ext>
            </a:extLst>
          </p:cNvPr>
          <p:cNvGrpSpPr>
            <a:grpSpLocks/>
          </p:cNvGrpSpPr>
          <p:nvPr/>
        </p:nvGrpSpPr>
        <p:grpSpPr bwMode="auto">
          <a:xfrm>
            <a:off x="7689541" y="2647534"/>
            <a:ext cx="194618" cy="1208134"/>
            <a:chOff x="4112" y="1814"/>
            <a:chExt cx="88" cy="818"/>
          </a:xfrm>
        </p:grpSpPr>
        <p:sp>
          <p:nvSpPr>
            <p:cNvPr id="167" name="Line 82">
              <a:extLst>
                <a:ext uri="{FF2B5EF4-FFF2-40B4-BE49-F238E27FC236}">
                  <a16:creationId xmlns:a16="http://schemas.microsoft.com/office/drawing/2014/main" id="{FB694949-BE75-480B-B7E6-0BD5AF063CEA}"/>
                </a:ext>
              </a:extLst>
            </p:cNvPr>
            <p:cNvSpPr>
              <a:spLocks noChangeShapeType="1"/>
            </p:cNvSpPr>
            <p:nvPr/>
          </p:nvSpPr>
          <p:spPr bwMode="auto">
            <a:xfrm flipV="1">
              <a:off x="4156" y="1814"/>
              <a:ext cx="0" cy="81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68" name="Line 83">
              <a:extLst>
                <a:ext uri="{FF2B5EF4-FFF2-40B4-BE49-F238E27FC236}">
                  <a16:creationId xmlns:a16="http://schemas.microsoft.com/office/drawing/2014/main" id="{AD042C7C-505D-4A34-99F2-317DFA5DB49E}"/>
                </a:ext>
              </a:extLst>
            </p:cNvPr>
            <p:cNvSpPr>
              <a:spLocks noChangeShapeType="1"/>
            </p:cNvSpPr>
            <p:nvPr/>
          </p:nvSpPr>
          <p:spPr bwMode="auto">
            <a:xfrm flipH="1">
              <a:off x="4112" y="1815"/>
              <a:ext cx="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39" name="Text Box 97">
            <a:extLst>
              <a:ext uri="{FF2B5EF4-FFF2-40B4-BE49-F238E27FC236}">
                <a16:creationId xmlns:a16="http://schemas.microsoft.com/office/drawing/2014/main" id="{E3625269-6996-45A6-B294-C32B97048CB7}"/>
              </a:ext>
            </a:extLst>
          </p:cNvPr>
          <p:cNvSpPr txBox="1">
            <a:spLocks noChangeArrowheads="1"/>
          </p:cNvSpPr>
          <p:nvPr/>
        </p:nvSpPr>
        <p:spPr bwMode="auto">
          <a:xfrm>
            <a:off x="4179093" y="3659821"/>
            <a:ext cx="64152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b="0" i="0">
                <a:solidFill>
                  <a:schemeClr val="bg1"/>
                </a:solidFill>
                <a:latin typeface="Calibri" panose="020F0502020204030204" pitchFamily="34" charset="0"/>
                <a:ea typeface="メイリオ" panose="020B0604030504040204" pitchFamily="50" charset="-128"/>
                <a:cs typeface="Calibri" panose="020F0502020204030204" pitchFamily="34" charset="0"/>
              </a:rPr>
              <a:t>2.7</a:t>
            </a:r>
          </a:p>
        </p:txBody>
      </p:sp>
      <p:sp>
        <p:nvSpPr>
          <p:cNvPr id="140" name="Text Box 98">
            <a:extLst>
              <a:ext uri="{FF2B5EF4-FFF2-40B4-BE49-F238E27FC236}">
                <a16:creationId xmlns:a16="http://schemas.microsoft.com/office/drawing/2014/main" id="{8647B3B9-F0CA-4B3F-8223-3BEBEE1B84A5}"/>
              </a:ext>
            </a:extLst>
          </p:cNvPr>
          <p:cNvSpPr txBox="1">
            <a:spLocks noChangeArrowheads="1"/>
          </p:cNvSpPr>
          <p:nvPr/>
        </p:nvSpPr>
        <p:spPr bwMode="auto">
          <a:xfrm>
            <a:off x="6814200" y="4170955"/>
            <a:ext cx="64152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b="0" i="0">
                <a:solidFill>
                  <a:schemeClr val="bg1"/>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141" name="Text Box 97">
            <a:extLst>
              <a:ext uri="{FF2B5EF4-FFF2-40B4-BE49-F238E27FC236}">
                <a16:creationId xmlns:a16="http://schemas.microsoft.com/office/drawing/2014/main" id="{D1BD22D7-8823-45D1-80D2-3BBCEAE4B749}"/>
              </a:ext>
            </a:extLst>
          </p:cNvPr>
          <p:cNvSpPr txBox="1">
            <a:spLocks noChangeArrowheads="1"/>
          </p:cNvSpPr>
          <p:nvPr/>
        </p:nvSpPr>
        <p:spPr bwMode="auto">
          <a:xfrm>
            <a:off x="7472117" y="3716780"/>
            <a:ext cx="64152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b="0" i="0">
                <a:solidFill>
                  <a:schemeClr val="bg1"/>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144" name="Text Box 33">
            <a:extLst>
              <a:ext uri="{FF2B5EF4-FFF2-40B4-BE49-F238E27FC236}">
                <a16:creationId xmlns:a16="http://schemas.microsoft.com/office/drawing/2014/main" id="{64BAD8C6-B673-4126-87EF-C9245CAE79A1}"/>
              </a:ext>
            </a:extLst>
          </p:cNvPr>
          <p:cNvSpPr txBox="1">
            <a:spLocks noChangeArrowheads="1"/>
          </p:cNvSpPr>
          <p:nvPr/>
        </p:nvSpPr>
        <p:spPr bwMode="auto">
          <a:xfrm>
            <a:off x="2605308" y="1732657"/>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46" name="Text Box 33">
            <a:extLst>
              <a:ext uri="{FF2B5EF4-FFF2-40B4-BE49-F238E27FC236}">
                <a16:creationId xmlns:a16="http://schemas.microsoft.com/office/drawing/2014/main" id="{E7FDB37D-6DA1-4F73-B040-AC96A88CD434}"/>
              </a:ext>
            </a:extLst>
          </p:cNvPr>
          <p:cNvSpPr txBox="1">
            <a:spLocks noChangeArrowheads="1"/>
          </p:cNvSpPr>
          <p:nvPr/>
        </p:nvSpPr>
        <p:spPr bwMode="auto">
          <a:xfrm>
            <a:off x="6092953" y="2277996"/>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47" name="Text Box 33">
            <a:extLst>
              <a:ext uri="{FF2B5EF4-FFF2-40B4-BE49-F238E27FC236}">
                <a16:creationId xmlns:a16="http://schemas.microsoft.com/office/drawing/2014/main" id="{A2B46772-8D98-497B-8132-D0C893994E09}"/>
              </a:ext>
            </a:extLst>
          </p:cNvPr>
          <p:cNvSpPr txBox="1">
            <a:spLocks noChangeArrowheads="1"/>
          </p:cNvSpPr>
          <p:nvPr/>
        </p:nvSpPr>
        <p:spPr bwMode="auto">
          <a:xfrm>
            <a:off x="7729142" y="2426478"/>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48" name="Rectangle 74">
            <a:extLst>
              <a:ext uri="{FF2B5EF4-FFF2-40B4-BE49-F238E27FC236}">
                <a16:creationId xmlns:a16="http://schemas.microsoft.com/office/drawing/2014/main" id="{6D3DAF07-D685-4728-8388-7DD2A4D64C60}"/>
              </a:ext>
            </a:extLst>
          </p:cNvPr>
          <p:cNvSpPr>
            <a:spLocks noChangeArrowheads="1"/>
          </p:cNvSpPr>
          <p:nvPr/>
        </p:nvSpPr>
        <p:spPr bwMode="auto">
          <a:xfrm>
            <a:off x="2448603" y="3262093"/>
            <a:ext cx="647582" cy="1746248"/>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49" name="Rectangle 73">
            <a:extLst>
              <a:ext uri="{FF2B5EF4-FFF2-40B4-BE49-F238E27FC236}">
                <a16:creationId xmlns:a16="http://schemas.microsoft.com/office/drawing/2014/main" id="{F0E8C067-84BC-4283-A1E8-559889B1DCC1}"/>
              </a:ext>
            </a:extLst>
          </p:cNvPr>
          <p:cNvSpPr>
            <a:spLocks noChangeArrowheads="1"/>
          </p:cNvSpPr>
          <p:nvPr/>
        </p:nvSpPr>
        <p:spPr bwMode="auto">
          <a:xfrm>
            <a:off x="3531926" y="4399778"/>
            <a:ext cx="645859" cy="608563"/>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50" name="Rectangle 74">
            <a:extLst>
              <a:ext uri="{FF2B5EF4-FFF2-40B4-BE49-F238E27FC236}">
                <a16:creationId xmlns:a16="http://schemas.microsoft.com/office/drawing/2014/main" id="{8701E247-E8A1-44CE-A191-14D96C7F4F31}"/>
              </a:ext>
            </a:extLst>
          </p:cNvPr>
          <p:cNvSpPr>
            <a:spLocks noChangeArrowheads="1"/>
          </p:cNvSpPr>
          <p:nvPr/>
        </p:nvSpPr>
        <p:spPr bwMode="auto">
          <a:xfrm>
            <a:off x="4176063" y="3732757"/>
            <a:ext cx="647582" cy="1275585"/>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51" name="Rectangle 73">
            <a:extLst>
              <a:ext uri="{FF2B5EF4-FFF2-40B4-BE49-F238E27FC236}">
                <a16:creationId xmlns:a16="http://schemas.microsoft.com/office/drawing/2014/main" id="{7DD5A62D-DC5E-42AE-8B5E-2E4099D43437}"/>
              </a:ext>
            </a:extLst>
          </p:cNvPr>
          <p:cNvSpPr>
            <a:spLocks noChangeArrowheads="1"/>
          </p:cNvSpPr>
          <p:nvPr/>
        </p:nvSpPr>
        <p:spPr bwMode="auto">
          <a:xfrm>
            <a:off x="5236996" y="4300849"/>
            <a:ext cx="649305" cy="708992"/>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52" name="Rectangle 74">
            <a:extLst>
              <a:ext uri="{FF2B5EF4-FFF2-40B4-BE49-F238E27FC236}">
                <a16:creationId xmlns:a16="http://schemas.microsoft.com/office/drawing/2014/main" id="{9E95A143-4C5A-422A-AFC0-303F8390B68F}"/>
              </a:ext>
            </a:extLst>
          </p:cNvPr>
          <p:cNvSpPr>
            <a:spLocks noChangeArrowheads="1"/>
          </p:cNvSpPr>
          <p:nvPr/>
        </p:nvSpPr>
        <p:spPr bwMode="auto">
          <a:xfrm>
            <a:off x="5884577" y="3684791"/>
            <a:ext cx="647582" cy="132505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53" name="Rectangle 73">
            <a:extLst>
              <a:ext uri="{FF2B5EF4-FFF2-40B4-BE49-F238E27FC236}">
                <a16:creationId xmlns:a16="http://schemas.microsoft.com/office/drawing/2014/main" id="{5BF6764E-89AD-49EE-8C72-8C662EBC671F}"/>
              </a:ext>
            </a:extLst>
          </p:cNvPr>
          <p:cNvSpPr>
            <a:spLocks noChangeArrowheads="1"/>
          </p:cNvSpPr>
          <p:nvPr/>
        </p:nvSpPr>
        <p:spPr bwMode="auto">
          <a:xfrm>
            <a:off x="6823227" y="4254382"/>
            <a:ext cx="647582" cy="755459"/>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54" name="Rectangle 74">
            <a:extLst>
              <a:ext uri="{FF2B5EF4-FFF2-40B4-BE49-F238E27FC236}">
                <a16:creationId xmlns:a16="http://schemas.microsoft.com/office/drawing/2014/main" id="{CB5154A0-0811-41C0-B8A6-89B6E0A0E467}"/>
              </a:ext>
            </a:extLst>
          </p:cNvPr>
          <p:cNvSpPr>
            <a:spLocks noChangeArrowheads="1"/>
          </p:cNvSpPr>
          <p:nvPr/>
        </p:nvSpPr>
        <p:spPr bwMode="auto">
          <a:xfrm>
            <a:off x="7460474" y="3779222"/>
            <a:ext cx="651027" cy="1230618"/>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55" name="Text Box 97">
            <a:extLst>
              <a:ext uri="{FF2B5EF4-FFF2-40B4-BE49-F238E27FC236}">
                <a16:creationId xmlns:a16="http://schemas.microsoft.com/office/drawing/2014/main" id="{95AEBF8C-02BD-4AE1-90D8-323AAF4C68EE}"/>
              </a:ext>
            </a:extLst>
          </p:cNvPr>
          <p:cNvSpPr txBox="1">
            <a:spLocks noChangeArrowheads="1"/>
          </p:cNvSpPr>
          <p:nvPr/>
        </p:nvSpPr>
        <p:spPr bwMode="auto">
          <a:xfrm>
            <a:off x="2608087" y="3302529"/>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3.7</a:t>
            </a:r>
          </a:p>
        </p:txBody>
      </p:sp>
      <p:sp>
        <p:nvSpPr>
          <p:cNvPr id="157" name="Text Box 97">
            <a:extLst>
              <a:ext uri="{FF2B5EF4-FFF2-40B4-BE49-F238E27FC236}">
                <a16:creationId xmlns:a16="http://schemas.microsoft.com/office/drawing/2014/main" id="{423E5312-CDE8-46A3-A1AA-C1FBCE3AA4DF}"/>
              </a:ext>
            </a:extLst>
          </p:cNvPr>
          <p:cNvSpPr txBox="1">
            <a:spLocks noChangeArrowheads="1"/>
          </p:cNvSpPr>
          <p:nvPr/>
        </p:nvSpPr>
        <p:spPr bwMode="auto">
          <a:xfrm>
            <a:off x="4335546" y="3769181"/>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2.7</a:t>
            </a:r>
          </a:p>
        </p:txBody>
      </p:sp>
      <p:sp>
        <p:nvSpPr>
          <p:cNvPr id="158" name="Text Box 98">
            <a:extLst>
              <a:ext uri="{FF2B5EF4-FFF2-40B4-BE49-F238E27FC236}">
                <a16:creationId xmlns:a16="http://schemas.microsoft.com/office/drawing/2014/main" id="{B7FBC91B-902E-4EB5-8B46-38BA2649E18A}"/>
              </a:ext>
            </a:extLst>
          </p:cNvPr>
          <p:cNvSpPr txBox="1">
            <a:spLocks noChangeArrowheads="1"/>
          </p:cNvSpPr>
          <p:nvPr/>
        </p:nvSpPr>
        <p:spPr bwMode="auto">
          <a:xfrm>
            <a:off x="5398201" y="4320855"/>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1.5</a:t>
            </a:r>
          </a:p>
        </p:txBody>
      </p:sp>
      <p:sp>
        <p:nvSpPr>
          <p:cNvPr id="159" name="Text Box 97">
            <a:extLst>
              <a:ext uri="{FF2B5EF4-FFF2-40B4-BE49-F238E27FC236}">
                <a16:creationId xmlns:a16="http://schemas.microsoft.com/office/drawing/2014/main" id="{15ADC18A-EB51-4E46-A045-5F83AC27407C}"/>
              </a:ext>
            </a:extLst>
          </p:cNvPr>
          <p:cNvSpPr txBox="1">
            <a:spLocks noChangeArrowheads="1"/>
          </p:cNvSpPr>
          <p:nvPr/>
        </p:nvSpPr>
        <p:spPr bwMode="auto">
          <a:xfrm>
            <a:off x="6045783" y="3715547"/>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160" name="Text Box 98">
            <a:extLst>
              <a:ext uri="{FF2B5EF4-FFF2-40B4-BE49-F238E27FC236}">
                <a16:creationId xmlns:a16="http://schemas.microsoft.com/office/drawing/2014/main" id="{9470A677-E369-47B9-A08A-6EF2F1E76798}"/>
              </a:ext>
            </a:extLst>
          </p:cNvPr>
          <p:cNvSpPr txBox="1">
            <a:spLocks noChangeArrowheads="1"/>
          </p:cNvSpPr>
          <p:nvPr/>
        </p:nvSpPr>
        <p:spPr bwMode="auto">
          <a:xfrm>
            <a:off x="6970653" y="4272533"/>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161" name="Text Box 97">
            <a:extLst>
              <a:ext uri="{FF2B5EF4-FFF2-40B4-BE49-F238E27FC236}">
                <a16:creationId xmlns:a16="http://schemas.microsoft.com/office/drawing/2014/main" id="{4003279A-5474-4D51-9D70-D4379405494A}"/>
              </a:ext>
            </a:extLst>
          </p:cNvPr>
          <p:cNvSpPr txBox="1">
            <a:spLocks noChangeArrowheads="1"/>
          </p:cNvSpPr>
          <p:nvPr/>
        </p:nvSpPr>
        <p:spPr bwMode="auto">
          <a:xfrm>
            <a:off x="7628570" y="3811804"/>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162" name="Rectangle 73">
            <a:extLst>
              <a:ext uri="{FF2B5EF4-FFF2-40B4-BE49-F238E27FC236}">
                <a16:creationId xmlns:a16="http://schemas.microsoft.com/office/drawing/2014/main" id="{4EAED32F-AE7C-4EEB-9C53-59637D933015}"/>
              </a:ext>
            </a:extLst>
          </p:cNvPr>
          <p:cNvSpPr>
            <a:spLocks noChangeArrowheads="1"/>
          </p:cNvSpPr>
          <p:nvPr/>
        </p:nvSpPr>
        <p:spPr bwMode="auto">
          <a:xfrm>
            <a:off x="1804465" y="4399778"/>
            <a:ext cx="645860" cy="608563"/>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4" name="Line 75">
            <a:extLst>
              <a:ext uri="{FF2B5EF4-FFF2-40B4-BE49-F238E27FC236}">
                <a16:creationId xmlns:a16="http://schemas.microsoft.com/office/drawing/2014/main" id="{1B5C4B30-00BC-49C4-B51F-71D6D95168F4}"/>
              </a:ext>
            </a:extLst>
          </p:cNvPr>
          <p:cNvSpPr>
            <a:spLocks noChangeShapeType="1"/>
          </p:cNvSpPr>
          <p:nvPr/>
        </p:nvSpPr>
        <p:spPr bwMode="auto">
          <a:xfrm>
            <a:off x="1286056" y="5008342"/>
            <a:ext cx="714407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94" name="Text Box 98">
            <a:extLst>
              <a:ext uri="{FF2B5EF4-FFF2-40B4-BE49-F238E27FC236}">
                <a16:creationId xmlns:a16="http://schemas.microsoft.com/office/drawing/2014/main" id="{D5D11F3D-CC6A-4D09-AB2A-0DB76AC21DAE}"/>
              </a:ext>
            </a:extLst>
          </p:cNvPr>
          <p:cNvSpPr txBox="1">
            <a:spLocks noChangeArrowheads="1"/>
          </p:cNvSpPr>
          <p:nvPr/>
        </p:nvSpPr>
        <p:spPr bwMode="auto">
          <a:xfrm>
            <a:off x="1960504" y="4437025"/>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1.3</a:t>
            </a:r>
          </a:p>
        </p:txBody>
      </p:sp>
      <p:sp>
        <p:nvSpPr>
          <p:cNvPr id="195" name="Text Box 98">
            <a:extLst>
              <a:ext uri="{FF2B5EF4-FFF2-40B4-BE49-F238E27FC236}">
                <a16:creationId xmlns:a16="http://schemas.microsoft.com/office/drawing/2014/main" id="{ACA8D089-591F-4F3B-90E5-07B5B7FFD654}"/>
              </a:ext>
            </a:extLst>
          </p:cNvPr>
          <p:cNvSpPr txBox="1">
            <a:spLocks noChangeArrowheads="1"/>
          </p:cNvSpPr>
          <p:nvPr/>
        </p:nvSpPr>
        <p:spPr bwMode="auto">
          <a:xfrm>
            <a:off x="3687964" y="4437025"/>
            <a:ext cx="328615"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1.3</a:t>
            </a:r>
          </a:p>
        </p:txBody>
      </p:sp>
      <p:sp>
        <p:nvSpPr>
          <p:cNvPr id="92" name="Text Box 33">
            <a:extLst>
              <a:ext uri="{FF2B5EF4-FFF2-40B4-BE49-F238E27FC236}">
                <a16:creationId xmlns:a16="http://schemas.microsoft.com/office/drawing/2014/main" id="{3794C1F0-F6BC-4396-9F40-F03E2439740A}"/>
              </a:ext>
            </a:extLst>
          </p:cNvPr>
          <p:cNvSpPr txBox="1">
            <a:spLocks noChangeArrowheads="1"/>
          </p:cNvSpPr>
          <p:nvPr/>
        </p:nvSpPr>
        <p:spPr bwMode="auto">
          <a:xfrm>
            <a:off x="4327590" y="2430945"/>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95" name="正方形/長方形 94">
            <a:extLst>
              <a:ext uri="{FF2B5EF4-FFF2-40B4-BE49-F238E27FC236}">
                <a16:creationId xmlns:a16="http://schemas.microsoft.com/office/drawing/2014/main" id="{B4918378-3BCF-40E0-BF84-932481D05D3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99" name="テキスト ボックス 10">
            <a:extLst>
              <a:ext uri="{FF2B5EF4-FFF2-40B4-BE49-F238E27FC236}">
                <a16:creationId xmlns:a16="http://schemas.microsoft.com/office/drawing/2014/main" id="{B8A3C3A3-B6A2-4D1A-87B9-4573E64D2D38}"/>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98" name="テキスト ボックス 22">
            <a:extLst>
              <a:ext uri="{FF2B5EF4-FFF2-40B4-BE49-F238E27FC236}">
                <a16:creationId xmlns:a16="http://schemas.microsoft.com/office/drawing/2014/main" id="{7B52E83E-E170-4B38-8FE0-F5C9221F985E}"/>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52475" indent="-752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94"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96"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p:cNvSpPr>
          <p:nvPr>
            <p:ph type="title"/>
          </p:nvPr>
        </p:nvSpPr>
        <p:spPr/>
        <p:txBody>
          <a:bodyPr rtlCol="0"/>
          <a:lstStyle/>
          <a:p>
            <a:pPr rtl="0"/>
            <a:r>
              <a:rPr lang="en-us" dirty="0"/>
              <a:t>Time to first SBM after first dose</a:t>
            </a:r>
            <a:br>
              <a:rPr lang="en-US" altLang="ja-JP" dirty="0"/>
            </a:br>
            <a:r>
              <a:rPr lang="en-us" dirty="0"/>
              <a:t>(Secondary endpoint)</a:t>
            </a:r>
            <a:endParaRPr lang="ja-JP" altLang="en-US" dirty="0"/>
          </a:p>
        </p:txBody>
      </p:sp>
      <p:sp>
        <p:nvSpPr>
          <p:cNvPr id="105" name="Text Box 58">
            <a:extLst>
              <a:ext uri="{FF2B5EF4-FFF2-40B4-BE49-F238E27FC236}">
                <a16:creationId xmlns:a16="http://schemas.microsoft.com/office/drawing/2014/main" id="{52B3113F-C8C8-42C3-A19F-92A39C9CBF2E}"/>
              </a:ext>
            </a:extLst>
          </p:cNvPr>
          <p:cNvSpPr txBox="1">
            <a:spLocks noChangeArrowheads="1"/>
          </p:cNvSpPr>
          <p:nvPr/>
        </p:nvSpPr>
        <p:spPr bwMode="auto">
          <a:xfrm>
            <a:off x="1002372" y="1561916"/>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140</a:t>
            </a:r>
          </a:p>
        </p:txBody>
      </p:sp>
      <p:sp>
        <p:nvSpPr>
          <p:cNvPr id="114" name="Text Box 92">
            <a:extLst>
              <a:ext uri="{FF2B5EF4-FFF2-40B4-BE49-F238E27FC236}">
                <a16:creationId xmlns:a16="http://schemas.microsoft.com/office/drawing/2014/main" id="{CE693B0E-5B8C-4057-A3D5-D825A9A8A962}"/>
              </a:ext>
            </a:extLst>
          </p:cNvPr>
          <p:cNvSpPr txBox="1">
            <a:spLocks noChangeArrowheads="1"/>
          </p:cNvSpPr>
          <p:nvPr/>
        </p:nvSpPr>
        <p:spPr bwMode="auto">
          <a:xfrm>
            <a:off x="1185114" y="460991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117" name="Text Box 66">
            <a:extLst>
              <a:ext uri="{FF2B5EF4-FFF2-40B4-BE49-F238E27FC236}">
                <a16:creationId xmlns:a16="http://schemas.microsoft.com/office/drawing/2014/main" id="{31985D2B-E56D-4F04-BA5A-14B7BF06F571}"/>
              </a:ext>
            </a:extLst>
          </p:cNvPr>
          <p:cNvSpPr txBox="1">
            <a:spLocks noChangeArrowheads="1"/>
          </p:cNvSpPr>
          <p:nvPr/>
        </p:nvSpPr>
        <p:spPr bwMode="auto">
          <a:xfrm>
            <a:off x="2653500" y="4738662"/>
            <a:ext cx="923651"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Placebo</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(n=60)</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8" name="テキスト ボックス 16">
            <a:extLst>
              <a:ext uri="{FF2B5EF4-FFF2-40B4-BE49-F238E27FC236}">
                <a16:creationId xmlns:a16="http://schemas.microsoft.com/office/drawing/2014/main" id="{07B94D04-D076-4758-8C6B-797855406152}"/>
              </a:ext>
            </a:extLst>
          </p:cNvPr>
          <p:cNvSpPr txBox="1">
            <a:spLocks noChangeArrowheads="1"/>
          </p:cNvSpPr>
          <p:nvPr/>
        </p:nvSpPr>
        <p:spPr bwMode="auto">
          <a:xfrm>
            <a:off x="5126867" y="4740250"/>
            <a:ext cx="2241190"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(n=59)</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9" name="Text Box 405">
            <a:extLst>
              <a:ext uri="{FF2B5EF4-FFF2-40B4-BE49-F238E27FC236}">
                <a16:creationId xmlns:a16="http://schemas.microsoft.com/office/drawing/2014/main" id="{5D70C9CE-D3C6-4089-99BA-9486AFC9C458}"/>
              </a:ext>
            </a:extLst>
          </p:cNvPr>
          <p:cNvSpPr txBox="1">
            <a:spLocks noChangeArrowheads="1"/>
          </p:cNvSpPr>
          <p:nvPr/>
        </p:nvSpPr>
        <p:spPr bwMode="auto">
          <a:xfrm>
            <a:off x="856794" y="1299185"/>
            <a:ext cx="72500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(Hours)</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45" name="Text Box 100">
            <a:extLst>
              <a:ext uri="{FF2B5EF4-FFF2-40B4-BE49-F238E27FC236}">
                <a16:creationId xmlns:a16="http://schemas.microsoft.com/office/drawing/2014/main" id="{4F600D44-C19A-475F-A1B4-679238902241}"/>
              </a:ext>
            </a:extLst>
          </p:cNvPr>
          <p:cNvSpPr txBox="1">
            <a:spLocks noChangeArrowheads="1"/>
          </p:cNvSpPr>
          <p:nvPr/>
        </p:nvSpPr>
        <p:spPr bwMode="auto">
          <a:xfrm>
            <a:off x="4867946" y="1391250"/>
            <a:ext cx="312829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0.05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102" name="Group 78">
            <a:extLst>
              <a:ext uri="{FF2B5EF4-FFF2-40B4-BE49-F238E27FC236}">
                <a16:creationId xmlns:a16="http://schemas.microsoft.com/office/drawing/2014/main" id="{7E84F13A-93B0-4EEA-A261-F883B99CCD97}"/>
              </a:ext>
            </a:extLst>
          </p:cNvPr>
          <p:cNvGrpSpPr>
            <a:grpSpLocks/>
          </p:cNvGrpSpPr>
          <p:nvPr/>
        </p:nvGrpSpPr>
        <p:grpSpPr bwMode="auto">
          <a:xfrm>
            <a:off x="6109351" y="3635122"/>
            <a:ext cx="277812" cy="710843"/>
            <a:chOff x="882" y="1622"/>
            <a:chExt cx="40" cy="923"/>
          </a:xfrm>
        </p:grpSpPr>
        <p:sp>
          <p:nvSpPr>
            <p:cNvPr id="142" name="Line 79">
              <a:extLst>
                <a:ext uri="{FF2B5EF4-FFF2-40B4-BE49-F238E27FC236}">
                  <a16:creationId xmlns:a16="http://schemas.microsoft.com/office/drawing/2014/main" id="{91B93EED-6DCA-4659-B3F1-DE3F65180B90}"/>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3" name="Line 80">
              <a:extLst>
                <a:ext uri="{FF2B5EF4-FFF2-40B4-BE49-F238E27FC236}">
                  <a16:creationId xmlns:a16="http://schemas.microsoft.com/office/drawing/2014/main" id="{9ACE136D-F163-43CF-85DE-9E23936CED89}"/>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a:latin typeface="Calibri" panose="020F0502020204030204" pitchFamily="34" charset="0"/>
                <a:cs typeface="Calibri" panose="020F0502020204030204" pitchFamily="34" charset="0"/>
              </a:endParaRPr>
            </a:p>
          </p:txBody>
        </p:sp>
      </p:grpSp>
      <p:sp>
        <p:nvSpPr>
          <p:cNvPr id="103" name="Line 93">
            <a:extLst>
              <a:ext uri="{FF2B5EF4-FFF2-40B4-BE49-F238E27FC236}">
                <a16:creationId xmlns:a16="http://schemas.microsoft.com/office/drawing/2014/main" id="{3A683F7F-8AFF-4902-B316-9AFC5C912ACE}"/>
              </a:ext>
            </a:extLst>
          </p:cNvPr>
          <p:cNvSpPr>
            <a:spLocks noChangeShapeType="1"/>
          </p:cNvSpPr>
          <p:nvPr/>
        </p:nvSpPr>
        <p:spPr bwMode="auto">
          <a:xfrm>
            <a:off x="1540526" y="4359238"/>
            <a:ext cx="6459537"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04" name="Line 93">
            <a:extLst>
              <a:ext uri="{FF2B5EF4-FFF2-40B4-BE49-F238E27FC236}">
                <a16:creationId xmlns:a16="http://schemas.microsoft.com/office/drawing/2014/main" id="{D9D132C0-7AE3-469E-B1AE-A9883F58D2EC}"/>
              </a:ext>
            </a:extLst>
          </p:cNvPr>
          <p:cNvSpPr>
            <a:spLocks noChangeShapeType="1"/>
          </p:cNvSpPr>
          <p:nvPr/>
        </p:nvSpPr>
        <p:spPr bwMode="auto">
          <a:xfrm>
            <a:off x="1540526" y="3916805"/>
            <a:ext cx="6459537"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06" name="Text Box 60">
            <a:extLst>
              <a:ext uri="{FF2B5EF4-FFF2-40B4-BE49-F238E27FC236}">
                <a16:creationId xmlns:a16="http://schemas.microsoft.com/office/drawing/2014/main" id="{D7305FE2-1A39-4377-888F-43476B4C9E80}"/>
              </a:ext>
            </a:extLst>
          </p:cNvPr>
          <p:cNvSpPr txBox="1">
            <a:spLocks noChangeArrowheads="1"/>
          </p:cNvSpPr>
          <p:nvPr/>
        </p:nvSpPr>
        <p:spPr bwMode="auto">
          <a:xfrm>
            <a:off x="1002372" y="2012957"/>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120</a:t>
            </a:r>
          </a:p>
        </p:txBody>
      </p:sp>
      <p:sp>
        <p:nvSpPr>
          <p:cNvPr id="107" name="Text Box 62">
            <a:extLst>
              <a:ext uri="{FF2B5EF4-FFF2-40B4-BE49-F238E27FC236}">
                <a16:creationId xmlns:a16="http://schemas.microsoft.com/office/drawing/2014/main" id="{2562F7F0-6DAE-48DA-900C-36B296EB5D75}"/>
              </a:ext>
            </a:extLst>
          </p:cNvPr>
          <p:cNvSpPr txBox="1">
            <a:spLocks noChangeArrowheads="1"/>
          </p:cNvSpPr>
          <p:nvPr/>
        </p:nvSpPr>
        <p:spPr bwMode="auto">
          <a:xfrm>
            <a:off x="1093743" y="2891925"/>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80</a:t>
            </a:r>
          </a:p>
        </p:txBody>
      </p:sp>
      <p:sp>
        <p:nvSpPr>
          <p:cNvPr id="108" name="Text Box 63">
            <a:extLst>
              <a:ext uri="{FF2B5EF4-FFF2-40B4-BE49-F238E27FC236}">
                <a16:creationId xmlns:a16="http://schemas.microsoft.com/office/drawing/2014/main" id="{2EE25410-5966-4483-9EBF-74219104F03E}"/>
              </a:ext>
            </a:extLst>
          </p:cNvPr>
          <p:cNvSpPr txBox="1">
            <a:spLocks noChangeArrowheads="1"/>
          </p:cNvSpPr>
          <p:nvPr/>
        </p:nvSpPr>
        <p:spPr bwMode="auto">
          <a:xfrm>
            <a:off x="1093743" y="3778266"/>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40</a:t>
            </a:r>
          </a:p>
        </p:txBody>
      </p:sp>
      <p:sp>
        <p:nvSpPr>
          <p:cNvPr id="109" name="Line 223">
            <a:extLst>
              <a:ext uri="{FF2B5EF4-FFF2-40B4-BE49-F238E27FC236}">
                <a16:creationId xmlns:a16="http://schemas.microsoft.com/office/drawing/2014/main" id="{4B8305E0-F081-457E-8454-3EF262E24D8E}"/>
              </a:ext>
            </a:extLst>
          </p:cNvPr>
          <p:cNvSpPr>
            <a:spLocks noChangeShapeType="1"/>
          </p:cNvSpPr>
          <p:nvPr/>
        </p:nvSpPr>
        <p:spPr bwMode="auto">
          <a:xfrm>
            <a:off x="1532588" y="1700213"/>
            <a:ext cx="0" cy="303804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0" name="Text Box 62">
            <a:extLst>
              <a:ext uri="{FF2B5EF4-FFF2-40B4-BE49-F238E27FC236}">
                <a16:creationId xmlns:a16="http://schemas.microsoft.com/office/drawing/2014/main" id="{385BA05E-B2BA-4B87-8D0F-514D6C4BC316}"/>
              </a:ext>
            </a:extLst>
          </p:cNvPr>
          <p:cNvSpPr txBox="1">
            <a:spLocks noChangeArrowheads="1"/>
          </p:cNvSpPr>
          <p:nvPr/>
        </p:nvSpPr>
        <p:spPr bwMode="auto">
          <a:xfrm>
            <a:off x="1002372" y="2452441"/>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100</a:t>
            </a:r>
          </a:p>
        </p:txBody>
      </p:sp>
      <p:sp>
        <p:nvSpPr>
          <p:cNvPr id="111" name="Text Box 62">
            <a:extLst>
              <a:ext uri="{FF2B5EF4-FFF2-40B4-BE49-F238E27FC236}">
                <a16:creationId xmlns:a16="http://schemas.microsoft.com/office/drawing/2014/main" id="{251FA6DD-E81A-4002-AB64-AF503CE88FF6}"/>
              </a:ext>
            </a:extLst>
          </p:cNvPr>
          <p:cNvSpPr txBox="1">
            <a:spLocks noChangeArrowheads="1"/>
          </p:cNvSpPr>
          <p:nvPr/>
        </p:nvSpPr>
        <p:spPr bwMode="auto">
          <a:xfrm>
            <a:off x="1093743" y="3332883"/>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60</a:t>
            </a:r>
          </a:p>
        </p:txBody>
      </p:sp>
      <p:sp>
        <p:nvSpPr>
          <p:cNvPr id="112" name="Text Box 63">
            <a:extLst>
              <a:ext uri="{FF2B5EF4-FFF2-40B4-BE49-F238E27FC236}">
                <a16:creationId xmlns:a16="http://schemas.microsoft.com/office/drawing/2014/main" id="{EBA93436-227B-4754-BEB0-1B474660D1B2}"/>
              </a:ext>
            </a:extLst>
          </p:cNvPr>
          <p:cNvSpPr txBox="1">
            <a:spLocks noChangeArrowheads="1"/>
          </p:cNvSpPr>
          <p:nvPr/>
        </p:nvSpPr>
        <p:spPr bwMode="auto">
          <a:xfrm>
            <a:off x="1093743" y="4217750"/>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20</a:t>
            </a:r>
          </a:p>
        </p:txBody>
      </p:sp>
      <p:grpSp>
        <p:nvGrpSpPr>
          <p:cNvPr id="113" name="Group 86">
            <a:extLst>
              <a:ext uri="{FF2B5EF4-FFF2-40B4-BE49-F238E27FC236}">
                <a16:creationId xmlns:a16="http://schemas.microsoft.com/office/drawing/2014/main" id="{4F504AAE-E97B-4AB0-879C-AE161403B15A}"/>
              </a:ext>
            </a:extLst>
          </p:cNvPr>
          <p:cNvGrpSpPr>
            <a:grpSpLocks/>
          </p:cNvGrpSpPr>
          <p:nvPr/>
        </p:nvGrpSpPr>
        <p:grpSpPr bwMode="auto">
          <a:xfrm>
            <a:off x="1408763" y="1700213"/>
            <a:ext cx="133350" cy="3038044"/>
            <a:chOff x="850" y="1468"/>
            <a:chExt cx="116" cy="1949"/>
          </a:xfrm>
        </p:grpSpPr>
        <p:sp>
          <p:nvSpPr>
            <p:cNvPr id="134" name="Line 224">
              <a:extLst>
                <a:ext uri="{FF2B5EF4-FFF2-40B4-BE49-F238E27FC236}">
                  <a16:creationId xmlns:a16="http://schemas.microsoft.com/office/drawing/2014/main" id="{5D7DEFAB-72A4-4DED-8920-DF468ECA623C}"/>
                </a:ext>
              </a:extLst>
            </p:cNvPr>
            <p:cNvSpPr>
              <a:spLocks noChangeShapeType="1"/>
            </p:cNvSpPr>
            <p:nvPr/>
          </p:nvSpPr>
          <p:spPr bwMode="auto">
            <a:xfrm flipH="1">
              <a:off x="850" y="1468"/>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5" name="Line 226">
              <a:extLst>
                <a:ext uri="{FF2B5EF4-FFF2-40B4-BE49-F238E27FC236}">
                  <a16:creationId xmlns:a16="http://schemas.microsoft.com/office/drawing/2014/main" id="{79826F5C-C2F9-4098-92C6-09DB27AE4ADE}"/>
                </a:ext>
              </a:extLst>
            </p:cNvPr>
            <p:cNvSpPr>
              <a:spLocks noChangeShapeType="1"/>
            </p:cNvSpPr>
            <p:nvPr/>
          </p:nvSpPr>
          <p:spPr bwMode="auto">
            <a:xfrm flipH="1">
              <a:off x="850" y="1752"/>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6" name="Line 228">
              <a:extLst>
                <a:ext uri="{FF2B5EF4-FFF2-40B4-BE49-F238E27FC236}">
                  <a16:creationId xmlns:a16="http://schemas.microsoft.com/office/drawing/2014/main" id="{EC65EE98-D280-49EA-BBA3-6AD1AA3CD1E7}"/>
                </a:ext>
              </a:extLst>
            </p:cNvPr>
            <p:cNvSpPr>
              <a:spLocks noChangeShapeType="1"/>
            </p:cNvSpPr>
            <p:nvPr/>
          </p:nvSpPr>
          <p:spPr bwMode="auto">
            <a:xfrm flipH="1">
              <a:off x="850" y="2321"/>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7" name="Line 229">
              <a:extLst>
                <a:ext uri="{FF2B5EF4-FFF2-40B4-BE49-F238E27FC236}">
                  <a16:creationId xmlns:a16="http://schemas.microsoft.com/office/drawing/2014/main" id="{0501A569-4816-4169-8B00-B37B4CD69404}"/>
                </a:ext>
              </a:extLst>
            </p:cNvPr>
            <p:cNvSpPr>
              <a:spLocks noChangeShapeType="1"/>
            </p:cNvSpPr>
            <p:nvPr/>
          </p:nvSpPr>
          <p:spPr bwMode="auto">
            <a:xfrm flipH="1">
              <a:off x="850" y="2890"/>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8" name="Line 231">
              <a:extLst>
                <a:ext uri="{FF2B5EF4-FFF2-40B4-BE49-F238E27FC236}">
                  <a16:creationId xmlns:a16="http://schemas.microsoft.com/office/drawing/2014/main" id="{05291EF2-35F5-4DCA-A14B-7CDDC85DF2EE}"/>
                </a:ext>
              </a:extLst>
            </p:cNvPr>
            <p:cNvSpPr>
              <a:spLocks noChangeShapeType="1"/>
            </p:cNvSpPr>
            <p:nvPr/>
          </p:nvSpPr>
          <p:spPr bwMode="auto">
            <a:xfrm flipH="1">
              <a:off x="850" y="3417"/>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9" name="Line 228">
              <a:extLst>
                <a:ext uri="{FF2B5EF4-FFF2-40B4-BE49-F238E27FC236}">
                  <a16:creationId xmlns:a16="http://schemas.microsoft.com/office/drawing/2014/main" id="{22832EA5-3BCE-42EC-B7F8-8173A02B88F9}"/>
                </a:ext>
              </a:extLst>
            </p:cNvPr>
            <p:cNvSpPr>
              <a:spLocks noChangeShapeType="1"/>
            </p:cNvSpPr>
            <p:nvPr/>
          </p:nvSpPr>
          <p:spPr bwMode="auto">
            <a:xfrm flipH="1">
              <a:off x="850" y="2036"/>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0" name="Line 228">
              <a:extLst>
                <a:ext uri="{FF2B5EF4-FFF2-40B4-BE49-F238E27FC236}">
                  <a16:creationId xmlns:a16="http://schemas.microsoft.com/office/drawing/2014/main" id="{BC18DB67-3E61-4461-BB9C-44EADBF0B53B}"/>
                </a:ext>
              </a:extLst>
            </p:cNvPr>
            <p:cNvSpPr>
              <a:spLocks noChangeShapeType="1"/>
            </p:cNvSpPr>
            <p:nvPr/>
          </p:nvSpPr>
          <p:spPr bwMode="auto">
            <a:xfrm flipH="1">
              <a:off x="850" y="2605"/>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1" name="Line 229">
              <a:extLst>
                <a:ext uri="{FF2B5EF4-FFF2-40B4-BE49-F238E27FC236}">
                  <a16:creationId xmlns:a16="http://schemas.microsoft.com/office/drawing/2014/main" id="{69119AC8-FFDB-4A29-8983-AE57A7D4F67B}"/>
                </a:ext>
              </a:extLst>
            </p:cNvPr>
            <p:cNvSpPr>
              <a:spLocks noChangeShapeType="1"/>
            </p:cNvSpPr>
            <p:nvPr/>
          </p:nvSpPr>
          <p:spPr bwMode="auto">
            <a:xfrm flipH="1">
              <a:off x="850" y="3175"/>
              <a:ext cx="1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grpSp>
      <p:sp>
        <p:nvSpPr>
          <p:cNvPr id="116" name="Text Box 432">
            <a:extLst>
              <a:ext uri="{FF2B5EF4-FFF2-40B4-BE49-F238E27FC236}">
                <a16:creationId xmlns:a16="http://schemas.microsoft.com/office/drawing/2014/main" id="{37A721DB-2697-4223-A0E4-598B22424E87}"/>
              </a:ext>
            </a:extLst>
          </p:cNvPr>
          <p:cNvSpPr txBox="1">
            <a:spLocks noChangeArrowheads="1"/>
          </p:cNvSpPr>
          <p:nvPr/>
        </p:nvSpPr>
        <p:spPr bwMode="auto">
          <a:xfrm>
            <a:off x="580594" y="2363456"/>
            <a:ext cx="433965" cy="1704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Time to first SBM</a:t>
            </a:r>
          </a:p>
        </p:txBody>
      </p:sp>
      <p:sp>
        <p:nvSpPr>
          <p:cNvPr id="120" name="Line 93">
            <a:extLst>
              <a:ext uri="{FF2B5EF4-FFF2-40B4-BE49-F238E27FC236}">
                <a16:creationId xmlns:a16="http://schemas.microsoft.com/office/drawing/2014/main" id="{E2D05677-9B8C-485B-8C0C-ABF1BF70B144}"/>
              </a:ext>
            </a:extLst>
          </p:cNvPr>
          <p:cNvSpPr>
            <a:spLocks noChangeShapeType="1"/>
          </p:cNvSpPr>
          <p:nvPr/>
        </p:nvSpPr>
        <p:spPr bwMode="auto">
          <a:xfrm>
            <a:off x="1535763" y="347584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1" name="Line 93">
            <a:extLst>
              <a:ext uri="{FF2B5EF4-FFF2-40B4-BE49-F238E27FC236}">
                <a16:creationId xmlns:a16="http://schemas.microsoft.com/office/drawing/2014/main" id="{370ECAEC-1695-41A4-B60E-977ECD23849D}"/>
              </a:ext>
            </a:extLst>
          </p:cNvPr>
          <p:cNvSpPr>
            <a:spLocks noChangeShapeType="1"/>
          </p:cNvSpPr>
          <p:nvPr/>
        </p:nvSpPr>
        <p:spPr bwMode="auto">
          <a:xfrm>
            <a:off x="1535763" y="3027514"/>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2" name="Line 93">
            <a:extLst>
              <a:ext uri="{FF2B5EF4-FFF2-40B4-BE49-F238E27FC236}">
                <a16:creationId xmlns:a16="http://schemas.microsoft.com/office/drawing/2014/main" id="{07CF09A7-2710-4290-91B6-D7AE43BAC8EF}"/>
              </a:ext>
            </a:extLst>
          </p:cNvPr>
          <p:cNvSpPr>
            <a:spLocks noChangeShapeType="1"/>
          </p:cNvSpPr>
          <p:nvPr/>
        </p:nvSpPr>
        <p:spPr bwMode="auto">
          <a:xfrm>
            <a:off x="1535763" y="2586554"/>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3" name="Line 93">
            <a:extLst>
              <a:ext uri="{FF2B5EF4-FFF2-40B4-BE49-F238E27FC236}">
                <a16:creationId xmlns:a16="http://schemas.microsoft.com/office/drawing/2014/main" id="{B667A20D-3D5E-471A-B2B5-4778C273642F}"/>
              </a:ext>
            </a:extLst>
          </p:cNvPr>
          <p:cNvSpPr>
            <a:spLocks noChangeShapeType="1"/>
          </p:cNvSpPr>
          <p:nvPr/>
        </p:nvSpPr>
        <p:spPr bwMode="auto">
          <a:xfrm>
            <a:off x="1535763" y="2142647"/>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4" name="Line 93">
            <a:extLst>
              <a:ext uri="{FF2B5EF4-FFF2-40B4-BE49-F238E27FC236}">
                <a16:creationId xmlns:a16="http://schemas.microsoft.com/office/drawing/2014/main" id="{A4172B62-812B-49A5-84D4-52AE4399F38F}"/>
              </a:ext>
            </a:extLst>
          </p:cNvPr>
          <p:cNvSpPr>
            <a:spLocks noChangeShapeType="1"/>
          </p:cNvSpPr>
          <p:nvPr/>
        </p:nvSpPr>
        <p:spPr bwMode="auto">
          <a:xfrm>
            <a:off x="1532587" y="1701687"/>
            <a:ext cx="64674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grpSp>
        <p:nvGrpSpPr>
          <p:cNvPr id="125" name="Group 78">
            <a:extLst>
              <a:ext uri="{FF2B5EF4-FFF2-40B4-BE49-F238E27FC236}">
                <a16:creationId xmlns:a16="http://schemas.microsoft.com/office/drawing/2014/main" id="{09E05EE4-E9BE-4E37-AB5B-3DB95675B8E5}"/>
              </a:ext>
            </a:extLst>
          </p:cNvPr>
          <p:cNvGrpSpPr>
            <a:grpSpLocks/>
          </p:cNvGrpSpPr>
          <p:nvPr/>
        </p:nvGrpSpPr>
        <p:grpSpPr bwMode="auto">
          <a:xfrm>
            <a:off x="2981976" y="1981895"/>
            <a:ext cx="277812" cy="1802179"/>
            <a:chOff x="882" y="1622"/>
            <a:chExt cx="40" cy="923"/>
          </a:xfrm>
        </p:grpSpPr>
        <p:sp>
          <p:nvSpPr>
            <p:cNvPr id="132" name="Line 79">
              <a:extLst>
                <a:ext uri="{FF2B5EF4-FFF2-40B4-BE49-F238E27FC236}">
                  <a16:creationId xmlns:a16="http://schemas.microsoft.com/office/drawing/2014/main" id="{32B10A67-DA6C-411E-BFE7-05879DDCD9F4}"/>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3" name="Line 80">
              <a:extLst>
                <a:ext uri="{FF2B5EF4-FFF2-40B4-BE49-F238E27FC236}">
                  <a16:creationId xmlns:a16="http://schemas.microsoft.com/office/drawing/2014/main" id="{4A3D2FE5-A874-4241-89CC-291E6C8B706D}"/>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a:latin typeface="Calibri" panose="020F0502020204030204" pitchFamily="34" charset="0"/>
                <a:cs typeface="Calibri" panose="020F0502020204030204" pitchFamily="34" charset="0"/>
              </a:endParaRPr>
            </a:p>
          </p:txBody>
        </p:sp>
      </p:grpSp>
      <p:sp>
        <p:nvSpPr>
          <p:cNvPr id="126" name="Rectangle 47">
            <a:extLst>
              <a:ext uri="{FF2B5EF4-FFF2-40B4-BE49-F238E27FC236}">
                <a16:creationId xmlns:a16="http://schemas.microsoft.com/office/drawing/2014/main" id="{913A7CE8-BC5E-4456-91C5-71DC7081A3C9}"/>
              </a:ext>
            </a:extLst>
          </p:cNvPr>
          <p:cNvSpPr>
            <a:spLocks noChangeArrowheads="1"/>
          </p:cNvSpPr>
          <p:nvPr/>
        </p:nvSpPr>
        <p:spPr bwMode="auto">
          <a:xfrm>
            <a:off x="5601351" y="4281075"/>
            <a:ext cx="1295400" cy="454232"/>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27" name="Text Box 69">
            <a:extLst>
              <a:ext uri="{FF2B5EF4-FFF2-40B4-BE49-F238E27FC236}">
                <a16:creationId xmlns:a16="http://schemas.microsoft.com/office/drawing/2014/main" id="{3363C780-2B46-464E-8326-44719D5693BC}"/>
              </a:ext>
            </a:extLst>
          </p:cNvPr>
          <p:cNvSpPr txBox="1">
            <a:spLocks noChangeArrowheads="1"/>
          </p:cNvSpPr>
          <p:nvPr/>
        </p:nvSpPr>
        <p:spPr bwMode="auto">
          <a:xfrm>
            <a:off x="5830545" y="4292471"/>
            <a:ext cx="829073"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bg1"/>
                </a:solidFill>
                <a:latin typeface="Calibri" panose="020F0502020204030204" pitchFamily="34" charset="0"/>
                <a:ea typeface="メイリオ" panose="020B0604030504040204" pitchFamily="50" charset="-128"/>
                <a:cs typeface="Calibri" panose="020F0502020204030204" pitchFamily="34" charset="0"/>
              </a:rPr>
              <a:t>23.5</a:t>
            </a:r>
          </a:p>
        </p:txBody>
      </p:sp>
      <p:sp>
        <p:nvSpPr>
          <p:cNvPr id="128" name="Rectangle 46">
            <a:extLst>
              <a:ext uri="{FF2B5EF4-FFF2-40B4-BE49-F238E27FC236}">
                <a16:creationId xmlns:a16="http://schemas.microsoft.com/office/drawing/2014/main" id="{EDB803AA-37AB-4A33-AF1E-16F9ADB90B79}"/>
              </a:ext>
            </a:extLst>
          </p:cNvPr>
          <p:cNvSpPr>
            <a:spLocks noChangeArrowheads="1"/>
          </p:cNvSpPr>
          <p:nvPr/>
        </p:nvSpPr>
        <p:spPr bwMode="auto">
          <a:xfrm>
            <a:off x="2472388" y="3739831"/>
            <a:ext cx="1295400" cy="998426"/>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9" name="Text Box 68">
            <a:extLst>
              <a:ext uri="{FF2B5EF4-FFF2-40B4-BE49-F238E27FC236}">
                <a16:creationId xmlns:a16="http://schemas.microsoft.com/office/drawing/2014/main" id="{3739AF5E-7B07-4F93-A80C-15BC9E76BA51}"/>
              </a:ext>
            </a:extLst>
          </p:cNvPr>
          <p:cNvSpPr txBox="1">
            <a:spLocks noChangeArrowheads="1"/>
          </p:cNvSpPr>
          <p:nvPr/>
        </p:nvSpPr>
        <p:spPr bwMode="auto">
          <a:xfrm>
            <a:off x="2704757" y="3747341"/>
            <a:ext cx="829073"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bg1"/>
                </a:solidFill>
                <a:latin typeface="Calibri" panose="020F0502020204030204" pitchFamily="34" charset="0"/>
                <a:ea typeface="メイリオ" panose="020B0604030504040204" pitchFamily="50" charset="-128"/>
                <a:cs typeface="Calibri" panose="020F0502020204030204" pitchFamily="34" charset="0"/>
              </a:rPr>
              <a:t>48.0</a:t>
            </a:r>
          </a:p>
        </p:txBody>
      </p:sp>
      <p:sp>
        <p:nvSpPr>
          <p:cNvPr id="130" name="Line 48">
            <a:extLst>
              <a:ext uri="{FF2B5EF4-FFF2-40B4-BE49-F238E27FC236}">
                <a16:creationId xmlns:a16="http://schemas.microsoft.com/office/drawing/2014/main" id="{259FD2B1-130F-4F01-8DBB-E9B4F2CF70F8}"/>
              </a:ext>
            </a:extLst>
          </p:cNvPr>
          <p:cNvSpPr>
            <a:spLocks noChangeShapeType="1"/>
          </p:cNvSpPr>
          <p:nvPr/>
        </p:nvSpPr>
        <p:spPr bwMode="auto">
          <a:xfrm>
            <a:off x="1532588" y="4738257"/>
            <a:ext cx="64595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2" name="テキスト ボックス 46">
            <a:extLst>
              <a:ext uri="{FF2B5EF4-FFF2-40B4-BE49-F238E27FC236}">
                <a16:creationId xmlns:a16="http://schemas.microsoft.com/office/drawing/2014/main" id="{64CCFB49-59C8-4D3E-8C3F-AA6A43F769F8}"/>
              </a:ext>
            </a:extLst>
          </p:cNvPr>
          <p:cNvSpPr txBox="1">
            <a:spLocks noChangeArrowheads="1"/>
          </p:cNvSpPr>
          <p:nvPr/>
        </p:nvSpPr>
        <p:spPr bwMode="auto">
          <a:xfrm>
            <a:off x="6190549" y="3279577"/>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51" name="正方形/長方形 50">
            <a:extLst>
              <a:ext uri="{FF2B5EF4-FFF2-40B4-BE49-F238E27FC236}">
                <a16:creationId xmlns:a16="http://schemas.microsoft.com/office/drawing/2014/main" id="{16DF5E63-7990-4856-80B1-9FBD83EB296B}"/>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54" name="テキスト ボックス 10">
            <a:extLst>
              <a:ext uri="{FF2B5EF4-FFF2-40B4-BE49-F238E27FC236}">
                <a16:creationId xmlns:a16="http://schemas.microsoft.com/office/drawing/2014/main" id="{EE1FC417-6513-4585-9E9A-07517C6196B9}"/>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55" name="テキスト ボックス 22">
            <a:extLst>
              <a:ext uri="{FF2B5EF4-FFF2-40B4-BE49-F238E27FC236}">
                <a16:creationId xmlns:a16="http://schemas.microsoft.com/office/drawing/2014/main" id="{73726547-EA65-4815-AAE5-B8EF4817E769}"/>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42950" indent="-7429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53"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6"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Rectangle 33"/>
          <p:cNvSpPr>
            <a:spLocks noGrp="1"/>
          </p:cNvSpPr>
          <p:nvPr>
            <p:ph type="title"/>
          </p:nvPr>
        </p:nvSpPr>
        <p:spPr>
          <a:xfrm>
            <a:off x="0" y="504056"/>
            <a:ext cx="9092602" cy="980728"/>
          </a:xfrm>
        </p:spPr>
        <p:txBody>
          <a:bodyPr rtlCol="0"/>
          <a:lstStyle/>
          <a:p>
            <a:pPr rtl="0"/>
            <a:r>
              <a:rPr lang="en-us" dirty="0"/>
              <a:t>Proportion of patients who had SBM </a:t>
            </a:r>
            <a:br>
              <a:rPr lang="en-us" dirty="0"/>
            </a:br>
            <a:r>
              <a:rPr lang="en-us" dirty="0"/>
              <a:t>within 24 hours after first dose</a:t>
            </a:r>
            <a:br>
              <a:rPr lang="en-US" altLang="ja-JP" dirty="0"/>
            </a:br>
            <a:r>
              <a:rPr lang="en-us" dirty="0"/>
              <a:t>(Secondary endpoint)</a:t>
            </a:r>
            <a:endParaRPr lang="ja-JP" altLang="en-US" dirty="0"/>
          </a:p>
        </p:txBody>
      </p:sp>
      <p:sp>
        <p:nvSpPr>
          <p:cNvPr id="202760" name="Text Box 66"/>
          <p:cNvSpPr txBox="1">
            <a:spLocks noChangeAspect="1" noChangeArrowheads="1"/>
          </p:cNvSpPr>
          <p:nvPr/>
        </p:nvSpPr>
        <p:spPr bwMode="auto">
          <a:xfrm>
            <a:off x="2770008" y="4752329"/>
            <a:ext cx="923650" cy="585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Placebo</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(n=62)</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61" name="テキスト ボックス 16"/>
          <p:cNvSpPr txBox="1">
            <a:spLocks noChangeAspect="1" noChangeArrowheads="1"/>
          </p:cNvSpPr>
          <p:nvPr/>
        </p:nvSpPr>
        <p:spPr bwMode="auto">
          <a:xfrm>
            <a:off x="4926588" y="4753757"/>
            <a:ext cx="2241191" cy="585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a:t>
            </a:r>
          </a:p>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(n=62)</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62" name="Text Box 60"/>
          <p:cNvSpPr txBox="1">
            <a:spLocks noChangeAspect="1" noChangeArrowheads="1"/>
          </p:cNvSpPr>
          <p:nvPr/>
        </p:nvSpPr>
        <p:spPr bwMode="auto">
          <a:xfrm>
            <a:off x="1277152" y="1558232"/>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100</a:t>
            </a:r>
          </a:p>
        </p:txBody>
      </p:sp>
      <p:sp>
        <p:nvSpPr>
          <p:cNvPr id="202770" name="Text Box 405"/>
          <p:cNvSpPr txBox="1">
            <a:spLocks noChangeAspect="1" noChangeArrowheads="1"/>
          </p:cNvSpPr>
          <p:nvPr/>
        </p:nvSpPr>
        <p:spPr bwMode="auto">
          <a:xfrm>
            <a:off x="1332908" y="1298200"/>
            <a:ext cx="42191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71" name="Text Box 92"/>
          <p:cNvSpPr txBox="1">
            <a:spLocks noChangeAspect="1" noChangeArrowheads="1"/>
          </p:cNvSpPr>
          <p:nvPr/>
        </p:nvSpPr>
        <p:spPr bwMode="auto">
          <a:xfrm>
            <a:off x="1459894" y="462884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cxnSp>
        <p:nvCxnSpPr>
          <p:cNvPr id="30" name="直線コネクタ 29"/>
          <p:cNvCxnSpPr>
            <a:cxnSpLocks noChangeAspect="1"/>
          </p:cNvCxnSpPr>
          <p:nvPr/>
        </p:nvCxnSpPr>
        <p:spPr bwMode="auto">
          <a:xfrm>
            <a:off x="1804511" y="3529564"/>
            <a:ext cx="579929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a:cxnSpLocks noChangeAspect="1"/>
          </p:cNvCxnSpPr>
          <p:nvPr/>
        </p:nvCxnSpPr>
        <p:spPr bwMode="auto">
          <a:xfrm>
            <a:off x="1800224" y="4134770"/>
            <a:ext cx="579929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2763" name="Text Box 62"/>
          <p:cNvSpPr txBox="1">
            <a:spLocks noChangeAspect="1" noChangeArrowheads="1"/>
          </p:cNvSpPr>
          <p:nvPr/>
        </p:nvSpPr>
        <p:spPr bwMode="auto">
          <a:xfrm>
            <a:off x="1400050" y="3397524"/>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40</a:t>
            </a:r>
          </a:p>
        </p:txBody>
      </p:sp>
      <p:sp>
        <p:nvSpPr>
          <p:cNvPr id="202764" name="Text Box 63"/>
          <p:cNvSpPr txBox="1">
            <a:spLocks noChangeAspect="1" noChangeArrowheads="1"/>
          </p:cNvSpPr>
          <p:nvPr/>
        </p:nvSpPr>
        <p:spPr bwMode="auto">
          <a:xfrm>
            <a:off x="1382333" y="4011702"/>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20</a:t>
            </a:r>
          </a:p>
        </p:txBody>
      </p:sp>
      <p:sp>
        <p:nvSpPr>
          <p:cNvPr id="202765" name="Line 223"/>
          <p:cNvSpPr>
            <a:spLocks noChangeAspect="1" noChangeShapeType="1"/>
          </p:cNvSpPr>
          <p:nvPr/>
        </p:nvSpPr>
        <p:spPr bwMode="auto">
          <a:xfrm>
            <a:off x="1800224" y="1700212"/>
            <a:ext cx="0" cy="304109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66" name="Line 226"/>
          <p:cNvSpPr>
            <a:spLocks noChangeAspect="1" noChangeShapeType="1"/>
          </p:cNvSpPr>
          <p:nvPr/>
        </p:nvSpPr>
        <p:spPr bwMode="auto">
          <a:xfrm flipH="1">
            <a:off x="1680209" y="1700212"/>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67" name="Line 228"/>
          <p:cNvSpPr>
            <a:spLocks noChangeAspect="1" noChangeShapeType="1"/>
          </p:cNvSpPr>
          <p:nvPr/>
        </p:nvSpPr>
        <p:spPr bwMode="auto">
          <a:xfrm flipH="1">
            <a:off x="1680209" y="2377635"/>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69" name="Line 231"/>
          <p:cNvSpPr>
            <a:spLocks noChangeAspect="1" noChangeShapeType="1"/>
          </p:cNvSpPr>
          <p:nvPr/>
        </p:nvSpPr>
        <p:spPr bwMode="auto">
          <a:xfrm flipH="1">
            <a:off x="1680209" y="4741305"/>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72" name="Text Box 432"/>
          <p:cNvSpPr txBox="1">
            <a:spLocks noChangeAspect="1" noChangeArrowheads="1"/>
          </p:cNvSpPr>
          <p:nvPr/>
        </p:nvSpPr>
        <p:spPr bwMode="auto">
          <a:xfrm>
            <a:off x="659633" y="1790140"/>
            <a:ext cx="683264" cy="3026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Patients who had SBM within 24 hours after the first dose</a:t>
            </a:r>
          </a:p>
        </p:txBody>
      </p:sp>
      <p:sp>
        <p:nvSpPr>
          <p:cNvPr id="202773" name="Text Box 33"/>
          <p:cNvSpPr txBox="1">
            <a:spLocks noChangeAspect="1" noChangeArrowheads="1"/>
          </p:cNvSpPr>
          <p:nvPr/>
        </p:nvSpPr>
        <p:spPr bwMode="auto">
          <a:xfrm>
            <a:off x="5838719" y="2690495"/>
            <a:ext cx="415499"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32" name="直線コネクタ 31"/>
          <p:cNvCxnSpPr>
            <a:cxnSpLocks noChangeAspect="1"/>
          </p:cNvCxnSpPr>
          <p:nvPr/>
        </p:nvCxnSpPr>
        <p:spPr bwMode="auto">
          <a:xfrm>
            <a:off x="1800224" y="1700212"/>
            <a:ext cx="580358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2777" name="Rectangle 74"/>
          <p:cNvSpPr>
            <a:spLocks noChangeAspect="1" noChangeArrowheads="1"/>
          </p:cNvSpPr>
          <p:nvPr/>
        </p:nvSpPr>
        <p:spPr bwMode="auto">
          <a:xfrm>
            <a:off x="5463540" y="2996101"/>
            <a:ext cx="1165860" cy="1742546"/>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02778" name="Rectangle 73"/>
          <p:cNvSpPr>
            <a:spLocks noChangeAspect="1" noChangeArrowheads="1"/>
          </p:cNvSpPr>
          <p:nvPr/>
        </p:nvSpPr>
        <p:spPr bwMode="auto">
          <a:xfrm>
            <a:off x="2648902" y="3838671"/>
            <a:ext cx="1165860" cy="899976"/>
          </a:xfrm>
          <a:prstGeom prst="rect">
            <a:avLst/>
          </a:prstGeom>
          <a:gradFill flip="none" rotWithShape="1">
            <a:gsLst>
              <a:gs pos="0">
                <a:srgbClr val="2A8DBA"/>
              </a:gs>
              <a:gs pos="100000">
                <a:srgbClr val="6FBCDF"/>
              </a:gs>
            </a:gsLst>
            <a:lin ang="54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2779" name="Text Box 97"/>
          <p:cNvSpPr txBox="1">
            <a:spLocks noChangeAspect="1" noChangeArrowheads="1"/>
          </p:cNvSpPr>
          <p:nvPr/>
        </p:nvSpPr>
        <p:spPr bwMode="auto">
          <a:xfrm>
            <a:off x="5680023" y="2996101"/>
            <a:ext cx="732893" cy="45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i="0">
                <a:solidFill>
                  <a:schemeClr val="bg1"/>
                </a:solidFill>
                <a:latin typeface="Calibri" panose="020F0502020204030204" pitchFamily="34" charset="0"/>
                <a:ea typeface="メイリオ" panose="020B0604030504040204" pitchFamily="50" charset="-128"/>
                <a:cs typeface="Calibri" panose="020F0502020204030204" pitchFamily="34" charset="0"/>
              </a:rPr>
              <a:t>58.1</a:t>
            </a:r>
          </a:p>
        </p:txBody>
      </p:sp>
      <p:sp>
        <p:nvSpPr>
          <p:cNvPr id="202780" name="Text Box 97"/>
          <p:cNvSpPr txBox="1">
            <a:spLocks noChangeAspect="1" noChangeArrowheads="1"/>
          </p:cNvSpPr>
          <p:nvPr/>
        </p:nvSpPr>
        <p:spPr bwMode="auto">
          <a:xfrm>
            <a:off x="2864671" y="3843811"/>
            <a:ext cx="732893" cy="45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i="0">
                <a:solidFill>
                  <a:schemeClr val="bg1"/>
                </a:solidFill>
                <a:latin typeface="Calibri" panose="020F0502020204030204" pitchFamily="34" charset="0"/>
                <a:ea typeface="メイリオ" panose="020B0604030504040204" pitchFamily="50" charset="-128"/>
                <a:cs typeface="Calibri" panose="020F0502020204030204" pitchFamily="34" charset="0"/>
              </a:rPr>
              <a:t>30.6</a:t>
            </a:r>
          </a:p>
        </p:txBody>
      </p:sp>
      <p:sp>
        <p:nvSpPr>
          <p:cNvPr id="202781" name="Line 48"/>
          <p:cNvSpPr>
            <a:spLocks noChangeAspect="1" noChangeShapeType="1"/>
          </p:cNvSpPr>
          <p:nvPr/>
        </p:nvSpPr>
        <p:spPr bwMode="auto">
          <a:xfrm>
            <a:off x="1800224" y="4741305"/>
            <a:ext cx="582215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1" name="Text Box 100">
            <a:extLst>
              <a:ext uri="{FF2B5EF4-FFF2-40B4-BE49-F238E27FC236}">
                <a16:creationId xmlns:a16="http://schemas.microsoft.com/office/drawing/2014/main" id="{DB0973B8-E9DB-471F-AC67-B62EE91D0F52}"/>
              </a:ext>
            </a:extLst>
          </p:cNvPr>
          <p:cNvSpPr txBox="1">
            <a:spLocks noChangeArrowheads="1"/>
          </p:cNvSpPr>
          <p:nvPr/>
        </p:nvSpPr>
        <p:spPr bwMode="auto">
          <a:xfrm>
            <a:off x="6941906" y="1790140"/>
            <a:ext cx="1403974"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p&lt;0.01</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(Fisher's exact 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7" name="Line 228"/>
          <p:cNvSpPr>
            <a:spLocks noChangeAspect="1" noChangeShapeType="1"/>
          </p:cNvSpPr>
          <p:nvPr/>
        </p:nvSpPr>
        <p:spPr bwMode="auto">
          <a:xfrm flipH="1">
            <a:off x="1689734" y="3529564"/>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0" name="Line 228"/>
          <p:cNvSpPr>
            <a:spLocks noChangeAspect="1" noChangeShapeType="1"/>
          </p:cNvSpPr>
          <p:nvPr/>
        </p:nvSpPr>
        <p:spPr bwMode="auto">
          <a:xfrm flipH="1">
            <a:off x="1680209" y="4140972"/>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2" name="Line 228"/>
          <p:cNvSpPr>
            <a:spLocks noChangeAspect="1" noChangeShapeType="1"/>
          </p:cNvSpPr>
          <p:nvPr/>
        </p:nvSpPr>
        <p:spPr bwMode="auto">
          <a:xfrm flipH="1">
            <a:off x="1680209" y="2962460"/>
            <a:ext cx="12001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3" name="Text Box 62"/>
          <p:cNvSpPr txBox="1">
            <a:spLocks noChangeAspect="1" noChangeArrowheads="1"/>
          </p:cNvSpPr>
          <p:nvPr/>
        </p:nvSpPr>
        <p:spPr bwMode="auto">
          <a:xfrm>
            <a:off x="1382333" y="2827651"/>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60</a:t>
            </a:r>
          </a:p>
        </p:txBody>
      </p:sp>
      <p:sp>
        <p:nvSpPr>
          <p:cNvPr id="44" name="Text Box 62"/>
          <p:cNvSpPr txBox="1">
            <a:spLocks noChangeAspect="1" noChangeArrowheads="1"/>
          </p:cNvSpPr>
          <p:nvPr/>
        </p:nvSpPr>
        <p:spPr bwMode="auto">
          <a:xfrm>
            <a:off x="1382333" y="2250522"/>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80</a:t>
            </a:r>
          </a:p>
        </p:txBody>
      </p:sp>
      <p:cxnSp>
        <p:nvCxnSpPr>
          <p:cNvPr id="45" name="直線コネクタ 44"/>
          <p:cNvCxnSpPr>
            <a:cxnSpLocks noChangeAspect="1"/>
          </p:cNvCxnSpPr>
          <p:nvPr/>
        </p:nvCxnSpPr>
        <p:spPr bwMode="auto">
          <a:xfrm>
            <a:off x="1804511" y="2962460"/>
            <a:ext cx="579929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a:cxnSpLocks noChangeAspect="1"/>
          </p:cNvCxnSpPr>
          <p:nvPr/>
        </p:nvCxnSpPr>
        <p:spPr bwMode="auto">
          <a:xfrm>
            <a:off x="1813560" y="2377635"/>
            <a:ext cx="579929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7" name="正方形/長方形 46">
            <a:extLst>
              <a:ext uri="{FF2B5EF4-FFF2-40B4-BE49-F238E27FC236}">
                <a16:creationId xmlns:a16="http://schemas.microsoft.com/office/drawing/2014/main" id="{0DD2B90A-3C23-48DB-A4B2-01E705EC2F0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49" name="テキスト ボックス 10">
            <a:extLst>
              <a:ext uri="{FF2B5EF4-FFF2-40B4-BE49-F238E27FC236}">
                <a16:creationId xmlns:a16="http://schemas.microsoft.com/office/drawing/2014/main" id="{344A73EC-2281-491C-9764-38FAF7DCB31D}"/>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50" name="テキスト ボックス 22">
            <a:extLst>
              <a:ext uri="{FF2B5EF4-FFF2-40B4-BE49-F238E27FC236}">
                <a16:creationId xmlns:a16="http://schemas.microsoft.com/office/drawing/2014/main" id="{200F2F07-A7C4-4D23-8E61-F0A5394637D3}"/>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62050" indent="-11620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38" name="四角形: 1 つの角を丸める 15">
            <a:extLst>
              <a:ext uri="{FF2B5EF4-FFF2-40B4-BE49-F238E27FC236}">
                <a16:creationId xmlns:a16="http://schemas.microsoft.com/office/drawing/2014/main" id="{42AF7735-8BBC-43E9-846F-1CB2267D3363}"/>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48" name="テキスト ボックス 5">
            <a:extLst>
              <a:ext uri="{FF2B5EF4-FFF2-40B4-BE49-F238E27FC236}">
                <a16:creationId xmlns:a16="http://schemas.microsoft.com/office/drawing/2014/main" id="{4A52CDB8-E39E-4B67-8F33-D313138D9098}"/>
              </a:ext>
            </a:extLst>
          </p:cNvPr>
          <p:cNvSpPr txBox="1">
            <a:spLocks noChangeArrowheads="1"/>
          </p:cNvSpPr>
          <p:nvPr/>
        </p:nvSpPr>
        <p:spPr bwMode="auto">
          <a:xfrm>
            <a:off x="6756850" y="-1243"/>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ctr"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タイトル 16">
            <a:extLst>
              <a:ext uri="{FF2B5EF4-FFF2-40B4-BE49-F238E27FC236}">
                <a16:creationId xmlns:a16="http://schemas.microsoft.com/office/drawing/2014/main" id="{29ABC352-76EE-4FD7-9DA4-C86EF11C9F10}"/>
              </a:ext>
            </a:extLst>
          </p:cNvPr>
          <p:cNvSpPr>
            <a:spLocks noGrp="1"/>
          </p:cNvSpPr>
          <p:nvPr>
            <p:ph type="title"/>
          </p:nvPr>
        </p:nvSpPr>
        <p:spPr>
          <a:xfrm>
            <a:off x="-1" y="504056"/>
            <a:ext cx="8892481" cy="980728"/>
          </a:xfrm>
        </p:spPr>
        <p:txBody>
          <a:bodyPr rtlCol="0"/>
          <a:lstStyle/>
          <a:p>
            <a:pPr rtl="0"/>
            <a:r>
              <a:rPr lang="en-us" dirty="0"/>
              <a:t>Proportion of patients who had SBM </a:t>
            </a:r>
            <a:br>
              <a:rPr lang="en-us" dirty="0"/>
            </a:br>
            <a:r>
              <a:rPr lang="en-us" dirty="0"/>
              <a:t>within 24 hours after first dose</a:t>
            </a:r>
            <a:br>
              <a:rPr lang="ja-JP" altLang="en-US" dirty="0"/>
            </a:br>
            <a:r>
              <a:rPr lang="en-us" dirty="0"/>
              <a:t>(Secondary endpoint)</a:t>
            </a:r>
            <a:endParaRPr kumimoji="1" lang="ja-JP" altLang="en-US" dirty="0"/>
          </a:p>
        </p:txBody>
      </p:sp>
      <p:sp>
        <p:nvSpPr>
          <p:cNvPr id="85" name="四角形: 1 つの角を丸める 84">
            <a:extLst>
              <a:ext uri="{FF2B5EF4-FFF2-40B4-BE49-F238E27FC236}">
                <a16:creationId xmlns:a16="http://schemas.microsoft.com/office/drawing/2014/main" id="{0B71702C-20BB-463E-B52E-6FE83625BE3D}"/>
              </a:ext>
            </a:extLst>
          </p:cNvPr>
          <p:cNvSpPr/>
          <p:nvPr/>
        </p:nvSpPr>
        <p:spPr bwMode="auto">
          <a:xfrm flipH="1" flipV="1">
            <a:off x="5508103" y="-3849"/>
            <a:ext cx="3635891"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86" name="テキスト ボックス 5">
            <a:extLst>
              <a:ext uri="{FF2B5EF4-FFF2-40B4-BE49-F238E27FC236}">
                <a16:creationId xmlns:a16="http://schemas.microsoft.com/office/drawing/2014/main" id="{546E9FEB-6106-4B18-B3A9-67B3CE2AADF1}"/>
              </a:ext>
            </a:extLst>
          </p:cNvPr>
          <p:cNvSpPr txBox="1">
            <a:spLocks noChangeArrowheads="1"/>
          </p:cNvSpPr>
          <p:nvPr/>
        </p:nvSpPr>
        <p:spPr bwMode="auto">
          <a:xfrm>
            <a:off x="5588293" y="0"/>
            <a:ext cx="3504309"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 Dose-response Study/Japanese Phase III Double-blind Controlled Study</a:t>
            </a:r>
          </a:p>
        </p:txBody>
      </p:sp>
      <p:sp>
        <p:nvSpPr>
          <p:cNvPr id="105" name="Text Box 96">
            <a:extLst>
              <a:ext uri="{FF2B5EF4-FFF2-40B4-BE49-F238E27FC236}">
                <a16:creationId xmlns:a16="http://schemas.microsoft.com/office/drawing/2014/main" id="{43D0DB1D-F430-4693-B56A-97269B1819FD}"/>
              </a:ext>
            </a:extLst>
          </p:cNvPr>
          <p:cNvSpPr txBox="1">
            <a:spLocks noChangeArrowheads="1"/>
          </p:cNvSpPr>
          <p:nvPr/>
        </p:nvSpPr>
        <p:spPr bwMode="auto">
          <a:xfrm>
            <a:off x="539553" y="1542686"/>
            <a:ext cx="464394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50000"/>
              </a:spcBef>
              <a:buFontTx/>
              <a:buNone/>
            </a:pPr>
            <a:r>
              <a:rPr lang="en-us" sz="1500" i="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rPr>
              <a:t>[Japanese Phase II Dose-response Study</a:t>
            </a:r>
            <a:r>
              <a:rPr lang="en-us" sz="1500" i="0" baseline="3000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rPr>
              <a:t>1)]</a:t>
            </a:r>
            <a:endParaRPr lang="en-US" altLang="ja-JP" sz="1500" i="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6" name="Text Box 97">
            <a:extLst>
              <a:ext uri="{FF2B5EF4-FFF2-40B4-BE49-F238E27FC236}">
                <a16:creationId xmlns:a16="http://schemas.microsoft.com/office/drawing/2014/main" id="{AF3F9E12-7207-4A1B-B563-6C82A239EFCA}"/>
              </a:ext>
            </a:extLst>
          </p:cNvPr>
          <p:cNvSpPr txBox="1">
            <a:spLocks noChangeArrowheads="1"/>
          </p:cNvSpPr>
          <p:nvPr/>
        </p:nvSpPr>
        <p:spPr bwMode="auto">
          <a:xfrm>
            <a:off x="4941156" y="1542686"/>
            <a:ext cx="4151446"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50000"/>
              </a:spcBef>
              <a:buFontTx/>
              <a:buNone/>
            </a:pPr>
            <a:r>
              <a:rPr lang="en-us" sz="1500" i="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r>
              <a:rPr lang="en-us" sz="1500" i="0" baseline="3000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rPr>
              <a:t>2)]</a:t>
            </a:r>
            <a:endParaRPr lang="en-US" altLang="ja-JP" sz="1500" i="0" dirty="0">
              <a:solidFill>
                <a:sysClr val="windowText" lastClr="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7" name="Text Box 100">
            <a:extLst>
              <a:ext uri="{FF2B5EF4-FFF2-40B4-BE49-F238E27FC236}">
                <a16:creationId xmlns:a16="http://schemas.microsoft.com/office/drawing/2014/main" id="{EE685F6A-6AD1-4FDF-A05A-66F314553AE1}"/>
              </a:ext>
            </a:extLst>
          </p:cNvPr>
          <p:cNvSpPr txBox="1">
            <a:spLocks noChangeArrowheads="1"/>
          </p:cNvSpPr>
          <p:nvPr/>
        </p:nvSpPr>
        <p:spPr bwMode="auto">
          <a:xfrm>
            <a:off x="5994268" y="1935430"/>
            <a:ext cx="2701509"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 p &lt; 0.01 vs. placebo (Fisher's exact test)</a:t>
            </a:r>
            <a:endParaRPr lang="en-US" altLang="ja-JP" sz="12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08" name="Text Box 60">
            <a:extLst>
              <a:ext uri="{FF2B5EF4-FFF2-40B4-BE49-F238E27FC236}">
                <a16:creationId xmlns:a16="http://schemas.microsoft.com/office/drawing/2014/main" id="{6E5B7E1D-4F4D-4DF9-AF0B-84DDE089EB4C}"/>
              </a:ext>
            </a:extLst>
          </p:cNvPr>
          <p:cNvSpPr txBox="1">
            <a:spLocks noChangeArrowheads="1"/>
          </p:cNvSpPr>
          <p:nvPr/>
        </p:nvSpPr>
        <p:spPr bwMode="auto">
          <a:xfrm>
            <a:off x="885464" y="2639284"/>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80</a:t>
            </a:r>
          </a:p>
        </p:txBody>
      </p:sp>
      <p:sp>
        <p:nvSpPr>
          <p:cNvPr id="109" name="Text Box 405">
            <a:extLst>
              <a:ext uri="{FF2B5EF4-FFF2-40B4-BE49-F238E27FC236}">
                <a16:creationId xmlns:a16="http://schemas.microsoft.com/office/drawing/2014/main" id="{CDE793B3-CEE9-4702-B4CA-5769EC9231AC}"/>
              </a:ext>
            </a:extLst>
          </p:cNvPr>
          <p:cNvSpPr txBox="1">
            <a:spLocks noChangeArrowheads="1"/>
          </p:cNvSpPr>
          <p:nvPr/>
        </p:nvSpPr>
        <p:spPr bwMode="auto">
          <a:xfrm>
            <a:off x="855094" y="1808184"/>
            <a:ext cx="42191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0" name="Text Box 100">
            <a:extLst>
              <a:ext uri="{FF2B5EF4-FFF2-40B4-BE49-F238E27FC236}">
                <a16:creationId xmlns:a16="http://schemas.microsoft.com/office/drawing/2014/main" id="{D2606A7E-EA94-4E38-A2C3-0726B19F09C6}"/>
              </a:ext>
            </a:extLst>
          </p:cNvPr>
          <p:cNvSpPr txBox="1">
            <a:spLocks noChangeArrowheads="1"/>
          </p:cNvSpPr>
          <p:nvPr/>
        </p:nvSpPr>
        <p:spPr bwMode="auto">
          <a:xfrm>
            <a:off x="1801881" y="1935430"/>
            <a:ext cx="2670860"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 p &lt; 0.001 vs. placebo (chi-square test)</a:t>
            </a:r>
            <a:endParaRPr lang="en-US" altLang="ja-JP" sz="12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1" name="Text Box 60">
            <a:extLst>
              <a:ext uri="{FF2B5EF4-FFF2-40B4-BE49-F238E27FC236}">
                <a16:creationId xmlns:a16="http://schemas.microsoft.com/office/drawing/2014/main" id="{B25A5495-AA10-4375-A390-7F20D0810EB1}"/>
              </a:ext>
            </a:extLst>
          </p:cNvPr>
          <p:cNvSpPr txBox="1">
            <a:spLocks noChangeArrowheads="1"/>
          </p:cNvSpPr>
          <p:nvPr/>
        </p:nvSpPr>
        <p:spPr bwMode="auto">
          <a:xfrm>
            <a:off x="5000264" y="2618353"/>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80</a:t>
            </a:r>
          </a:p>
        </p:txBody>
      </p:sp>
      <p:sp>
        <p:nvSpPr>
          <p:cNvPr id="112" name="Text Box 405">
            <a:extLst>
              <a:ext uri="{FF2B5EF4-FFF2-40B4-BE49-F238E27FC236}">
                <a16:creationId xmlns:a16="http://schemas.microsoft.com/office/drawing/2014/main" id="{6F3C51AB-724A-4D70-981B-97FCC1568A40}"/>
              </a:ext>
            </a:extLst>
          </p:cNvPr>
          <p:cNvSpPr txBox="1">
            <a:spLocks noChangeArrowheads="1"/>
          </p:cNvSpPr>
          <p:nvPr/>
        </p:nvSpPr>
        <p:spPr bwMode="auto">
          <a:xfrm>
            <a:off x="4969893" y="1808184"/>
            <a:ext cx="42191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4" name="テキスト ボックス 22">
            <a:extLst>
              <a:ext uri="{FF2B5EF4-FFF2-40B4-BE49-F238E27FC236}">
                <a16:creationId xmlns:a16="http://schemas.microsoft.com/office/drawing/2014/main" id="{F45A293D-32BC-46F1-84BC-1B156DA1C07E}"/>
              </a:ext>
            </a:extLst>
          </p:cNvPr>
          <p:cNvSpPr txBox="1">
            <a:spLocks noChangeArrowheads="1"/>
          </p:cNvSpPr>
          <p:nvPr/>
        </p:nvSpPr>
        <p:spPr bwMode="auto">
          <a:xfrm>
            <a:off x="371810" y="4974334"/>
            <a:ext cx="8376654" cy="145042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46800" rIns="36000" bIns="18000" rtlCol="0" anchor="ctr">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2 weeks (phase II) or 4 weeks (phase III)</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52525" indent="-11525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 frequency, number of additional rescue doses, proportion of patients who had a bowel movement within 24/48 hours after the first dose, stool consistency, abdominal symptoms, QOL, etc.</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lvl="0" indent="-733425" defTabSz="9144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[Phase II] For the primary endpoint and major secondary endpoints, dose responsiveness was assessed using ANOVA, and those endpoints for which a dose response was observed were compared with placebo using t-test. For other endpoints, comparison with placebo was performed using the chi-square test or Wilcoxon test, and dose responsiveness was assessed using the Cochran-Armitage test or </a:t>
            </a:r>
            <a:r>
              <a:rPr lang="en-us" sz="1000" b="0" i="0" dirty="0" err="1">
                <a:solidFill>
                  <a:srgbClr val="000000"/>
                </a:solidFill>
                <a:ea typeface="メイリオ" panose="020B0604030504040204" pitchFamily="50" charset="-128"/>
                <a:cs typeface="Calibri" panose="020F0502020204030204" pitchFamily="34" charset="0"/>
              </a:rPr>
              <a:t>Jonckheere</a:t>
            </a:r>
            <a:r>
              <a:rPr lang="en-us" sz="1000" b="0" i="0" dirty="0">
                <a:solidFill>
                  <a:srgbClr val="000000"/>
                </a:solidFill>
                <a:ea typeface="メイリオ" panose="020B0604030504040204" pitchFamily="50" charset="-128"/>
                <a:cs typeface="Calibri" panose="020F0502020204030204" pitchFamily="34" charset="0"/>
              </a:rPr>
              <a:t> test. [Phase III] The primary endpoint was analyzed using two-sample t-test and the results between groups were compared. Secondary endpoints were analyzed using two-sample t-test, Wilcoxon rank sum test (continuous variables), and Fisher's exact test (categorical variables). </a:t>
            </a:r>
          </a:p>
        </p:txBody>
      </p:sp>
      <p:sp>
        <p:nvSpPr>
          <p:cNvPr id="115" name="Text Box 66">
            <a:extLst>
              <a:ext uri="{FF2B5EF4-FFF2-40B4-BE49-F238E27FC236}">
                <a16:creationId xmlns:a16="http://schemas.microsoft.com/office/drawing/2014/main" id="{29A571C2-0FEF-4E57-83D3-FB5E62A042C7}"/>
              </a:ext>
            </a:extLst>
          </p:cNvPr>
          <p:cNvSpPr txBox="1">
            <a:spLocks noChangeArrowheads="1"/>
          </p:cNvSpPr>
          <p:nvPr/>
        </p:nvSpPr>
        <p:spPr bwMode="auto">
          <a:xfrm>
            <a:off x="1816646" y="2252047"/>
            <a:ext cx="666849" cy="18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Placebo (n = 42)</a:t>
            </a:r>
            <a:endParaRPr lang="ja-JP" altLang="en-US" sz="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6" name="テキスト ボックス 16">
            <a:extLst>
              <a:ext uri="{FF2B5EF4-FFF2-40B4-BE49-F238E27FC236}">
                <a16:creationId xmlns:a16="http://schemas.microsoft.com/office/drawing/2014/main" id="{07F58427-E437-4C85-BE23-13D1D744CB0C}"/>
              </a:ext>
            </a:extLst>
          </p:cNvPr>
          <p:cNvSpPr txBox="1">
            <a:spLocks noChangeArrowheads="1"/>
          </p:cNvSpPr>
          <p:nvPr/>
        </p:nvSpPr>
        <p:spPr bwMode="auto">
          <a:xfrm>
            <a:off x="1816513" y="2455295"/>
            <a:ext cx="1268378" cy="294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800" b="0" i="0" dirty="0" err="1">
                <a:latin typeface="Calibri" panose="020F0502020204030204" pitchFamily="34" charset="0"/>
                <a:ea typeface="メイリオ" panose="020B0604030504040204" pitchFamily="50" charset="-128"/>
                <a:cs typeface="Calibri" panose="020F0502020204030204" pitchFamily="34" charset="0"/>
              </a:rPr>
              <a:t>μg</a:t>
            </a:r>
            <a:r>
              <a:rPr lang="en-us" sz="800" b="0" i="0" dirty="0">
                <a:latin typeface="Calibri" panose="020F0502020204030204" pitchFamily="34" charset="0"/>
                <a:ea typeface="メイリオ" panose="020B0604030504040204" pitchFamily="50" charset="-128"/>
                <a:cs typeface="Calibri" panose="020F0502020204030204" pitchFamily="34" charset="0"/>
              </a:rPr>
              <a:t>/day</a:t>
            </a:r>
          </a:p>
          <a:p>
            <a:pP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(n=44)</a:t>
            </a:r>
            <a:endParaRPr lang="ja-JP" altLang="en-US" sz="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7" name="Text Box 432">
            <a:extLst>
              <a:ext uri="{FF2B5EF4-FFF2-40B4-BE49-F238E27FC236}">
                <a16:creationId xmlns:a16="http://schemas.microsoft.com/office/drawing/2014/main" id="{AB6ADF66-A3D7-4854-BD03-E31D07C31549}"/>
              </a:ext>
            </a:extLst>
          </p:cNvPr>
          <p:cNvSpPr txBox="1">
            <a:spLocks noChangeArrowheads="1"/>
          </p:cNvSpPr>
          <p:nvPr/>
        </p:nvSpPr>
        <p:spPr bwMode="auto">
          <a:xfrm>
            <a:off x="251520" y="2204864"/>
            <a:ext cx="572464" cy="2502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Patients who had SBM within 24 hours after the first dose</a:t>
            </a:r>
          </a:p>
        </p:txBody>
      </p:sp>
      <p:sp>
        <p:nvSpPr>
          <p:cNvPr id="118" name="Text Box 62">
            <a:extLst>
              <a:ext uri="{FF2B5EF4-FFF2-40B4-BE49-F238E27FC236}">
                <a16:creationId xmlns:a16="http://schemas.microsoft.com/office/drawing/2014/main" id="{E594ED38-8298-4C35-BD40-CC113E765AC0}"/>
              </a:ext>
            </a:extLst>
          </p:cNvPr>
          <p:cNvSpPr txBox="1">
            <a:spLocks noChangeArrowheads="1"/>
          </p:cNvSpPr>
          <p:nvPr/>
        </p:nvSpPr>
        <p:spPr bwMode="auto">
          <a:xfrm>
            <a:off x="885464" y="2910226"/>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70</a:t>
            </a:r>
          </a:p>
        </p:txBody>
      </p:sp>
      <p:sp>
        <p:nvSpPr>
          <p:cNvPr id="119" name="Text Box 63">
            <a:extLst>
              <a:ext uri="{FF2B5EF4-FFF2-40B4-BE49-F238E27FC236}">
                <a16:creationId xmlns:a16="http://schemas.microsoft.com/office/drawing/2014/main" id="{D902D3BA-FE44-4ADC-85D1-8A76440D10FF}"/>
              </a:ext>
            </a:extLst>
          </p:cNvPr>
          <p:cNvSpPr txBox="1">
            <a:spLocks noChangeArrowheads="1"/>
          </p:cNvSpPr>
          <p:nvPr/>
        </p:nvSpPr>
        <p:spPr bwMode="auto">
          <a:xfrm>
            <a:off x="885464" y="4514789"/>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a:t>
            </a:r>
          </a:p>
        </p:txBody>
      </p:sp>
      <p:sp>
        <p:nvSpPr>
          <p:cNvPr id="120" name="Text Box 92">
            <a:extLst>
              <a:ext uri="{FF2B5EF4-FFF2-40B4-BE49-F238E27FC236}">
                <a16:creationId xmlns:a16="http://schemas.microsoft.com/office/drawing/2014/main" id="{7460B146-302A-4F3E-9762-6EF0CEF0432C}"/>
              </a:ext>
            </a:extLst>
          </p:cNvPr>
          <p:cNvSpPr txBox="1">
            <a:spLocks noChangeArrowheads="1"/>
          </p:cNvSpPr>
          <p:nvPr/>
        </p:nvSpPr>
        <p:spPr bwMode="auto">
          <a:xfrm>
            <a:off x="983185" y="476504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121" name="Text Box 63">
            <a:extLst>
              <a:ext uri="{FF2B5EF4-FFF2-40B4-BE49-F238E27FC236}">
                <a16:creationId xmlns:a16="http://schemas.microsoft.com/office/drawing/2014/main" id="{F566C894-E141-4486-8991-A4C1B59C4BE9}"/>
              </a:ext>
            </a:extLst>
          </p:cNvPr>
          <p:cNvSpPr txBox="1">
            <a:spLocks noChangeArrowheads="1"/>
          </p:cNvSpPr>
          <p:nvPr/>
        </p:nvSpPr>
        <p:spPr bwMode="auto">
          <a:xfrm>
            <a:off x="885464" y="4238777"/>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20</a:t>
            </a:r>
          </a:p>
        </p:txBody>
      </p:sp>
      <p:sp>
        <p:nvSpPr>
          <p:cNvPr id="122" name="Text Box 63">
            <a:extLst>
              <a:ext uri="{FF2B5EF4-FFF2-40B4-BE49-F238E27FC236}">
                <a16:creationId xmlns:a16="http://schemas.microsoft.com/office/drawing/2014/main" id="{1D2EC168-FEA7-4EAF-9A26-6C1B5745B95F}"/>
              </a:ext>
            </a:extLst>
          </p:cNvPr>
          <p:cNvSpPr txBox="1">
            <a:spLocks noChangeArrowheads="1"/>
          </p:cNvSpPr>
          <p:nvPr/>
        </p:nvSpPr>
        <p:spPr bwMode="auto">
          <a:xfrm>
            <a:off x="885464" y="3975643"/>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30</a:t>
            </a:r>
          </a:p>
        </p:txBody>
      </p:sp>
      <p:sp>
        <p:nvSpPr>
          <p:cNvPr id="123" name="Text Box 63">
            <a:extLst>
              <a:ext uri="{FF2B5EF4-FFF2-40B4-BE49-F238E27FC236}">
                <a16:creationId xmlns:a16="http://schemas.microsoft.com/office/drawing/2014/main" id="{3512DB3E-D33B-4614-906F-D1242A2CC8AE}"/>
              </a:ext>
            </a:extLst>
          </p:cNvPr>
          <p:cNvSpPr txBox="1">
            <a:spLocks noChangeArrowheads="1"/>
          </p:cNvSpPr>
          <p:nvPr/>
        </p:nvSpPr>
        <p:spPr bwMode="auto">
          <a:xfrm>
            <a:off x="885464" y="3699631"/>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40</a:t>
            </a:r>
          </a:p>
        </p:txBody>
      </p:sp>
      <p:sp>
        <p:nvSpPr>
          <p:cNvPr id="124" name="Text Box 63">
            <a:extLst>
              <a:ext uri="{FF2B5EF4-FFF2-40B4-BE49-F238E27FC236}">
                <a16:creationId xmlns:a16="http://schemas.microsoft.com/office/drawing/2014/main" id="{F2AABD83-7609-4E1D-832D-F6A5B88AA93B}"/>
              </a:ext>
            </a:extLst>
          </p:cNvPr>
          <p:cNvSpPr txBox="1">
            <a:spLocks noChangeArrowheads="1"/>
          </p:cNvSpPr>
          <p:nvPr/>
        </p:nvSpPr>
        <p:spPr bwMode="auto">
          <a:xfrm>
            <a:off x="885464" y="3449376"/>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50</a:t>
            </a:r>
          </a:p>
        </p:txBody>
      </p:sp>
      <p:sp>
        <p:nvSpPr>
          <p:cNvPr id="125" name="Text Box 63">
            <a:extLst>
              <a:ext uri="{FF2B5EF4-FFF2-40B4-BE49-F238E27FC236}">
                <a16:creationId xmlns:a16="http://schemas.microsoft.com/office/drawing/2014/main" id="{738549B6-8238-4CFC-BE49-CFDDFCE9E335}"/>
              </a:ext>
            </a:extLst>
          </p:cNvPr>
          <p:cNvSpPr txBox="1">
            <a:spLocks noChangeArrowheads="1"/>
          </p:cNvSpPr>
          <p:nvPr/>
        </p:nvSpPr>
        <p:spPr bwMode="auto">
          <a:xfrm>
            <a:off x="885464" y="3160483"/>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60</a:t>
            </a:r>
          </a:p>
        </p:txBody>
      </p:sp>
      <p:sp>
        <p:nvSpPr>
          <p:cNvPr id="126" name="Text Box 62">
            <a:extLst>
              <a:ext uri="{FF2B5EF4-FFF2-40B4-BE49-F238E27FC236}">
                <a16:creationId xmlns:a16="http://schemas.microsoft.com/office/drawing/2014/main" id="{979E8ED5-67F7-4FBC-B4C4-A79B06E5C46A}"/>
              </a:ext>
            </a:extLst>
          </p:cNvPr>
          <p:cNvSpPr txBox="1">
            <a:spLocks noChangeArrowheads="1"/>
          </p:cNvSpPr>
          <p:nvPr/>
        </p:nvSpPr>
        <p:spPr bwMode="auto">
          <a:xfrm>
            <a:off x="5000264" y="2884470"/>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70</a:t>
            </a:r>
          </a:p>
        </p:txBody>
      </p:sp>
      <p:sp>
        <p:nvSpPr>
          <p:cNvPr id="127" name="Text Box 63">
            <a:extLst>
              <a:ext uri="{FF2B5EF4-FFF2-40B4-BE49-F238E27FC236}">
                <a16:creationId xmlns:a16="http://schemas.microsoft.com/office/drawing/2014/main" id="{53F899AD-B583-4256-83B0-1D920F26DAAB}"/>
              </a:ext>
            </a:extLst>
          </p:cNvPr>
          <p:cNvSpPr txBox="1">
            <a:spLocks noChangeArrowheads="1"/>
          </p:cNvSpPr>
          <p:nvPr/>
        </p:nvSpPr>
        <p:spPr bwMode="auto">
          <a:xfrm>
            <a:off x="5000264" y="4501910"/>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a:t>
            </a:r>
          </a:p>
        </p:txBody>
      </p:sp>
      <p:sp>
        <p:nvSpPr>
          <p:cNvPr id="128" name="Text Box 92">
            <a:extLst>
              <a:ext uri="{FF2B5EF4-FFF2-40B4-BE49-F238E27FC236}">
                <a16:creationId xmlns:a16="http://schemas.microsoft.com/office/drawing/2014/main" id="{D9375D20-0D08-4D41-8C8D-B8D9669D28E8}"/>
              </a:ext>
            </a:extLst>
          </p:cNvPr>
          <p:cNvSpPr txBox="1">
            <a:spLocks noChangeArrowheads="1"/>
          </p:cNvSpPr>
          <p:nvPr/>
        </p:nvSpPr>
        <p:spPr bwMode="auto">
          <a:xfrm>
            <a:off x="5097985" y="476504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129" name="Text Box 63">
            <a:extLst>
              <a:ext uri="{FF2B5EF4-FFF2-40B4-BE49-F238E27FC236}">
                <a16:creationId xmlns:a16="http://schemas.microsoft.com/office/drawing/2014/main" id="{C58B0B39-80C8-41F6-81CC-90A13A2719CE}"/>
              </a:ext>
            </a:extLst>
          </p:cNvPr>
          <p:cNvSpPr txBox="1">
            <a:spLocks noChangeArrowheads="1"/>
          </p:cNvSpPr>
          <p:nvPr/>
        </p:nvSpPr>
        <p:spPr bwMode="auto">
          <a:xfrm>
            <a:off x="5000264" y="4225898"/>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20</a:t>
            </a:r>
          </a:p>
        </p:txBody>
      </p:sp>
      <p:sp>
        <p:nvSpPr>
          <p:cNvPr id="130" name="Text Box 63">
            <a:extLst>
              <a:ext uri="{FF2B5EF4-FFF2-40B4-BE49-F238E27FC236}">
                <a16:creationId xmlns:a16="http://schemas.microsoft.com/office/drawing/2014/main" id="{0686F003-F375-4590-9EF6-6DCCD97300E8}"/>
              </a:ext>
            </a:extLst>
          </p:cNvPr>
          <p:cNvSpPr txBox="1">
            <a:spLocks noChangeArrowheads="1"/>
          </p:cNvSpPr>
          <p:nvPr/>
        </p:nvSpPr>
        <p:spPr bwMode="auto">
          <a:xfrm>
            <a:off x="5000264" y="3962764"/>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30</a:t>
            </a:r>
          </a:p>
        </p:txBody>
      </p:sp>
      <p:sp>
        <p:nvSpPr>
          <p:cNvPr id="131" name="Text Box 63">
            <a:extLst>
              <a:ext uri="{FF2B5EF4-FFF2-40B4-BE49-F238E27FC236}">
                <a16:creationId xmlns:a16="http://schemas.microsoft.com/office/drawing/2014/main" id="{EEB53798-4F6C-4B84-B9E7-9BEDAA28F1BB}"/>
              </a:ext>
            </a:extLst>
          </p:cNvPr>
          <p:cNvSpPr txBox="1">
            <a:spLocks noChangeArrowheads="1"/>
          </p:cNvSpPr>
          <p:nvPr/>
        </p:nvSpPr>
        <p:spPr bwMode="auto">
          <a:xfrm>
            <a:off x="5000264" y="3699631"/>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40</a:t>
            </a:r>
          </a:p>
        </p:txBody>
      </p:sp>
      <p:sp>
        <p:nvSpPr>
          <p:cNvPr id="132" name="Text Box 63">
            <a:extLst>
              <a:ext uri="{FF2B5EF4-FFF2-40B4-BE49-F238E27FC236}">
                <a16:creationId xmlns:a16="http://schemas.microsoft.com/office/drawing/2014/main" id="{B08E3B60-CF27-4B68-9FE7-1E046F524523}"/>
              </a:ext>
            </a:extLst>
          </p:cNvPr>
          <p:cNvSpPr txBox="1">
            <a:spLocks noChangeArrowheads="1"/>
          </p:cNvSpPr>
          <p:nvPr/>
        </p:nvSpPr>
        <p:spPr bwMode="auto">
          <a:xfrm>
            <a:off x="5000264" y="3423617"/>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50</a:t>
            </a:r>
          </a:p>
        </p:txBody>
      </p:sp>
      <p:sp>
        <p:nvSpPr>
          <p:cNvPr id="133" name="Text Box 63">
            <a:extLst>
              <a:ext uri="{FF2B5EF4-FFF2-40B4-BE49-F238E27FC236}">
                <a16:creationId xmlns:a16="http://schemas.microsoft.com/office/drawing/2014/main" id="{00146525-0F0F-4AFD-8B3E-3E93FA6F2B4D}"/>
              </a:ext>
            </a:extLst>
          </p:cNvPr>
          <p:cNvSpPr txBox="1">
            <a:spLocks noChangeArrowheads="1"/>
          </p:cNvSpPr>
          <p:nvPr/>
        </p:nvSpPr>
        <p:spPr bwMode="auto">
          <a:xfrm>
            <a:off x="5000264" y="3134726"/>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60</a:t>
            </a:r>
          </a:p>
        </p:txBody>
      </p:sp>
      <p:sp>
        <p:nvSpPr>
          <p:cNvPr id="134" name="Line 223">
            <a:extLst>
              <a:ext uri="{FF2B5EF4-FFF2-40B4-BE49-F238E27FC236}">
                <a16:creationId xmlns:a16="http://schemas.microsoft.com/office/drawing/2014/main" id="{A2791C27-24AE-4C12-B82F-53335B2BD27E}"/>
              </a:ext>
            </a:extLst>
          </p:cNvPr>
          <p:cNvSpPr>
            <a:spLocks noChangeShapeType="1"/>
          </p:cNvSpPr>
          <p:nvPr/>
        </p:nvSpPr>
        <p:spPr bwMode="auto">
          <a:xfrm>
            <a:off x="1257300" y="2167734"/>
            <a:ext cx="0" cy="272269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5" name="Line 226">
            <a:extLst>
              <a:ext uri="{FF2B5EF4-FFF2-40B4-BE49-F238E27FC236}">
                <a16:creationId xmlns:a16="http://schemas.microsoft.com/office/drawing/2014/main" id="{94883CA0-8AD3-4079-BEBF-96B2342FBB43}"/>
              </a:ext>
            </a:extLst>
          </p:cNvPr>
          <p:cNvSpPr>
            <a:spLocks noChangeShapeType="1"/>
          </p:cNvSpPr>
          <p:nvPr/>
        </p:nvSpPr>
        <p:spPr bwMode="auto">
          <a:xfrm flipH="1">
            <a:off x="1190625" y="2180613"/>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6" name="Line 228">
            <a:extLst>
              <a:ext uri="{FF2B5EF4-FFF2-40B4-BE49-F238E27FC236}">
                <a16:creationId xmlns:a16="http://schemas.microsoft.com/office/drawing/2014/main" id="{FB126AF2-8596-4FC5-A99C-B3F8076C8B5F}"/>
              </a:ext>
            </a:extLst>
          </p:cNvPr>
          <p:cNvSpPr>
            <a:spLocks noChangeShapeType="1"/>
          </p:cNvSpPr>
          <p:nvPr/>
        </p:nvSpPr>
        <p:spPr bwMode="auto">
          <a:xfrm flipH="1">
            <a:off x="1190625" y="353198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7" name="Line 229">
            <a:extLst>
              <a:ext uri="{FF2B5EF4-FFF2-40B4-BE49-F238E27FC236}">
                <a16:creationId xmlns:a16="http://schemas.microsoft.com/office/drawing/2014/main" id="{E2690490-C25A-4249-A3CD-167E9E13B7BB}"/>
              </a:ext>
            </a:extLst>
          </p:cNvPr>
          <p:cNvSpPr>
            <a:spLocks noChangeShapeType="1"/>
          </p:cNvSpPr>
          <p:nvPr/>
        </p:nvSpPr>
        <p:spPr bwMode="auto">
          <a:xfrm flipH="1">
            <a:off x="1190625" y="4614055"/>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8" name="Line 231">
            <a:extLst>
              <a:ext uri="{FF2B5EF4-FFF2-40B4-BE49-F238E27FC236}">
                <a16:creationId xmlns:a16="http://schemas.microsoft.com/office/drawing/2014/main" id="{30BD280F-3F2C-4983-B824-F6AD0D128695}"/>
              </a:ext>
            </a:extLst>
          </p:cNvPr>
          <p:cNvSpPr>
            <a:spLocks noChangeShapeType="1"/>
          </p:cNvSpPr>
          <p:nvPr/>
        </p:nvSpPr>
        <p:spPr bwMode="auto">
          <a:xfrm flipH="1">
            <a:off x="1190625" y="489043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cxnSp>
        <p:nvCxnSpPr>
          <p:cNvPr id="139" name="直線コネクタ 138">
            <a:extLst>
              <a:ext uri="{FF2B5EF4-FFF2-40B4-BE49-F238E27FC236}">
                <a16:creationId xmlns:a16="http://schemas.microsoft.com/office/drawing/2014/main" id="{725BEE57-FF38-4183-944F-03081C072AA8}"/>
              </a:ext>
            </a:extLst>
          </p:cNvPr>
          <p:cNvCxnSpPr/>
          <p:nvPr/>
        </p:nvCxnSpPr>
        <p:spPr>
          <a:xfrm>
            <a:off x="1258888" y="4620629"/>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0" name="直線コネクタ 139">
            <a:extLst>
              <a:ext uri="{FF2B5EF4-FFF2-40B4-BE49-F238E27FC236}">
                <a16:creationId xmlns:a16="http://schemas.microsoft.com/office/drawing/2014/main" id="{58DC8BF4-A05C-4C8F-B997-FE3BDD06AD32}"/>
              </a:ext>
            </a:extLst>
          </p:cNvPr>
          <p:cNvCxnSpPr/>
          <p:nvPr/>
        </p:nvCxnSpPr>
        <p:spPr>
          <a:xfrm>
            <a:off x="1258888" y="3014996"/>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D1A6C47C-A46B-413B-A2E2-794FC39D7F7A}"/>
              </a:ext>
            </a:extLst>
          </p:cNvPr>
          <p:cNvCxnSpPr/>
          <p:nvPr/>
        </p:nvCxnSpPr>
        <p:spPr>
          <a:xfrm>
            <a:off x="1258888" y="2183242"/>
            <a:ext cx="324008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2" name="直線コネクタ 39">
            <a:extLst>
              <a:ext uri="{FF2B5EF4-FFF2-40B4-BE49-F238E27FC236}">
                <a16:creationId xmlns:a16="http://schemas.microsoft.com/office/drawing/2014/main" id="{5DA370E5-9B44-494B-B48C-9910FE8F8042}"/>
              </a:ext>
            </a:extLst>
          </p:cNvPr>
          <p:cNvCxnSpPr/>
          <p:nvPr/>
        </p:nvCxnSpPr>
        <p:spPr>
          <a:xfrm>
            <a:off x="1247775" y="3269800"/>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3" name="直線コネクタ 39">
            <a:extLst>
              <a:ext uri="{FF2B5EF4-FFF2-40B4-BE49-F238E27FC236}">
                <a16:creationId xmlns:a16="http://schemas.microsoft.com/office/drawing/2014/main" id="{DA5C28AB-8F1D-4E39-B70F-670C4979F69B}"/>
              </a:ext>
            </a:extLst>
          </p:cNvPr>
          <p:cNvCxnSpPr/>
          <p:nvPr/>
        </p:nvCxnSpPr>
        <p:spPr>
          <a:xfrm>
            <a:off x="1247775" y="3536967"/>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4" name="直線コネクタ 39">
            <a:extLst>
              <a:ext uri="{FF2B5EF4-FFF2-40B4-BE49-F238E27FC236}">
                <a16:creationId xmlns:a16="http://schemas.microsoft.com/office/drawing/2014/main" id="{A107EDC6-82D7-458A-BB52-550EC68AF20E}"/>
              </a:ext>
            </a:extLst>
          </p:cNvPr>
          <p:cNvCxnSpPr/>
          <p:nvPr/>
        </p:nvCxnSpPr>
        <p:spPr>
          <a:xfrm>
            <a:off x="1247775" y="3808086"/>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5" name="直線コネクタ 39">
            <a:extLst>
              <a:ext uri="{FF2B5EF4-FFF2-40B4-BE49-F238E27FC236}">
                <a16:creationId xmlns:a16="http://schemas.microsoft.com/office/drawing/2014/main" id="{AA083FFB-FB2F-4945-86E2-77788DDF8911}"/>
              </a:ext>
            </a:extLst>
          </p:cNvPr>
          <p:cNvCxnSpPr/>
          <p:nvPr/>
        </p:nvCxnSpPr>
        <p:spPr>
          <a:xfrm>
            <a:off x="1247775" y="4089184"/>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6" name="直線コネクタ 39">
            <a:extLst>
              <a:ext uri="{FF2B5EF4-FFF2-40B4-BE49-F238E27FC236}">
                <a16:creationId xmlns:a16="http://schemas.microsoft.com/office/drawing/2014/main" id="{DBBEB4EA-8350-49DD-8ED6-B7D3274C43FD}"/>
              </a:ext>
            </a:extLst>
          </p:cNvPr>
          <p:cNvCxnSpPr/>
          <p:nvPr/>
        </p:nvCxnSpPr>
        <p:spPr>
          <a:xfrm>
            <a:off x="1258888" y="4350049"/>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7" name="Line 228">
            <a:extLst>
              <a:ext uri="{FF2B5EF4-FFF2-40B4-BE49-F238E27FC236}">
                <a16:creationId xmlns:a16="http://schemas.microsoft.com/office/drawing/2014/main" id="{59C76C2E-CFE0-4E24-B10E-AC9ECD86C3BE}"/>
              </a:ext>
            </a:extLst>
          </p:cNvPr>
          <p:cNvSpPr>
            <a:spLocks noChangeShapeType="1"/>
          </p:cNvSpPr>
          <p:nvPr/>
        </p:nvSpPr>
        <p:spPr bwMode="auto">
          <a:xfrm flipH="1">
            <a:off x="1190625" y="434479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8" name="Line 228">
            <a:extLst>
              <a:ext uri="{FF2B5EF4-FFF2-40B4-BE49-F238E27FC236}">
                <a16:creationId xmlns:a16="http://schemas.microsoft.com/office/drawing/2014/main" id="{B35538E3-FBC1-4E7C-B96A-AD75F4BEFDFB}"/>
              </a:ext>
            </a:extLst>
          </p:cNvPr>
          <p:cNvSpPr>
            <a:spLocks noChangeShapeType="1"/>
          </p:cNvSpPr>
          <p:nvPr/>
        </p:nvSpPr>
        <p:spPr bwMode="auto">
          <a:xfrm flipH="1">
            <a:off x="1190625" y="4093127"/>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9" name="Line 228">
            <a:extLst>
              <a:ext uri="{FF2B5EF4-FFF2-40B4-BE49-F238E27FC236}">
                <a16:creationId xmlns:a16="http://schemas.microsoft.com/office/drawing/2014/main" id="{98A37C5C-52CD-46F0-929E-99A5D12396E6}"/>
              </a:ext>
            </a:extLst>
          </p:cNvPr>
          <p:cNvSpPr>
            <a:spLocks noChangeShapeType="1"/>
          </p:cNvSpPr>
          <p:nvPr/>
        </p:nvSpPr>
        <p:spPr bwMode="auto">
          <a:xfrm flipH="1">
            <a:off x="1190625" y="3808086"/>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0" name="Line 228">
            <a:extLst>
              <a:ext uri="{FF2B5EF4-FFF2-40B4-BE49-F238E27FC236}">
                <a16:creationId xmlns:a16="http://schemas.microsoft.com/office/drawing/2014/main" id="{B4CB5D21-9F84-4EED-BC39-1A6078BF25AE}"/>
              </a:ext>
            </a:extLst>
          </p:cNvPr>
          <p:cNvSpPr>
            <a:spLocks noChangeShapeType="1"/>
          </p:cNvSpPr>
          <p:nvPr/>
        </p:nvSpPr>
        <p:spPr bwMode="auto">
          <a:xfrm flipH="1">
            <a:off x="1203325" y="3263226"/>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1" name="Line 228">
            <a:extLst>
              <a:ext uri="{FF2B5EF4-FFF2-40B4-BE49-F238E27FC236}">
                <a16:creationId xmlns:a16="http://schemas.microsoft.com/office/drawing/2014/main" id="{DE7E93FC-F122-491A-BBDD-F9F430DBC486}"/>
              </a:ext>
            </a:extLst>
          </p:cNvPr>
          <p:cNvSpPr>
            <a:spLocks noChangeShapeType="1"/>
          </p:cNvSpPr>
          <p:nvPr/>
        </p:nvSpPr>
        <p:spPr bwMode="auto">
          <a:xfrm flipH="1">
            <a:off x="1203325" y="3008418"/>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2" name="Line 223">
            <a:extLst>
              <a:ext uri="{FF2B5EF4-FFF2-40B4-BE49-F238E27FC236}">
                <a16:creationId xmlns:a16="http://schemas.microsoft.com/office/drawing/2014/main" id="{8B55AFB7-FFB2-4B62-8F18-3915186C7465}"/>
              </a:ext>
            </a:extLst>
          </p:cNvPr>
          <p:cNvSpPr>
            <a:spLocks noChangeShapeType="1"/>
          </p:cNvSpPr>
          <p:nvPr/>
        </p:nvSpPr>
        <p:spPr bwMode="auto">
          <a:xfrm>
            <a:off x="5372100" y="2167734"/>
            <a:ext cx="0" cy="272269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3" name="Line 226">
            <a:extLst>
              <a:ext uri="{FF2B5EF4-FFF2-40B4-BE49-F238E27FC236}">
                <a16:creationId xmlns:a16="http://schemas.microsoft.com/office/drawing/2014/main" id="{258E5DD5-BB3B-4D05-9360-DE46BE1959C2}"/>
              </a:ext>
            </a:extLst>
          </p:cNvPr>
          <p:cNvSpPr>
            <a:spLocks noChangeShapeType="1"/>
          </p:cNvSpPr>
          <p:nvPr/>
        </p:nvSpPr>
        <p:spPr bwMode="auto">
          <a:xfrm flipH="1">
            <a:off x="5305425" y="2180613"/>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4" name="Line 228">
            <a:extLst>
              <a:ext uri="{FF2B5EF4-FFF2-40B4-BE49-F238E27FC236}">
                <a16:creationId xmlns:a16="http://schemas.microsoft.com/office/drawing/2014/main" id="{AFF6E385-7B08-40E6-9DD9-7EDE5BA35CA1}"/>
              </a:ext>
            </a:extLst>
          </p:cNvPr>
          <p:cNvSpPr>
            <a:spLocks noChangeShapeType="1"/>
          </p:cNvSpPr>
          <p:nvPr/>
        </p:nvSpPr>
        <p:spPr bwMode="auto">
          <a:xfrm flipH="1">
            <a:off x="5305425" y="353198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5" name="Line 229">
            <a:extLst>
              <a:ext uri="{FF2B5EF4-FFF2-40B4-BE49-F238E27FC236}">
                <a16:creationId xmlns:a16="http://schemas.microsoft.com/office/drawing/2014/main" id="{96AD240E-CC1F-4A43-B59A-8C17CE9C0D60}"/>
              </a:ext>
            </a:extLst>
          </p:cNvPr>
          <p:cNvSpPr>
            <a:spLocks noChangeShapeType="1"/>
          </p:cNvSpPr>
          <p:nvPr/>
        </p:nvSpPr>
        <p:spPr bwMode="auto">
          <a:xfrm flipH="1">
            <a:off x="5305425" y="4620629"/>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6" name="Line 231">
            <a:extLst>
              <a:ext uri="{FF2B5EF4-FFF2-40B4-BE49-F238E27FC236}">
                <a16:creationId xmlns:a16="http://schemas.microsoft.com/office/drawing/2014/main" id="{3E354A6A-F379-49DE-90C9-31CCDDF2CDB2}"/>
              </a:ext>
            </a:extLst>
          </p:cNvPr>
          <p:cNvSpPr>
            <a:spLocks noChangeShapeType="1"/>
          </p:cNvSpPr>
          <p:nvPr/>
        </p:nvSpPr>
        <p:spPr bwMode="auto">
          <a:xfrm flipH="1">
            <a:off x="5305425" y="489043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cxnSp>
        <p:nvCxnSpPr>
          <p:cNvPr id="157" name="直線コネクタ 38">
            <a:extLst>
              <a:ext uri="{FF2B5EF4-FFF2-40B4-BE49-F238E27FC236}">
                <a16:creationId xmlns:a16="http://schemas.microsoft.com/office/drawing/2014/main" id="{45FCB2B5-6CCF-4315-AE6E-637D40E71F62}"/>
              </a:ext>
            </a:extLst>
          </p:cNvPr>
          <p:cNvCxnSpPr/>
          <p:nvPr/>
        </p:nvCxnSpPr>
        <p:spPr>
          <a:xfrm>
            <a:off x="5373693" y="4620629"/>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8" name="直線コネクタ 39">
            <a:extLst>
              <a:ext uri="{FF2B5EF4-FFF2-40B4-BE49-F238E27FC236}">
                <a16:creationId xmlns:a16="http://schemas.microsoft.com/office/drawing/2014/main" id="{99265B83-6518-41D4-8615-CCC068D81C17}"/>
              </a:ext>
            </a:extLst>
          </p:cNvPr>
          <p:cNvCxnSpPr/>
          <p:nvPr/>
        </p:nvCxnSpPr>
        <p:spPr>
          <a:xfrm>
            <a:off x="5360812" y="3011053"/>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9" name="直線コネクタ 39">
            <a:extLst>
              <a:ext uri="{FF2B5EF4-FFF2-40B4-BE49-F238E27FC236}">
                <a16:creationId xmlns:a16="http://schemas.microsoft.com/office/drawing/2014/main" id="{70BC2F12-7DC5-459F-A5FA-B1E6250BD1B4}"/>
              </a:ext>
            </a:extLst>
          </p:cNvPr>
          <p:cNvCxnSpPr/>
          <p:nvPr/>
        </p:nvCxnSpPr>
        <p:spPr>
          <a:xfrm>
            <a:off x="5362573" y="3269800"/>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0" name="直線コネクタ 39">
            <a:extLst>
              <a:ext uri="{FF2B5EF4-FFF2-40B4-BE49-F238E27FC236}">
                <a16:creationId xmlns:a16="http://schemas.microsoft.com/office/drawing/2014/main" id="{98AC6B3D-5333-4680-8F4F-0D3F264A74AF}"/>
              </a:ext>
            </a:extLst>
          </p:cNvPr>
          <p:cNvCxnSpPr/>
          <p:nvPr/>
        </p:nvCxnSpPr>
        <p:spPr>
          <a:xfrm>
            <a:off x="5375455" y="3531980"/>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1" name="直線コネクタ 39">
            <a:extLst>
              <a:ext uri="{FF2B5EF4-FFF2-40B4-BE49-F238E27FC236}">
                <a16:creationId xmlns:a16="http://schemas.microsoft.com/office/drawing/2014/main" id="{E63E7503-6F5E-4AA0-89C7-EA8B99248DA7}"/>
              </a:ext>
            </a:extLst>
          </p:cNvPr>
          <p:cNvCxnSpPr/>
          <p:nvPr/>
        </p:nvCxnSpPr>
        <p:spPr>
          <a:xfrm>
            <a:off x="5375456" y="3808084"/>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2" name="直線コネクタ 39">
            <a:extLst>
              <a:ext uri="{FF2B5EF4-FFF2-40B4-BE49-F238E27FC236}">
                <a16:creationId xmlns:a16="http://schemas.microsoft.com/office/drawing/2014/main" id="{25519E3A-A43A-4BBC-9680-7CC733DD0BAC}"/>
              </a:ext>
            </a:extLst>
          </p:cNvPr>
          <p:cNvCxnSpPr/>
          <p:nvPr/>
        </p:nvCxnSpPr>
        <p:spPr>
          <a:xfrm>
            <a:off x="5375456" y="4093127"/>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3" name="直線コネクタ 39">
            <a:extLst>
              <a:ext uri="{FF2B5EF4-FFF2-40B4-BE49-F238E27FC236}">
                <a16:creationId xmlns:a16="http://schemas.microsoft.com/office/drawing/2014/main" id="{14B9ECB5-AF1D-4AD4-B30D-97EA1C8DDEB9}"/>
              </a:ext>
            </a:extLst>
          </p:cNvPr>
          <p:cNvCxnSpPr/>
          <p:nvPr/>
        </p:nvCxnSpPr>
        <p:spPr>
          <a:xfrm>
            <a:off x="5373688" y="4344790"/>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4" name="Line 228">
            <a:extLst>
              <a:ext uri="{FF2B5EF4-FFF2-40B4-BE49-F238E27FC236}">
                <a16:creationId xmlns:a16="http://schemas.microsoft.com/office/drawing/2014/main" id="{55B7A5DF-818E-4F7A-B725-7066E21D97F1}"/>
              </a:ext>
            </a:extLst>
          </p:cNvPr>
          <p:cNvSpPr>
            <a:spLocks noChangeShapeType="1"/>
          </p:cNvSpPr>
          <p:nvPr/>
        </p:nvSpPr>
        <p:spPr bwMode="auto">
          <a:xfrm flipH="1">
            <a:off x="5305425" y="4344790"/>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5" name="Line 228">
            <a:extLst>
              <a:ext uri="{FF2B5EF4-FFF2-40B4-BE49-F238E27FC236}">
                <a16:creationId xmlns:a16="http://schemas.microsoft.com/office/drawing/2014/main" id="{FB818E19-157F-468F-B504-71C4E40CAC3E}"/>
              </a:ext>
            </a:extLst>
          </p:cNvPr>
          <p:cNvSpPr>
            <a:spLocks noChangeShapeType="1"/>
          </p:cNvSpPr>
          <p:nvPr/>
        </p:nvSpPr>
        <p:spPr bwMode="auto">
          <a:xfrm flipH="1">
            <a:off x="5305425" y="4093127"/>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6" name="Line 228">
            <a:extLst>
              <a:ext uri="{FF2B5EF4-FFF2-40B4-BE49-F238E27FC236}">
                <a16:creationId xmlns:a16="http://schemas.microsoft.com/office/drawing/2014/main" id="{4855B5E5-8CBF-4CA6-9722-97A28E31BA32}"/>
              </a:ext>
            </a:extLst>
          </p:cNvPr>
          <p:cNvSpPr>
            <a:spLocks noChangeShapeType="1"/>
          </p:cNvSpPr>
          <p:nvPr/>
        </p:nvSpPr>
        <p:spPr bwMode="auto">
          <a:xfrm flipH="1">
            <a:off x="5305425" y="3808086"/>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7" name="Line 228">
            <a:extLst>
              <a:ext uri="{FF2B5EF4-FFF2-40B4-BE49-F238E27FC236}">
                <a16:creationId xmlns:a16="http://schemas.microsoft.com/office/drawing/2014/main" id="{447BD5F0-64DE-4336-82D3-8B65AAAD3C78}"/>
              </a:ext>
            </a:extLst>
          </p:cNvPr>
          <p:cNvSpPr>
            <a:spLocks noChangeShapeType="1"/>
          </p:cNvSpPr>
          <p:nvPr/>
        </p:nvSpPr>
        <p:spPr bwMode="auto">
          <a:xfrm flipH="1">
            <a:off x="5318125" y="3263225"/>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8" name="Line 228">
            <a:extLst>
              <a:ext uri="{FF2B5EF4-FFF2-40B4-BE49-F238E27FC236}">
                <a16:creationId xmlns:a16="http://schemas.microsoft.com/office/drawing/2014/main" id="{EEE2120A-6EE8-4616-BE38-DECB9AB8BA29}"/>
              </a:ext>
            </a:extLst>
          </p:cNvPr>
          <p:cNvSpPr>
            <a:spLocks noChangeShapeType="1"/>
          </p:cNvSpPr>
          <p:nvPr/>
        </p:nvSpPr>
        <p:spPr bwMode="auto">
          <a:xfrm flipH="1">
            <a:off x="5318125" y="3008422"/>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cxnSp>
        <p:nvCxnSpPr>
          <p:cNvPr id="169" name="直線コネクタ 39">
            <a:extLst>
              <a:ext uri="{FF2B5EF4-FFF2-40B4-BE49-F238E27FC236}">
                <a16:creationId xmlns:a16="http://schemas.microsoft.com/office/drawing/2014/main" id="{B440C755-D9A9-4C45-9964-E084453629C0}"/>
              </a:ext>
            </a:extLst>
          </p:cNvPr>
          <p:cNvCxnSpPr/>
          <p:nvPr/>
        </p:nvCxnSpPr>
        <p:spPr>
          <a:xfrm>
            <a:off x="5373691" y="2180613"/>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0" name="Rectangle 74">
            <a:extLst>
              <a:ext uri="{FF2B5EF4-FFF2-40B4-BE49-F238E27FC236}">
                <a16:creationId xmlns:a16="http://schemas.microsoft.com/office/drawing/2014/main" id="{0EDD9C7D-E097-46DF-ADF7-BCACB1007431}"/>
              </a:ext>
            </a:extLst>
          </p:cNvPr>
          <p:cNvSpPr>
            <a:spLocks noChangeArrowheads="1"/>
          </p:cNvSpPr>
          <p:nvPr/>
        </p:nvSpPr>
        <p:spPr bwMode="auto">
          <a:xfrm>
            <a:off x="3295650" y="2872689"/>
            <a:ext cx="649288" cy="2023000"/>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71" name="Text Box 97">
            <a:extLst>
              <a:ext uri="{FF2B5EF4-FFF2-40B4-BE49-F238E27FC236}">
                <a16:creationId xmlns:a16="http://schemas.microsoft.com/office/drawing/2014/main" id="{7A596D49-7F88-4F42-8AA4-734A3BF3E91D}"/>
              </a:ext>
            </a:extLst>
          </p:cNvPr>
          <p:cNvSpPr txBox="1">
            <a:spLocks noChangeArrowheads="1"/>
          </p:cNvSpPr>
          <p:nvPr/>
        </p:nvSpPr>
        <p:spPr bwMode="auto">
          <a:xfrm>
            <a:off x="3383457" y="2868541"/>
            <a:ext cx="458459"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75.0</a:t>
            </a:r>
          </a:p>
        </p:txBody>
      </p:sp>
      <p:sp>
        <p:nvSpPr>
          <p:cNvPr id="172" name="Rectangle 73">
            <a:extLst>
              <a:ext uri="{FF2B5EF4-FFF2-40B4-BE49-F238E27FC236}">
                <a16:creationId xmlns:a16="http://schemas.microsoft.com/office/drawing/2014/main" id="{EFF44714-E40C-460E-AE02-56FB5E09CBF3}"/>
              </a:ext>
            </a:extLst>
          </p:cNvPr>
          <p:cNvSpPr>
            <a:spLocks noChangeArrowheads="1"/>
          </p:cNvSpPr>
          <p:nvPr/>
        </p:nvSpPr>
        <p:spPr bwMode="auto">
          <a:xfrm>
            <a:off x="1720850" y="4195363"/>
            <a:ext cx="647700" cy="695067"/>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3" name="Text Box 97">
            <a:extLst>
              <a:ext uri="{FF2B5EF4-FFF2-40B4-BE49-F238E27FC236}">
                <a16:creationId xmlns:a16="http://schemas.microsoft.com/office/drawing/2014/main" id="{793AB28F-EF9B-4333-A0AE-A4FAE0E4820C}"/>
              </a:ext>
            </a:extLst>
          </p:cNvPr>
          <p:cNvSpPr txBox="1">
            <a:spLocks noChangeArrowheads="1"/>
          </p:cNvSpPr>
          <p:nvPr/>
        </p:nvSpPr>
        <p:spPr bwMode="auto">
          <a:xfrm>
            <a:off x="1815386" y="4200961"/>
            <a:ext cx="458459"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dirty="0">
                <a:solidFill>
                  <a:schemeClr val="bg1"/>
                </a:solidFill>
                <a:latin typeface="Calibri" panose="020F0502020204030204" pitchFamily="34" charset="0"/>
                <a:ea typeface="メイリオ" panose="020B0604030504040204" pitchFamily="50" charset="-128"/>
                <a:cs typeface="Calibri" panose="020F0502020204030204" pitchFamily="34" charset="0"/>
              </a:rPr>
              <a:t>26.2</a:t>
            </a:r>
          </a:p>
        </p:txBody>
      </p:sp>
      <p:sp>
        <p:nvSpPr>
          <p:cNvPr id="174" name="Rectangle 74">
            <a:extLst>
              <a:ext uri="{FF2B5EF4-FFF2-40B4-BE49-F238E27FC236}">
                <a16:creationId xmlns:a16="http://schemas.microsoft.com/office/drawing/2014/main" id="{2E7BF90A-A120-4032-8529-51EBC6213B80}"/>
              </a:ext>
            </a:extLst>
          </p:cNvPr>
          <p:cNvSpPr>
            <a:spLocks noChangeArrowheads="1"/>
          </p:cNvSpPr>
          <p:nvPr/>
        </p:nvSpPr>
        <p:spPr bwMode="auto">
          <a:xfrm>
            <a:off x="7400925" y="3310895"/>
            <a:ext cx="647700" cy="157953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75" name="Text Box 97">
            <a:extLst>
              <a:ext uri="{FF2B5EF4-FFF2-40B4-BE49-F238E27FC236}">
                <a16:creationId xmlns:a16="http://schemas.microsoft.com/office/drawing/2014/main" id="{97E0DFF3-8E10-4502-92BF-FDA3F136C95B}"/>
              </a:ext>
            </a:extLst>
          </p:cNvPr>
          <p:cNvSpPr txBox="1">
            <a:spLocks noChangeArrowheads="1"/>
          </p:cNvSpPr>
          <p:nvPr/>
        </p:nvSpPr>
        <p:spPr bwMode="auto">
          <a:xfrm>
            <a:off x="7495461" y="3317204"/>
            <a:ext cx="458459"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58.1</a:t>
            </a:r>
          </a:p>
        </p:txBody>
      </p:sp>
      <p:sp>
        <p:nvSpPr>
          <p:cNvPr id="176" name="Rectangle 73">
            <a:extLst>
              <a:ext uri="{FF2B5EF4-FFF2-40B4-BE49-F238E27FC236}">
                <a16:creationId xmlns:a16="http://schemas.microsoft.com/office/drawing/2014/main" id="{AEBC2B58-8CF4-46B0-A6D3-0E3E96DC6BF4}"/>
              </a:ext>
            </a:extLst>
          </p:cNvPr>
          <p:cNvSpPr>
            <a:spLocks noChangeArrowheads="1"/>
          </p:cNvSpPr>
          <p:nvPr/>
        </p:nvSpPr>
        <p:spPr bwMode="auto">
          <a:xfrm>
            <a:off x="5835650" y="4077620"/>
            <a:ext cx="647700" cy="812810"/>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7" name="Text Box 97">
            <a:extLst>
              <a:ext uri="{FF2B5EF4-FFF2-40B4-BE49-F238E27FC236}">
                <a16:creationId xmlns:a16="http://schemas.microsoft.com/office/drawing/2014/main" id="{EE88F944-FDFA-401D-9D3D-FA498284D238}"/>
              </a:ext>
            </a:extLst>
          </p:cNvPr>
          <p:cNvSpPr txBox="1">
            <a:spLocks noChangeArrowheads="1"/>
          </p:cNvSpPr>
          <p:nvPr/>
        </p:nvSpPr>
        <p:spPr bwMode="auto">
          <a:xfrm>
            <a:off x="5930185" y="4087732"/>
            <a:ext cx="458459" cy="349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000" i="0">
                <a:solidFill>
                  <a:schemeClr val="bg1"/>
                </a:solidFill>
                <a:latin typeface="Calibri" panose="020F0502020204030204" pitchFamily="34" charset="0"/>
                <a:ea typeface="メイリオ" panose="020B0604030504040204" pitchFamily="50" charset="-128"/>
                <a:cs typeface="Calibri" panose="020F0502020204030204" pitchFamily="34" charset="0"/>
              </a:rPr>
              <a:t>30.6</a:t>
            </a:r>
          </a:p>
        </p:txBody>
      </p:sp>
      <p:sp>
        <p:nvSpPr>
          <p:cNvPr id="178" name="Line 48">
            <a:extLst>
              <a:ext uri="{FF2B5EF4-FFF2-40B4-BE49-F238E27FC236}">
                <a16:creationId xmlns:a16="http://schemas.microsoft.com/office/drawing/2014/main" id="{B0E6273C-A813-4954-B317-12A96BF1C2BE}"/>
              </a:ext>
            </a:extLst>
          </p:cNvPr>
          <p:cNvSpPr>
            <a:spLocks noChangeShapeType="1"/>
          </p:cNvSpPr>
          <p:nvPr/>
        </p:nvSpPr>
        <p:spPr bwMode="auto">
          <a:xfrm>
            <a:off x="1257300" y="4890430"/>
            <a:ext cx="3246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79" name="Line 48">
            <a:extLst>
              <a:ext uri="{FF2B5EF4-FFF2-40B4-BE49-F238E27FC236}">
                <a16:creationId xmlns:a16="http://schemas.microsoft.com/office/drawing/2014/main" id="{08FAF17F-C442-4332-A7AA-D371FD60F9EC}"/>
              </a:ext>
            </a:extLst>
          </p:cNvPr>
          <p:cNvSpPr>
            <a:spLocks noChangeShapeType="1"/>
          </p:cNvSpPr>
          <p:nvPr/>
        </p:nvSpPr>
        <p:spPr bwMode="auto">
          <a:xfrm>
            <a:off x="5372100" y="4890430"/>
            <a:ext cx="3246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80" name="テキスト ボックス 46">
            <a:extLst>
              <a:ext uri="{FF2B5EF4-FFF2-40B4-BE49-F238E27FC236}">
                <a16:creationId xmlns:a16="http://schemas.microsoft.com/office/drawing/2014/main" id="{F1A42A24-BAD1-4BBC-A317-5F48076BB99A}"/>
              </a:ext>
            </a:extLst>
          </p:cNvPr>
          <p:cNvSpPr txBox="1">
            <a:spLocks noChangeArrowheads="1"/>
          </p:cNvSpPr>
          <p:nvPr/>
        </p:nvSpPr>
        <p:spPr bwMode="auto">
          <a:xfrm>
            <a:off x="3439561" y="2567013"/>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81" name="テキスト ボックス 46">
            <a:extLst>
              <a:ext uri="{FF2B5EF4-FFF2-40B4-BE49-F238E27FC236}">
                <a16:creationId xmlns:a16="http://schemas.microsoft.com/office/drawing/2014/main" id="{EB373056-9B63-4A62-9D08-6B73BB6C0494}"/>
              </a:ext>
            </a:extLst>
          </p:cNvPr>
          <p:cNvSpPr txBox="1">
            <a:spLocks noChangeArrowheads="1"/>
          </p:cNvSpPr>
          <p:nvPr/>
        </p:nvSpPr>
        <p:spPr bwMode="auto">
          <a:xfrm>
            <a:off x="7590309" y="3061185"/>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83" name="テキスト ボックス 10">
            <a:extLst>
              <a:ext uri="{FF2B5EF4-FFF2-40B4-BE49-F238E27FC236}">
                <a16:creationId xmlns:a16="http://schemas.microsoft.com/office/drawing/2014/main" id="{BC326551-6001-4EBD-8DD6-E3B85888B8A4}"/>
              </a:ext>
            </a:extLst>
          </p:cNvPr>
          <p:cNvSpPr txBox="1">
            <a:spLocks noChangeArrowheads="1"/>
          </p:cNvSpPr>
          <p:nvPr/>
        </p:nvSpPr>
        <p:spPr bwMode="auto">
          <a:xfrm>
            <a:off x="4257040" y="6411348"/>
            <a:ext cx="4886960" cy="446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1) Created from </a:t>
            </a:r>
            <a:r>
              <a:rPr lang="en-us" sz="900" b="0" i="0" dirty="0" err="1">
                <a:solidFill>
                  <a:srgbClr val="000000"/>
                </a:solidFill>
                <a:ea typeface="メイリオ" panose="020B0604030504040204" pitchFamily="50" charset="-128"/>
                <a:cs typeface="Calibri" panose="020F0502020204030204" pitchFamily="34" charset="0"/>
              </a:rPr>
              <a:t>Fukudo</a:t>
            </a:r>
            <a:r>
              <a:rPr lang="en-us" sz="900" b="0" i="0" dirty="0">
                <a:solidFill>
                  <a:srgbClr val="000000"/>
                </a:solidFill>
                <a:ea typeface="メイリオ" panose="020B0604030504040204" pitchFamily="50" charset="-128"/>
                <a:cs typeface="Calibri" panose="020F0502020204030204" pitchFamily="34" charset="0"/>
              </a:rPr>
              <a:t> S, et al. </a:t>
            </a:r>
            <a:r>
              <a:rPr lang="en-us" sz="900" b="0" i="0" dirty="0" err="1">
                <a:solidFill>
                  <a:srgbClr val="000000"/>
                </a:solidFill>
                <a:ea typeface="メイリオ" panose="020B0604030504040204" pitchFamily="50" charset="-128"/>
                <a:cs typeface="Calibri" panose="020F0502020204030204" pitchFamily="34" charset="0"/>
              </a:rPr>
              <a:t>Neurogastroenterol</a:t>
            </a:r>
            <a:r>
              <a:rPr lang="en-us" sz="900" b="0" i="0" dirty="0">
                <a:solidFill>
                  <a:srgbClr val="000000"/>
                </a:solidFill>
                <a:ea typeface="メイリオ" panose="020B0604030504040204" pitchFamily="50" charset="-128"/>
                <a:cs typeface="Calibri" panose="020F0502020204030204" pitchFamily="34" charset="0"/>
              </a:rPr>
              <a:t> </a:t>
            </a:r>
            <a:r>
              <a:rPr lang="en-us" sz="900" b="0" i="0" dirty="0" err="1">
                <a:solidFill>
                  <a:srgbClr val="000000"/>
                </a:solidFill>
                <a:ea typeface="メイリオ" panose="020B0604030504040204" pitchFamily="50" charset="-128"/>
                <a:cs typeface="Calibri" panose="020F0502020204030204" pitchFamily="34" charset="0"/>
              </a:rPr>
              <a:t>Motil</a:t>
            </a:r>
            <a:r>
              <a:rPr lang="en-us" sz="900" b="0" i="0" dirty="0">
                <a:solidFill>
                  <a:srgbClr val="000000"/>
                </a:solidFill>
                <a:ea typeface="メイリオ" panose="020B0604030504040204" pitchFamily="50" charset="-128"/>
                <a:cs typeface="Calibri" panose="020F0502020204030204" pitchFamily="34" charset="0"/>
              </a:rPr>
              <a:t>. 23(6): 544-e205, 2011.</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2) Data submitted for approval application</a:t>
            </a: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p>
        </p:txBody>
      </p:sp>
      <p:sp>
        <p:nvSpPr>
          <p:cNvPr id="184" name="Line 228">
            <a:extLst>
              <a:ext uri="{FF2B5EF4-FFF2-40B4-BE49-F238E27FC236}">
                <a16:creationId xmlns:a16="http://schemas.microsoft.com/office/drawing/2014/main" id="{56FA3B44-5D7A-4ABA-9467-D15B2AC83FB4}"/>
              </a:ext>
            </a:extLst>
          </p:cNvPr>
          <p:cNvSpPr>
            <a:spLocks noChangeShapeType="1"/>
          </p:cNvSpPr>
          <p:nvPr/>
        </p:nvSpPr>
        <p:spPr bwMode="auto">
          <a:xfrm flipH="1">
            <a:off x="1214056" y="2758215"/>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cxnSp>
        <p:nvCxnSpPr>
          <p:cNvPr id="185" name="直線コネクタ 184">
            <a:extLst>
              <a:ext uri="{FF2B5EF4-FFF2-40B4-BE49-F238E27FC236}">
                <a16:creationId xmlns:a16="http://schemas.microsoft.com/office/drawing/2014/main" id="{2C7DFE43-1A52-416A-A288-2C5F799813D3}"/>
              </a:ext>
            </a:extLst>
          </p:cNvPr>
          <p:cNvCxnSpPr/>
          <p:nvPr/>
        </p:nvCxnSpPr>
        <p:spPr>
          <a:xfrm>
            <a:off x="1243861" y="2755270"/>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6" name="Line 228">
            <a:extLst>
              <a:ext uri="{FF2B5EF4-FFF2-40B4-BE49-F238E27FC236}">
                <a16:creationId xmlns:a16="http://schemas.microsoft.com/office/drawing/2014/main" id="{25198A1C-306D-4EF9-84C4-657A1EA0AECC}"/>
              </a:ext>
            </a:extLst>
          </p:cNvPr>
          <p:cNvSpPr>
            <a:spLocks noChangeShapeType="1"/>
          </p:cNvSpPr>
          <p:nvPr/>
        </p:nvSpPr>
        <p:spPr bwMode="auto">
          <a:xfrm flipH="1">
            <a:off x="1199029" y="2476085"/>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cxnSp>
        <p:nvCxnSpPr>
          <p:cNvPr id="187" name="直線コネクタ 186">
            <a:extLst>
              <a:ext uri="{FF2B5EF4-FFF2-40B4-BE49-F238E27FC236}">
                <a16:creationId xmlns:a16="http://schemas.microsoft.com/office/drawing/2014/main" id="{0BBF2FC1-3901-4F04-9178-02E1AB366DC9}"/>
              </a:ext>
            </a:extLst>
          </p:cNvPr>
          <p:cNvCxnSpPr/>
          <p:nvPr/>
        </p:nvCxnSpPr>
        <p:spPr>
          <a:xfrm>
            <a:off x="1267852" y="2477273"/>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8" name="Text Box 60">
            <a:extLst>
              <a:ext uri="{FF2B5EF4-FFF2-40B4-BE49-F238E27FC236}">
                <a16:creationId xmlns:a16="http://schemas.microsoft.com/office/drawing/2014/main" id="{C056DB9D-9E9E-41EE-92F9-2BB44C86DD15}"/>
              </a:ext>
            </a:extLst>
          </p:cNvPr>
          <p:cNvSpPr txBox="1">
            <a:spLocks noChangeArrowheads="1"/>
          </p:cNvSpPr>
          <p:nvPr/>
        </p:nvSpPr>
        <p:spPr bwMode="auto">
          <a:xfrm>
            <a:off x="882082" y="2353082"/>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90</a:t>
            </a:r>
          </a:p>
        </p:txBody>
      </p:sp>
      <p:sp>
        <p:nvSpPr>
          <p:cNvPr id="189" name="Text Box 60">
            <a:extLst>
              <a:ext uri="{FF2B5EF4-FFF2-40B4-BE49-F238E27FC236}">
                <a16:creationId xmlns:a16="http://schemas.microsoft.com/office/drawing/2014/main" id="{8B18E67B-5790-413E-AECD-53A613DDBBCC}"/>
              </a:ext>
            </a:extLst>
          </p:cNvPr>
          <p:cNvSpPr txBox="1">
            <a:spLocks noChangeArrowheads="1"/>
          </p:cNvSpPr>
          <p:nvPr/>
        </p:nvSpPr>
        <p:spPr bwMode="auto">
          <a:xfrm>
            <a:off x="795270" y="2054717"/>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100</a:t>
            </a:r>
          </a:p>
        </p:txBody>
      </p:sp>
      <p:cxnSp>
        <p:nvCxnSpPr>
          <p:cNvPr id="190" name="直線コネクタ 39">
            <a:extLst>
              <a:ext uri="{FF2B5EF4-FFF2-40B4-BE49-F238E27FC236}">
                <a16:creationId xmlns:a16="http://schemas.microsoft.com/office/drawing/2014/main" id="{530E35E8-EB08-4372-8870-E6A2976C3871}"/>
              </a:ext>
            </a:extLst>
          </p:cNvPr>
          <p:cNvCxnSpPr/>
          <p:nvPr/>
        </p:nvCxnSpPr>
        <p:spPr>
          <a:xfrm>
            <a:off x="5361538" y="2748084"/>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1" name="直線コネクタ 39">
            <a:extLst>
              <a:ext uri="{FF2B5EF4-FFF2-40B4-BE49-F238E27FC236}">
                <a16:creationId xmlns:a16="http://schemas.microsoft.com/office/drawing/2014/main" id="{73EAAEC1-C0FA-4D4B-9E0C-516BAC18CF96}"/>
              </a:ext>
            </a:extLst>
          </p:cNvPr>
          <p:cNvCxnSpPr/>
          <p:nvPr/>
        </p:nvCxnSpPr>
        <p:spPr>
          <a:xfrm>
            <a:off x="5363670" y="2482967"/>
            <a:ext cx="323532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2" name="Line 228">
            <a:extLst>
              <a:ext uri="{FF2B5EF4-FFF2-40B4-BE49-F238E27FC236}">
                <a16:creationId xmlns:a16="http://schemas.microsoft.com/office/drawing/2014/main" id="{3C4B1DF7-DF1E-492F-BDAB-CC3ADEB7D123}"/>
              </a:ext>
            </a:extLst>
          </p:cNvPr>
          <p:cNvSpPr>
            <a:spLocks noChangeShapeType="1"/>
          </p:cNvSpPr>
          <p:nvPr/>
        </p:nvSpPr>
        <p:spPr bwMode="auto">
          <a:xfrm flipH="1">
            <a:off x="5303098" y="2748694"/>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93" name="Line 228">
            <a:extLst>
              <a:ext uri="{FF2B5EF4-FFF2-40B4-BE49-F238E27FC236}">
                <a16:creationId xmlns:a16="http://schemas.microsoft.com/office/drawing/2014/main" id="{736ADBA6-B24F-4A6A-92FC-9BF2A410A2BC}"/>
              </a:ext>
            </a:extLst>
          </p:cNvPr>
          <p:cNvSpPr>
            <a:spLocks noChangeShapeType="1"/>
          </p:cNvSpPr>
          <p:nvPr/>
        </p:nvSpPr>
        <p:spPr bwMode="auto">
          <a:xfrm flipH="1">
            <a:off x="5303098" y="2481994"/>
            <a:ext cx="666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94" name="Text Box 60">
            <a:extLst>
              <a:ext uri="{FF2B5EF4-FFF2-40B4-BE49-F238E27FC236}">
                <a16:creationId xmlns:a16="http://schemas.microsoft.com/office/drawing/2014/main" id="{4F14647F-0CB4-45FA-962B-248C9F7CE5CD}"/>
              </a:ext>
            </a:extLst>
          </p:cNvPr>
          <p:cNvSpPr txBox="1">
            <a:spLocks noChangeArrowheads="1"/>
          </p:cNvSpPr>
          <p:nvPr/>
        </p:nvSpPr>
        <p:spPr bwMode="auto">
          <a:xfrm>
            <a:off x="4992047" y="2351897"/>
            <a:ext cx="36740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90</a:t>
            </a:r>
          </a:p>
        </p:txBody>
      </p:sp>
      <p:sp>
        <p:nvSpPr>
          <p:cNvPr id="195" name="Text Box 60">
            <a:extLst>
              <a:ext uri="{FF2B5EF4-FFF2-40B4-BE49-F238E27FC236}">
                <a16:creationId xmlns:a16="http://schemas.microsoft.com/office/drawing/2014/main" id="{382E3576-6B7C-47D9-A282-B2441998C4CF}"/>
              </a:ext>
            </a:extLst>
          </p:cNvPr>
          <p:cNvSpPr txBox="1">
            <a:spLocks noChangeArrowheads="1"/>
          </p:cNvSpPr>
          <p:nvPr/>
        </p:nvSpPr>
        <p:spPr bwMode="auto">
          <a:xfrm>
            <a:off x="4910200" y="2056758"/>
            <a:ext cx="45878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100</a:t>
            </a:r>
          </a:p>
        </p:txBody>
      </p:sp>
      <p:sp>
        <p:nvSpPr>
          <p:cNvPr id="196" name="テキスト ボックス 16">
            <a:extLst>
              <a:ext uri="{FF2B5EF4-FFF2-40B4-BE49-F238E27FC236}">
                <a16:creationId xmlns:a16="http://schemas.microsoft.com/office/drawing/2014/main" id="{1428F0EE-5126-4F38-A8BF-48D89639510B}"/>
              </a:ext>
            </a:extLst>
          </p:cNvPr>
          <p:cNvSpPr txBox="1">
            <a:spLocks noChangeArrowheads="1"/>
          </p:cNvSpPr>
          <p:nvPr/>
        </p:nvSpPr>
        <p:spPr bwMode="auto">
          <a:xfrm>
            <a:off x="5904863" y="2445641"/>
            <a:ext cx="1752707" cy="294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800" b="0" i="0" dirty="0" err="1">
                <a:latin typeface="Calibri" panose="020F0502020204030204" pitchFamily="34" charset="0"/>
                <a:ea typeface="メイリオ" panose="020B0604030504040204" pitchFamily="50" charset="-128"/>
                <a:cs typeface="Calibri" panose="020F0502020204030204" pitchFamily="34" charset="0"/>
              </a:rPr>
              <a:t>μg</a:t>
            </a:r>
            <a:r>
              <a:rPr lang="en-us" sz="800" b="0" i="0" dirty="0">
                <a:latin typeface="Calibri" panose="020F0502020204030204" pitchFamily="34" charset="0"/>
                <a:ea typeface="メイリオ" panose="020B0604030504040204" pitchFamily="50" charset="-128"/>
                <a:cs typeface="Calibri" panose="020F0502020204030204" pitchFamily="34" charset="0"/>
              </a:rPr>
              <a:t>/day</a:t>
            </a:r>
            <a:endParaRPr lang="ja-JP" altLang="en-US" sz="8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(n=62)</a:t>
            </a:r>
            <a:endParaRPr lang="ja-JP" altLang="en-US" sz="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97" name="Text Box 66">
            <a:extLst>
              <a:ext uri="{FF2B5EF4-FFF2-40B4-BE49-F238E27FC236}">
                <a16:creationId xmlns:a16="http://schemas.microsoft.com/office/drawing/2014/main" id="{6EF532D3-052E-40C5-9B4C-864079FCBF07}"/>
              </a:ext>
            </a:extLst>
          </p:cNvPr>
          <p:cNvSpPr txBox="1">
            <a:spLocks noChangeArrowheads="1"/>
          </p:cNvSpPr>
          <p:nvPr/>
        </p:nvSpPr>
        <p:spPr bwMode="auto">
          <a:xfrm>
            <a:off x="5911577" y="2255856"/>
            <a:ext cx="666849" cy="18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800" b="0" i="0" dirty="0">
                <a:latin typeface="Calibri" panose="020F0502020204030204" pitchFamily="34" charset="0"/>
                <a:ea typeface="メイリオ" panose="020B0604030504040204" pitchFamily="50" charset="-128"/>
                <a:cs typeface="Calibri" panose="020F0502020204030204" pitchFamily="34" charset="0"/>
              </a:rPr>
              <a:t>Placebo (n = 62)</a:t>
            </a:r>
            <a:endParaRPr lang="ja-JP" altLang="en-US" sz="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98" name="Rectangle 73">
            <a:extLst>
              <a:ext uri="{FF2B5EF4-FFF2-40B4-BE49-F238E27FC236}">
                <a16:creationId xmlns:a16="http://schemas.microsoft.com/office/drawing/2014/main" id="{D2EA07DB-9860-4724-984F-2820C0078E51}"/>
              </a:ext>
            </a:extLst>
          </p:cNvPr>
          <p:cNvSpPr>
            <a:spLocks noChangeArrowheads="1"/>
          </p:cNvSpPr>
          <p:nvPr/>
        </p:nvSpPr>
        <p:spPr bwMode="auto">
          <a:xfrm>
            <a:off x="1508025" y="2319397"/>
            <a:ext cx="278010" cy="112728"/>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99" name="Rectangle 74">
            <a:extLst>
              <a:ext uri="{FF2B5EF4-FFF2-40B4-BE49-F238E27FC236}">
                <a16:creationId xmlns:a16="http://schemas.microsoft.com/office/drawing/2014/main" id="{BC0551CF-0550-42FB-8B83-AC88780F1396}"/>
              </a:ext>
            </a:extLst>
          </p:cNvPr>
          <p:cNvSpPr>
            <a:spLocks noChangeArrowheads="1"/>
          </p:cNvSpPr>
          <p:nvPr/>
        </p:nvSpPr>
        <p:spPr bwMode="auto">
          <a:xfrm>
            <a:off x="1503739" y="2526562"/>
            <a:ext cx="284914" cy="113212"/>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00" name="Rectangle 73">
            <a:extLst>
              <a:ext uri="{FF2B5EF4-FFF2-40B4-BE49-F238E27FC236}">
                <a16:creationId xmlns:a16="http://schemas.microsoft.com/office/drawing/2014/main" id="{6CA1E724-6F78-431E-8FC1-B493FE64CF32}"/>
              </a:ext>
            </a:extLst>
          </p:cNvPr>
          <p:cNvSpPr>
            <a:spLocks noChangeArrowheads="1"/>
          </p:cNvSpPr>
          <p:nvPr/>
        </p:nvSpPr>
        <p:spPr bwMode="auto">
          <a:xfrm>
            <a:off x="5592579" y="2316731"/>
            <a:ext cx="278010" cy="112728"/>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1" name="Rectangle 74">
            <a:extLst>
              <a:ext uri="{FF2B5EF4-FFF2-40B4-BE49-F238E27FC236}">
                <a16:creationId xmlns:a16="http://schemas.microsoft.com/office/drawing/2014/main" id="{35FD1244-7693-48B4-A829-65A53057EBCC}"/>
              </a:ext>
            </a:extLst>
          </p:cNvPr>
          <p:cNvSpPr>
            <a:spLocks noChangeArrowheads="1"/>
          </p:cNvSpPr>
          <p:nvPr/>
        </p:nvSpPr>
        <p:spPr bwMode="auto">
          <a:xfrm>
            <a:off x="5588293" y="2523896"/>
            <a:ext cx="284914" cy="113212"/>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01" name="正方形/長方形 100">
            <a:extLst>
              <a:ext uri="{FF2B5EF4-FFF2-40B4-BE49-F238E27FC236}">
                <a16:creationId xmlns:a16="http://schemas.microsoft.com/office/drawing/2014/main" id="{0BA43E01-B77D-49AE-ADBD-56556C0A80C6}"/>
              </a:ext>
            </a:extLst>
          </p:cNvPr>
          <p:cNvSpPr/>
          <p:nvPr/>
        </p:nvSpPr>
        <p:spPr>
          <a:xfrm>
            <a:off x="371811" y="6453336"/>
            <a:ext cx="4352590" cy="373949"/>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14325" indent="-314325"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39"/>
          <p:cNvSpPr>
            <a:spLocks noGrp="1"/>
          </p:cNvSpPr>
          <p:nvPr>
            <p:ph type="title"/>
          </p:nvPr>
        </p:nvSpPr>
        <p:spPr/>
        <p:txBody>
          <a:bodyPr rtlCol="0"/>
          <a:lstStyle/>
          <a:p>
            <a:pPr rtl="0"/>
            <a:r>
              <a:rPr lang="en-us" dirty="0"/>
              <a:t>Change in SBM frequency over time (secondary endpoint)</a:t>
            </a:r>
            <a:endParaRPr lang="ja-JP" altLang="en-US" dirty="0"/>
          </a:p>
        </p:txBody>
      </p:sp>
      <p:sp>
        <p:nvSpPr>
          <p:cNvPr id="124"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84999" name="Line 93"/>
          <p:cNvSpPr>
            <a:spLocks noChangeShapeType="1"/>
          </p:cNvSpPr>
          <p:nvPr/>
        </p:nvSpPr>
        <p:spPr bwMode="auto">
          <a:xfrm>
            <a:off x="1536700" y="352396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0" name="Line 93"/>
          <p:cNvSpPr>
            <a:spLocks noChangeShapeType="1"/>
          </p:cNvSpPr>
          <p:nvPr/>
        </p:nvSpPr>
        <p:spPr bwMode="auto">
          <a:xfrm>
            <a:off x="1536700" y="4612991"/>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1" name="Line 93"/>
          <p:cNvSpPr>
            <a:spLocks noChangeShapeType="1"/>
          </p:cNvSpPr>
          <p:nvPr/>
        </p:nvSpPr>
        <p:spPr bwMode="auto">
          <a:xfrm>
            <a:off x="1536700" y="424786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2" name="Line 93"/>
          <p:cNvSpPr>
            <a:spLocks noChangeShapeType="1"/>
          </p:cNvSpPr>
          <p:nvPr/>
        </p:nvSpPr>
        <p:spPr bwMode="auto">
          <a:xfrm>
            <a:off x="1536700" y="3887504"/>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3" name="Line 93"/>
          <p:cNvSpPr>
            <a:spLocks noChangeShapeType="1"/>
          </p:cNvSpPr>
          <p:nvPr/>
        </p:nvSpPr>
        <p:spPr bwMode="auto">
          <a:xfrm>
            <a:off x="1536700" y="316201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4" name="Line 93"/>
          <p:cNvSpPr>
            <a:spLocks noChangeShapeType="1"/>
          </p:cNvSpPr>
          <p:nvPr/>
        </p:nvSpPr>
        <p:spPr bwMode="auto">
          <a:xfrm>
            <a:off x="1536700" y="2796891"/>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5" name="Line 93"/>
          <p:cNvSpPr>
            <a:spLocks noChangeShapeType="1"/>
          </p:cNvSpPr>
          <p:nvPr/>
        </p:nvSpPr>
        <p:spPr bwMode="auto">
          <a:xfrm>
            <a:off x="1536700" y="243176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6" name="Line 93"/>
          <p:cNvSpPr>
            <a:spLocks noChangeShapeType="1"/>
          </p:cNvSpPr>
          <p:nvPr/>
        </p:nvSpPr>
        <p:spPr bwMode="auto">
          <a:xfrm>
            <a:off x="1536700" y="2069816"/>
            <a:ext cx="6450013"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7" name="Line 93"/>
          <p:cNvSpPr>
            <a:spLocks noChangeShapeType="1"/>
          </p:cNvSpPr>
          <p:nvPr/>
        </p:nvSpPr>
        <p:spPr bwMode="auto">
          <a:xfrm>
            <a:off x="1536700" y="1701516"/>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08" name="テキスト ボックス 16"/>
          <p:cNvSpPr txBox="1">
            <a:spLocks noChangeArrowheads="1"/>
          </p:cNvSpPr>
          <p:nvPr/>
        </p:nvSpPr>
        <p:spPr bwMode="auto">
          <a:xfrm>
            <a:off x="2921000" y="4995321"/>
            <a:ext cx="1176338" cy="3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72000" rIns="0" bIns="3600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Week 1</a:t>
            </a:r>
          </a:p>
        </p:txBody>
      </p:sp>
      <p:sp>
        <p:nvSpPr>
          <p:cNvPr id="85009" name="Text Box 93"/>
          <p:cNvSpPr txBox="1">
            <a:spLocks noChangeArrowheads="1"/>
          </p:cNvSpPr>
          <p:nvPr/>
        </p:nvSpPr>
        <p:spPr bwMode="auto">
          <a:xfrm>
            <a:off x="1651000" y="4995321"/>
            <a:ext cx="1206500" cy="3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72000" rIns="0" bIns="3600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Baseline</a:t>
            </a:r>
          </a:p>
        </p:txBody>
      </p:sp>
      <p:sp>
        <p:nvSpPr>
          <p:cNvPr id="85010" name="テキスト ボックス 16"/>
          <p:cNvSpPr txBox="1">
            <a:spLocks noChangeArrowheads="1"/>
          </p:cNvSpPr>
          <p:nvPr/>
        </p:nvSpPr>
        <p:spPr bwMode="auto">
          <a:xfrm>
            <a:off x="4159250" y="4995321"/>
            <a:ext cx="1176338" cy="3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72000" rIns="0" bIns="3600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p>
        </p:txBody>
      </p:sp>
      <p:sp>
        <p:nvSpPr>
          <p:cNvPr id="85011" name="テキスト ボックス 16"/>
          <p:cNvSpPr txBox="1">
            <a:spLocks noChangeArrowheads="1"/>
          </p:cNvSpPr>
          <p:nvPr/>
        </p:nvSpPr>
        <p:spPr bwMode="auto">
          <a:xfrm>
            <a:off x="5407025" y="4995321"/>
            <a:ext cx="1176338" cy="3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72000" rIns="0" bIns="3600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85012" name="テキスト ボックス 16"/>
          <p:cNvSpPr txBox="1">
            <a:spLocks noChangeArrowheads="1"/>
          </p:cNvSpPr>
          <p:nvPr/>
        </p:nvSpPr>
        <p:spPr bwMode="auto">
          <a:xfrm>
            <a:off x="6646863" y="4995321"/>
            <a:ext cx="1174750" cy="3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72000" rIns="0" bIns="3600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85013" name="Text Box 432"/>
          <p:cNvSpPr txBox="1">
            <a:spLocks noChangeArrowheads="1"/>
          </p:cNvSpPr>
          <p:nvPr/>
        </p:nvSpPr>
        <p:spPr bwMode="auto">
          <a:xfrm>
            <a:off x="707535" y="2390114"/>
            <a:ext cx="433965" cy="1519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SBM frequency</a:t>
            </a:r>
          </a:p>
        </p:txBody>
      </p:sp>
      <p:sp>
        <p:nvSpPr>
          <p:cNvPr id="85014" name="Text Box 86"/>
          <p:cNvSpPr txBox="1">
            <a:spLocks noChangeArrowheads="1"/>
          </p:cNvSpPr>
          <p:nvPr/>
        </p:nvSpPr>
        <p:spPr bwMode="auto">
          <a:xfrm>
            <a:off x="1184463" y="265506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a:t>
            </a:r>
          </a:p>
        </p:txBody>
      </p:sp>
      <p:sp>
        <p:nvSpPr>
          <p:cNvPr id="85015" name="Text Box 87"/>
          <p:cNvSpPr txBox="1">
            <a:spLocks noChangeArrowheads="1"/>
          </p:cNvSpPr>
          <p:nvPr/>
        </p:nvSpPr>
        <p:spPr bwMode="auto">
          <a:xfrm>
            <a:off x="1184463" y="301701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85016" name="Text Box 88"/>
          <p:cNvSpPr txBox="1">
            <a:spLocks noChangeArrowheads="1"/>
          </p:cNvSpPr>
          <p:nvPr/>
        </p:nvSpPr>
        <p:spPr bwMode="auto">
          <a:xfrm>
            <a:off x="1184463" y="337579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85017" name="Text Box 89"/>
          <p:cNvSpPr txBox="1">
            <a:spLocks noChangeArrowheads="1"/>
          </p:cNvSpPr>
          <p:nvPr/>
        </p:nvSpPr>
        <p:spPr bwMode="auto">
          <a:xfrm>
            <a:off x="1184463" y="373774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85018" name="Text Box 90"/>
          <p:cNvSpPr txBox="1">
            <a:spLocks noChangeArrowheads="1"/>
          </p:cNvSpPr>
          <p:nvPr/>
        </p:nvSpPr>
        <p:spPr bwMode="auto">
          <a:xfrm>
            <a:off x="1184463" y="409651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85019" name="Text Box 91"/>
          <p:cNvSpPr txBox="1">
            <a:spLocks noChangeArrowheads="1"/>
          </p:cNvSpPr>
          <p:nvPr/>
        </p:nvSpPr>
        <p:spPr bwMode="auto">
          <a:xfrm>
            <a:off x="1184463" y="447434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85020" name="Line 233"/>
          <p:cNvSpPr>
            <a:spLocks noChangeShapeType="1"/>
          </p:cNvSpPr>
          <p:nvPr/>
        </p:nvSpPr>
        <p:spPr bwMode="auto">
          <a:xfrm>
            <a:off x="1536700" y="1695166"/>
            <a:ext cx="0" cy="32829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1" name="Line 235"/>
          <p:cNvSpPr>
            <a:spLocks noChangeShapeType="1"/>
          </p:cNvSpPr>
          <p:nvPr/>
        </p:nvSpPr>
        <p:spPr bwMode="auto">
          <a:xfrm flipH="1">
            <a:off x="1409700" y="1701516"/>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2" name="Line 236"/>
          <p:cNvSpPr>
            <a:spLocks noChangeShapeType="1"/>
          </p:cNvSpPr>
          <p:nvPr/>
        </p:nvSpPr>
        <p:spPr bwMode="auto">
          <a:xfrm flipH="1">
            <a:off x="1409700" y="2069816"/>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3" name="Line 237"/>
          <p:cNvSpPr>
            <a:spLocks noChangeShapeType="1"/>
          </p:cNvSpPr>
          <p:nvPr/>
        </p:nvSpPr>
        <p:spPr bwMode="auto">
          <a:xfrm flipH="1">
            <a:off x="1409700" y="2796891"/>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4" name="Line 238"/>
          <p:cNvSpPr>
            <a:spLocks noChangeShapeType="1"/>
          </p:cNvSpPr>
          <p:nvPr/>
        </p:nvSpPr>
        <p:spPr bwMode="auto">
          <a:xfrm flipH="1">
            <a:off x="1409700" y="3162016"/>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5" name="Line 239"/>
          <p:cNvSpPr>
            <a:spLocks noChangeShapeType="1"/>
          </p:cNvSpPr>
          <p:nvPr/>
        </p:nvSpPr>
        <p:spPr bwMode="auto">
          <a:xfrm flipH="1">
            <a:off x="1409700" y="3522379"/>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6" name="Line 75"/>
          <p:cNvSpPr>
            <a:spLocks noChangeShapeType="1"/>
          </p:cNvSpPr>
          <p:nvPr/>
        </p:nvSpPr>
        <p:spPr bwMode="auto">
          <a:xfrm>
            <a:off x="1527175" y="4978116"/>
            <a:ext cx="64658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7" name="Line 236"/>
          <p:cNvSpPr>
            <a:spLocks noChangeShapeType="1"/>
          </p:cNvSpPr>
          <p:nvPr/>
        </p:nvSpPr>
        <p:spPr bwMode="auto">
          <a:xfrm flipH="1">
            <a:off x="1409700" y="2431766"/>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8" name="Line 239"/>
          <p:cNvSpPr>
            <a:spLocks noChangeShapeType="1"/>
          </p:cNvSpPr>
          <p:nvPr/>
        </p:nvSpPr>
        <p:spPr bwMode="auto">
          <a:xfrm flipH="1">
            <a:off x="1409700" y="3887504"/>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29" name="Line 239"/>
          <p:cNvSpPr>
            <a:spLocks noChangeShapeType="1"/>
          </p:cNvSpPr>
          <p:nvPr/>
        </p:nvSpPr>
        <p:spPr bwMode="auto">
          <a:xfrm flipH="1">
            <a:off x="1409700" y="4247866"/>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30" name="Line 239"/>
          <p:cNvSpPr>
            <a:spLocks noChangeShapeType="1"/>
          </p:cNvSpPr>
          <p:nvPr/>
        </p:nvSpPr>
        <p:spPr bwMode="auto">
          <a:xfrm flipH="1">
            <a:off x="1409700" y="4612991"/>
            <a:ext cx="133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31" name="Text Box 85"/>
          <p:cNvSpPr txBox="1">
            <a:spLocks noChangeArrowheads="1"/>
          </p:cNvSpPr>
          <p:nvPr/>
        </p:nvSpPr>
        <p:spPr bwMode="auto">
          <a:xfrm>
            <a:off x="1184463" y="157080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9</a:t>
            </a:r>
          </a:p>
        </p:txBody>
      </p:sp>
      <p:sp>
        <p:nvSpPr>
          <p:cNvPr id="85032" name="Text Box 85"/>
          <p:cNvSpPr txBox="1">
            <a:spLocks noChangeArrowheads="1"/>
          </p:cNvSpPr>
          <p:nvPr/>
        </p:nvSpPr>
        <p:spPr bwMode="auto">
          <a:xfrm>
            <a:off x="1184463" y="193116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8</a:t>
            </a:r>
          </a:p>
        </p:txBody>
      </p:sp>
      <p:sp>
        <p:nvSpPr>
          <p:cNvPr id="85033" name="Text Box 85"/>
          <p:cNvSpPr txBox="1">
            <a:spLocks noChangeArrowheads="1"/>
          </p:cNvSpPr>
          <p:nvPr/>
        </p:nvSpPr>
        <p:spPr bwMode="auto">
          <a:xfrm>
            <a:off x="1184463" y="229629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sp>
        <p:nvSpPr>
          <p:cNvPr id="85034" name="Line 75"/>
          <p:cNvSpPr>
            <a:spLocks noChangeShapeType="1"/>
          </p:cNvSpPr>
          <p:nvPr/>
        </p:nvSpPr>
        <p:spPr bwMode="auto">
          <a:xfrm>
            <a:off x="1401763" y="4978116"/>
            <a:ext cx="6584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35" name="Text Box 92"/>
          <p:cNvSpPr txBox="1">
            <a:spLocks noChangeArrowheads="1"/>
          </p:cNvSpPr>
          <p:nvPr/>
        </p:nvSpPr>
        <p:spPr bwMode="auto">
          <a:xfrm>
            <a:off x="1184463" y="484105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85036" name="Text Box 405"/>
          <p:cNvSpPr txBox="1">
            <a:spLocks noChangeArrowheads="1"/>
          </p:cNvSpPr>
          <p:nvPr/>
        </p:nvSpPr>
        <p:spPr bwMode="auto">
          <a:xfrm>
            <a:off x="467544" y="1324428"/>
            <a:ext cx="118333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44" name="Group 172"/>
          <p:cNvGrpSpPr>
            <a:grpSpLocks/>
          </p:cNvGrpSpPr>
          <p:nvPr/>
        </p:nvGrpSpPr>
        <p:grpSpPr bwMode="auto">
          <a:xfrm>
            <a:off x="2087564" y="2036481"/>
            <a:ext cx="5491165" cy="2644777"/>
            <a:chOff x="1315" y="1527"/>
            <a:chExt cx="3459" cy="1666"/>
          </a:xfrm>
        </p:grpSpPr>
        <p:grpSp>
          <p:nvGrpSpPr>
            <p:cNvPr id="85056" name="Group 126"/>
            <p:cNvGrpSpPr>
              <a:grpSpLocks/>
            </p:cNvGrpSpPr>
            <p:nvPr/>
          </p:nvGrpSpPr>
          <p:grpSpPr bwMode="auto">
            <a:xfrm>
              <a:off x="4471" y="2051"/>
              <a:ext cx="114" cy="1142"/>
              <a:chOff x="4863" y="2160"/>
              <a:chExt cx="140" cy="862"/>
            </a:xfrm>
          </p:grpSpPr>
          <p:sp>
            <p:nvSpPr>
              <p:cNvPr id="85110" name="Line 82"/>
              <p:cNvSpPr>
                <a:spLocks noChangeShapeType="1"/>
              </p:cNvSpPr>
              <p:nvPr/>
            </p:nvSpPr>
            <p:spPr bwMode="auto">
              <a:xfrm flipV="1">
                <a:off x="4933" y="2164"/>
                <a:ext cx="0" cy="8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11"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12"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5057" name="Group 158"/>
            <p:cNvGrpSpPr>
              <a:grpSpLocks/>
            </p:cNvGrpSpPr>
            <p:nvPr/>
          </p:nvGrpSpPr>
          <p:grpSpPr bwMode="auto">
            <a:xfrm>
              <a:off x="3662" y="2154"/>
              <a:ext cx="114" cy="1010"/>
              <a:chOff x="4863" y="2160"/>
              <a:chExt cx="140" cy="862"/>
            </a:xfrm>
          </p:grpSpPr>
          <p:sp>
            <p:nvSpPr>
              <p:cNvPr id="85107" name="Line 82"/>
              <p:cNvSpPr>
                <a:spLocks noChangeShapeType="1"/>
              </p:cNvSpPr>
              <p:nvPr/>
            </p:nvSpPr>
            <p:spPr bwMode="auto">
              <a:xfrm flipV="1">
                <a:off x="4933" y="2160"/>
                <a:ext cx="0" cy="8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8"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9"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5058" name="Group 154"/>
            <p:cNvGrpSpPr>
              <a:grpSpLocks/>
            </p:cNvGrpSpPr>
            <p:nvPr/>
          </p:nvGrpSpPr>
          <p:grpSpPr bwMode="auto">
            <a:xfrm>
              <a:off x="2894" y="2236"/>
              <a:ext cx="114" cy="925"/>
              <a:chOff x="4863" y="2160"/>
              <a:chExt cx="140" cy="862"/>
            </a:xfrm>
          </p:grpSpPr>
          <p:sp>
            <p:nvSpPr>
              <p:cNvPr id="85104" name="Line 82"/>
              <p:cNvSpPr>
                <a:spLocks noChangeShapeType="1"/>
              </p:cNvSpPr>
              <p:nvPr/>
            </p:nvSpPr>
            <p:spPr bwMode="auto">
              <a:xfrm flipV="1">
                <a:off x="4933" y="2160"/>
                <a:ext cx="0" cy="8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5"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6"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59" name="Freeform 165"/>
            <p:cNvSpPr>
              <a:spLocks/>
            </p:cNvSpPr>
            <p:nvPr/>
          </p:nvSpPr>
          <p:spPr bwMode="auto">
            <a:xfrm>
              <a:off x="1373" y="2628"/>
              <a:ext cx="3151" cy="364"/>
            </a:xfrm>
            <a:custGeom>
              <a:avLst/>
              <a:gdLst>
                <a:gd name="T0" fmla="*/ 0 w 10014"/>
                <a:gd name="T1" fmla="*/ 0 h 9566"/>
                <a:gd name="T2" fmla="*/ 637 w 10014"/>
                <a:gd name="T3" fmla="*/ 0 h 9566"/>
                <a:gd name="T4" fmla="*/ 637 w 10014"/>
                <a:gd name="T5" fmla="*/ 0 h 9566"/>
                <a:gd name="T6" fmla="*/ 637 w 10014"/>
                <a:gd name="T7" fmla="*/ 0 h 9566"/>
                <a:gd name="T8" fmla="*/ 637 w 10014"/>
                <a:gd name="T9" fmla="*/ 0 h 95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14" h="9566">
                  <a:moveTo>
                    <a:pt x="0" y="9566"/>
                  </a:moveTo>
                  <a:lnTo>
                    <a:pt x="2534" y="2190"/>
                  </a:lnTo>
                  <a:lnTo>
                    <a:pt x="5014" y="2190"/>
                  </a:lnTo>
                  <a:lnTo>
                    <a:pt x="7470" y="511"/>
                  </a:lnTo>
                  <a:lnTo>
                    <a:pt x="10014" y="0"/>
                  </a:ln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60" name="Group 150"/>
            <p:cNvGrpSpPr>
              <a:grpSpLocks/>
            </p:cNvGrpSpPr>
            <p:nvPr/>
          </p:nvGrpSpPr>
          <p:grpSpPr bwMode="auto">
            <a:xfrm>
              <a:off x="2111" y="2289"/>
              <a:ext cx="114" cy="838"/>
              <a:chOff x="4863" y="2160"/>
              <a:chExt cx="140" cy="862"/>
            </a:xfrm>
          </p:grpSpPr>
          <p:sp>
            <p:nvSpPr>
              <p:cNvPr id="85101" name="Line 82"/>
              <p:cNvSpPr>
                <a:spLocks noChangeShapeType="1"/>
              </p:cNvSpPr>
              <p:nvPr/>
            </p:nvSpPr>
            <p:spPr bwMode="auto">
              <a:xfrm flipV="1">
                <a:off x="4933" y="2160"/>
                <a:ext cx="0" cy="8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2"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3"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5061" name="Group 146"/>
            <p:cNvGrpSpPr>
              <a:grpSpLocks/>
            </p:cNvGrpSpPr>
            <p:nvPr/>
          </p:nvGrpSpPr>
          <p:grpSpPr bwMode="auto">
            <a:xfrm>
              <a:off x="1317" y="2807"/>
              <a:ext cx="114" cy="366"/>
              <a:chOff x="4863" y="2160"/>
              <a:chExt cx="140" cy="862"/>
            </a:xfrm>
          </p:grpSpPr>
          <p:sp>
            <p:nvSpPr>
              <p:cNvPr id="85098" name="Line 82"/>
              <p:cNvSpPr>
                <a:spLocks noChangeShapeType="1"/>
              </p:cNvSpPr>
              <p:nvPr/>
            </p:nvSpPr>
            <p:spPr bwMode="auto">
              <a:xfrm flipV="1">
                <a:off x="4933" y="2164"/>
                <a:ext cx="0" cy="8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9"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100"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62" name="Text Box 98"/>
            <p:cNvSpPr txBox="1">
              <a:spLocks noChangeArrowheads="1"/>
            </p:cNvSpPr>
            <p:nvPr/>
          </p:nvSpPr>
          <p:spPr bwMode="auto">
            <a:xfrm>
              <a:off x="1336" y="2625"/>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85063" name="Text Box 96"/>
            <p:cNvSpPr txBox="1">
              <a:spLocks noChangeArrowheads="1"/>
            </p:cNvSpPr>
            <p:nvPr/>
          </p:nvSpPr>
          <p:spPr bwMode="auto">
            <a:xfrm>
              <a:off x="3795" y="2187"/>
              <a:ext cx="262"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64" name="Text Box 96"/>
            <p:cNvSpPr txBox="1">
              <a:spLocks noChangeArrowheads="1"/>
            </p:cNvSpPr>
            <p:nvPr/>
          </p:nvSpPr>
          <p:spPr bwMode="auto">
            <a:xfrm>
              <a:off x="4585" y="2232"/>
              <a:ext cx="18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65" name="Freeform 163"/>
            <p:cNvSpPr>
              <a:spLocks/>
            </p:cNvSpPr>
            <p:nvPr/>
          </p:nvSpPr>
          <p:spPr bwMode="auto">
            <a:xfrm>
              <a:off x="1470" y="2163"/>
              <a:ext cx="3133" cy="844"/>
            </a:xfrm>
            <a:custGeom>
              <a:avLst/>
              <a:gdLst>
                <a:gd name="T0" fmla="*/ 0 w 10019"/>
                <a:gd name="T1" fmla="*/ 0 h 10199"/>
                <a:gd name="T2" fmla="*/ 587 w 10019"/>
                <a:gd name="T3" fmla="*/ 0 h 10199"/>
                <a:gd name="T4" fmla="*/ 587 w 10019"/>
                <a:gd name="T5" fmla="*/ 0 h 10199"/>
                <a:gd name="T6" fmla="*/ 587 w 10019"/>
                <a:gd name="T7" fmla="*/ 0 h 10199"/>
                <a:gd name="T8" fmla="*/ 587 w 10019"/>
                <a:gd name="T9" fmla="*/ 0 h 10199"/>
                <a:gd name="T10" fmla="*/ 0 60000 65536"/>
                <a:gd name="T11" fmla="*/ 0 60000 65536"/>
                <a:gd name="T12" fmla="*/ 0 60000 65536"/>
                <a:gd name="T13" fmla="*/ 0 60000 65536"/>
                <a:gd name="T14" fmla="*/ 0 60000 65536"/>
                <a:gd name="T15" fmla="*/ 0 w 10019"/>
                <a:gd name="T16" fmla="*/ 0 h 10199"/>
                <a:gd name="T17" fmla="*/ 10019 w 10019"/>
                <a:gd name="T18" fmla="*/ 10199 h 10199"/>
              </a:gdLst>
              <a:ahLst/>
              <a:cxnLst>
                <a:cxn ang="T10">
                  <a:pos x="T0" y="T1"/>
                </a:cxn>
                <a:cxn ang="T11">
                  <a:pos x="T2" y="T3"/>
                </a:cxn>
                <a:cxn ang="T12">
                  <a:pos x="T4" y="T5"/>
                </a:cxn>
                <a:cxn ang="T13">
                  <a:pos x="T6" y="T7"/>
                </a:cxn>
                <a:cxn ang="T14">
                  <a:pos x="T8" y="T9"/>
                </a:cxn>
              </a:cxnLst>
              <a:rect l="T15" t="T16" r="T17" b="T18"/>
              <a:pathLst>
                <a:path w="10019" h="10199">
                  <a:moveTo>
                    <a:pt x="0" y="10199"/>
                  </a:moveTo>
                  <a:lnTo>
                    <a:pt x="2443" y="0"/>
                  </a:lnTo>
                  <a:lnTo>
                    <a:pt x="4985" y="2437"/>
                  </a:lnTo>
                  <a:lnTo>
                    <a:pt x="7477" y="2437"/>
                  </a:lnTo>
                  <a:lnTo>
                    <a:pt x="10019" y="2821"/>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66" name="Group 125"/>
            <p:cNvGrpSpPr>
              <a:grpSpLocks/>
            </p:cNvGrpSpPr>
            <p:nvPr/>
          </p:nvGrpSpPr>
          <p:grpSpPr bwMode="auto">
            <a:xfrm>
              <a:off x="1410" y="2807"/>
              <a:ext cx="114" cy="366"/>
              <a:chOff x="4863" y="2160"/>
              <a:chExt cx="140" cy="862"/>
            </a:xfrm>
          </p:grpSpPr>
          <p:sp>
            <p:nvSpPr>
              <p:cNvPr id="85095" name="Line 82"/>
              <p:cNvSpPr>
                <a:spLocks noChangeShapeType="1"/>
              </p:cNvSpPr>
              <p:nvPr/>
            </p:nvSpPr>
            <p:spPr bwMode="auto">
              <a:xfrm flipV="1">
                <a:off x="4933" y="2164"/>
                <a:ext cx="0" cy="8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6" name="Line 83"/>
              <p:cNvSpPr>
                <a:spLocks noChangeShapeType="1"/>
              </p:cNvSpPr>
              <p:nvPr/>
            </p:nvSpPr>
            <p:spPr bwMode="auto">
              <a:xfrm flipH="1">
                <a:off x="4864" y="2160"/>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7" name="Line 83"/>
              <p:cNvSpPr>
                <a:spLocks noChangeShapeType="1"/>
              </p:cNvSpPr>
              <p:nvPr/>
            </p:nvSpPr>
            <p:spPr bwMode="auto">
              <a:xfrm flipH="1">
                <a:off x="4863" y="302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5067" name="グループ化 1"/>
            <p:cNvGrpSpPr>
              <a:grpSpLocks/>
            </p:cNvGrpSpPr>
            <p:nvPr/>
          </p:nvGrpSpPr>
          <p:grpSpPr bwMode="auto">
            <a:xfrm>
              <a:off x="2182" y="1527"/>
              <a:ext cx="114" cy="1264"/>
              <a:chOff x="3436144" y="2424113"/>
              <a:chExt cx="216000" cy="2006600"/>
            </a:xfrm>
          </p:grpSpPr>
          <p:sp>
            <p:nvSpPr>
              <p:cNvPr id="85092" name="Line 82"/>
              <p:cNvSpPr>
                <a:spLocks noChangeShapeType="1"/>
              </p:cNvSpPr>
              <p:nvPr/>
            </p:nvSpPr>
            <p:spPr bwMode="auto">
              <a:xfrm flipV="1">
                <a:off x="3544144" y="2424113"/>
                <a:ext cx="0" cy="20018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3" name="Line 83"/>
              <p:cNvSpPr>
                <a:spLocks noChangeShapeType="1"/>
              </p:cNvSpPr>
              <p:nvPr/>
            </p:nvSpPr>
            <p:spPr bwMode="auto">
              <a:xfrm flipH="1">
                <a:off x="3436144" y="2424113"/>
                <a:ext cx="216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4" name="Line 83"/>
              <p:cNvSpPr>
                <a:spLocks noChangeShapeType="1"/>
              </p:cNvSpPr>
              <p:nvPr/>
            </p:nvSpPr>
            <p:spPr bwMode="auto">
              <a:xfrm flipH="1">
                <a:off x="3436144" y="4430713"/>
                <a:ext cx="216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68" name="Oval 71"/>
            <p:cNvSpPr>
              <a:spLocks noChangeArrowheads="1"/>
            </p:cNvSpPr>
            <p:nvPr/>
          </p:nvSpPr>
          <p:spPr bwMode="auto">
            <a:xfrm>
              <a:off x="2180" y="2112"/>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69" name="グループ化 7"/>
            <p:cNvGrpSpPr>
              <a:grpSpLocks/>
            </p:cNvGrpSpPr>
            <p:nvPr/>
          </p:nvGrpSpPr>
          <p:grpSpPr bwMode="auto">
            <a:xfrm>
              <a:off x="2965" y="1806"/>
              <a:ext cx="114" cy="1132"/>
              <a:chOff x="4684713" y="2867427"/>
              <a:chExt cx="220662" cy="1797050"/>
            </a:xfrm>
          </p:grpSpPr>
          <p:sp>
            <p:nvSpPr>
              <p:cNvPr id="85089" name="Line 82"/>
              <p:cNvSpPr>
                <a:spLocks noChangeShapeType="1"/>
              </p:cNvSpPr>
              <p:nvPr/>
            </p:nvSpPr>
            <p:spPr bwMode="auto">
              <a:xfrm flipV="1">
                <a:off x="4795044" y="2867427"/>
                <a:ext cx="0" cy="179288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0" name="Line 83"/>
              <p:cNvSpPr>
                <a:spLocks noChangeShapeType="1"/>
              </p:cNvSpPr>
              <p:nvPr/>
            </p:nvSpPr>
            <p:spPr bwMode="auto">
              <a:xfrm flipH="1">
                <a:off x="4686289" y="2867427"/>
                <a:ext cx="2190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91" name="Line 83"/>
              <p:cNvSpPr>
                <a:spLocks noChangeShapeType="1"/>
              </p:cNvSpPr>
              <p:nvPr/>
            </p:nvSpPr>
            <p:spPr bwMode="auto">
              <a:xfrm flipH="1">
                <a:off x="4684713" y="4664477"/>
                <a:ext cx="21908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70" name="Oval 71"/>
            <p:cNvSpPr>
              <a:spLocks noChangeArrowheads="1"/>
            </p:cNvSpPr>
            <p:nvPr/>
          </p:nvSpPr>
          <p:spPr bwMode="auto">
            <a:xfrm>
              <a:off x="2961" y="2309"/>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71" name="グループ化 1"/>
            <p:cNvGrpSpPr>
              <a:grpSpLocks/>
            </p:cNvGrpSpPr>
            <p:nvPr/>
          </p:nvGrpSpPr>
          <p:grpSpPr bwMode="auto">
            <a:xfrm>
              <a:off x="3745" y="1781"/>
              <a:ext cx="114" cy="1157"/>
              <a:chOff x="5927725" y="2819400"/>
              <a:chExt cx="222251" cy="1836738"/>
            </a:xfrm>
          </p:grpSpPr>
          <p:sp>
            <p:nvSpPr>
              <p:cNvPr id="85086" name="Line 82"/>
              <p:cNvSpPr>
                <a:spLocks noChangeShapeType="1"/>
              </p:cNvSpPr>
              <p:nvPr/>
            </p:nvSpPr>
            <p:spPr bwMode="auto">
              <a:xfrm flipV="1">
                <a:off x="6038850" y="2819400"/>
                <a:ext cx="0" cy="183373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7" name="Line 83"/>
              <p:cNvSpPr>
                <a:spLocks noChangeShapeType="1"/>
              </p:cNvSpPr>
              <p:nvPr/>
            </p:nvSpPr>
            <p:spPr bwMode="auto">
              <a:xfrm flipH="1">
                <a:off x="5929313" y="2819400"/>
                <a:ext cx="22066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8" name="Line 83"/>
              <p:cNvSpPr>
                <a:spLocks noChangeShapeType="1"/>
              </p:cNvSpPr>
              <p:nvPr/>
            </p:nvSpPr>
            <p:spPr bwMode="auto">
              <a:xfrm flipH="1">
                <a:off x="5927725" y="4656138"/>
                <a:ext cx="22066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72" name="Oval 71"/>
            <p:cNvSpPr>
              <a:spLocks noChangeArrowheads="1"/>
            </p:cNvSpPr>
            <p:nvPr/>
          </p:nvSpPr>
          <p:spPr bwMode="auto">
            <a:xfrm>
              <a:off x="3743" y="2319"/>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5073" name="グループ化 2"/>
            <p:cNvGrpSpPr>
              <a:grpSpLocks/>
            </p:cNvGrpSpPr>
            <p:nvPr/>
          </p:nvGrpSpPr>
          <p:grpSpPr bwMode="auto">
            <a:xfrm>
              <a:off x="4544" y="1740"/>
              <a:ext cx="114" cy="1312"/>
              <a:chOff x="7186613" y="2762250"/>
              <a:chExt cx="222250" cy="2082800"/>
            </a:xfrm>
          </p:grpSpPr>
          <p:sp>
            <p:nvSpPr>
              <p:cNvPr id="85083" name="Line 82"/>
              <p:cNvSpPr>
                <a:spLocks noChangeShapeType="1"/>
              </p:cNvSpPr>
              <p:nvPr/>
            </p:nvSpPr>
            <p:spPr bwMode="auto">
              <a:xfrm flipV="1">
                <a:off x="7297738" y="2762250"/>
                <a:ext cx="0" cy="20828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4" name="Line 83"/>
              <p:cNvSpPr>
                <a:spLocks noChangeShapeType="1"/>
              </p:cNvSpPr>
              <p:nvPr/>
            </p:nvSpPr>
            <p:spPr bwMode="auto">
              <a:xfrm flipH="1">
                <a:off x="7188200" y="2762250"/>
                <a:ext cx="22066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5" name="Line 83"/>
              <p:cNvSpPr>
                <a:spLocks noChangeShapeType="1"/>
              </p:cNvSpPr>
              <p:nvPr/>
            </p:nvSpPr>
            <p:spPr bwMode="auto">
              <a:xfrm flipH="1">
                <a:off x="7186613" y="4845050"/>
                <a:ext cx="22066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74" name="Oval 71"/>
            <p:cNvSpPr>
              <a:spLocks noChangeArrowheads="1"/>
            </p:cNvSpPr>
            <p:nvPr/>
          </p:nvSpPr>
          <p:spPr bwMode="auto">
            <a:xfrm>
              <a:off x="4541" y="2345"/>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75" name="Oval 78"/>
            <p:cNvSpPr>
              <a:spLocks noChangeArrowheads="1"/>
            </p:cNvSpPr>
            <p:nvPr/>
          </p:nvSpPr>
          <p:spPr bwMode="auto">
            <a:xfrm>
              <a:off x="1315" y="2932"/>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76" name="Oval 71"/>
            <p:cNvSpPr>
              <a:spLocks noChangeArrowheads="1"/>
            </p:cNvSpPr>
            <p:nvPr/>
          </p:nvSpPr>
          <p:spPr bwMode="auto">
            <a:xfrm>
              <a:off x="1408" y="2933"/>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77" name="Oval 78"/>
            <p:cNvSpPr>
              <a:spLocks noChangeArrowheads="1"/>
            </p:cNvSpPr>
            <p:nvPr/>
          </p:nvSpPr>
          <p:spPr bwMode="auto">
            <a:xfrm>
              <a:off x="4468" y="2580"/>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78" name="Oval 78"/>
            <p:cNvSpPr>
              <a:spLocks noChangeArrowheads="1"/>
            </p:cNvSpPr>
            <p:nvPr/>
          </p:nvSpPr>
          <p:spPr bwMode="auto">
            <a:xfrm>
              <a:off x="3662" y="2592"/>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79" name="Oval 78"/>
            <p:cNvSpPr>
              <a:spLocks noChangeArrowheads="1"/>
            </p:cNvSpPr>
            <p:nvPr/>
          </p:nvSpPr>
          <p:spPr bwMode="auto">
            <a:xfrm>
              <a:off x="2890" y="2654"/>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0" name="Oval 78"/>
            <p:cNvSpPr>
              <a:spLocks noChangeArrowheads="1"/>
            </p:cNvSpPr>
            <p:nvPr/>
          </p:nvSpPr>
          <p:spPr bwMode="auto">
            <a:xfrm>
              <a:off x="2109" y="2654"/>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1" name="Text Box 96"/>
            <p:cNvSpPr txBox="1">
              <a:spLocks noChangeArrowheads="1"/>
            </p:cNvSpPr>
            <p:nvPr/>
          </p:nvSpPr>
          <p:spPr bwMode="auto">
            <a:xfrm>
              <a:off x="3040" y="2198"/>
              <a:ext cx="33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5082" name="Text Box 96"/>
            <p:cNvSpPr txBox="1">
              <a:spLocks noChangeArrowheads="1"/>
            </p:cNvSpPr>
            <p:nvPr/>
          </p:nvSpPr>
          <p:spPr bwMode="auto">
            <a:xfrm>
              <a:off x="2242" y="1979"/>
              <a:ext cx="334"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5045" name="Text Box 98"/>
          <p:cNvSpPr txBox="1">
            <a:spLocks noChangeArrowheads="1"/>
          </p:cNvSpPr>
          <p:nvPr/>
        </p:nvSpPr>
        <p:spPr bwMode="auto">
          <a:xfrm>
            <a:off x="6620455" y="3899961"/>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3.31</a:t>
            </a:r>
          </a:p>
        </p:txBody>
      </p:sp>
      <p:sp>
        <p:nvSpPr>
          <p:cNvPr id="85046" name="Text Box 7"/>
          <p:cNvSpPr txBox="1">
            <a:spLocks noChangeArrowheads="1"/>
          </p:cNvSpPr>
          <p:nvPr/>
        </p:nvSpPr>
        <p:spPr bwMode="auto">
          <a:xfrm>
            <a:off x="5404430" y="3934886"/>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3.18</a:t>
            </a:r>
          </a:p>
        </p:txBody>
      </p:sp>
      <p:sp>
        <p:nvSpPr>
          <p:cNvPr id="85047" name="Text Box 8"/>
          <p:cNvSpPr txBox="1">
            <a:spLocks noChangeArrowheads="1"/>
          </p:cNvSpPr>
          <p:nvPr/>
        </p:nvSpPr>
        <p:spPr bwMode="auto">
          <a:xfrm>
            <a:off x="4121730" y="3972986"/>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2.98</a:t>
            </a:r>
          </a:p>
        </p:txBody>
      </p:sp>
      <p:sp>
        <p:nvSpPr>
          <p:cNvPr id="85048" name="Text Box 9"/>
          <p:cNvSpPr txBox="1">
            <a:spLocks noChangeArrowheads="1"/>
          </p:cNvSpPr>
          <p:nvPr/>
        </p:nvSpPr>
        <p:spPr bwMode="auto">
          <a:xfrm>
            <a:off x="2943792" y="4036947"/>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2.93</a:t>
            </a:r>
          </a:p>
        </p:txBody>
      </p:sp>
      <p:sp>
        <p:nvSpPr>
          <p:cNvPr id="85049" name="Text Box 10"/>
          <p:cNvSpPr txBox="1">
            <a:spLocks noChangeArrowheads="1"/>
          </p:cNvSpPr>
          <p:nvPr/>
        </p:nvSpPr>
        <p:spPr bwMode="auto">
          <a:xfrm>
            <a:off x="1606739" y="3971399"/>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1.68</a:t>
            </a:r>
          </a:p>
        </p:txBody>
      </p:sp>
      <p:sp>
        <p:nvSpPr>
          <p:cNvPr id="85050" name="Text Box 29"/>
          <p:cNvSpPr txBox="1">
            <a:spLocks noChangeArrowheads="1"/>
          </p:cNvSpPr>
          <p:nvPr/>
        </p:nvSpPr>
        <p:spPr bwMode="auto">
          <a:xfrm>
            <a:off x="3567502" y="2565673"/>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5.37</a:t>
            </a:r>
          </a:p>
        </p:txBody>
      </p:sp>
      <p:sp>
        <p:nvSpPr>
          <p:cNvPr id="85051" name="Text Box 30"/>
          <p:cNvSpPr txBox="1">
            <a:spLocks noChangeArrowheads="1"/>
          </p:cNvSpPr>
          <p:nvPr/>
        </p:nvSpPr>
        <p:spPr bwMode="auto">
          <a:xfrm>
            <a:off x="4818294" y="2912636"/>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4.44</a:t>
            </a:r>
          </a:p>
        </p:txBody>
      </p:sp>
      <p:sp>
        <p:nvSpPr>
          <p:cNvPr id="85052" name="Text Box 31"/>
          <p:cNvSpPr txBox="1">
            <a:spLocks noChangeArrowheads="1"/>
          </p:cNvSpPr>
          <p:nvPr/>
        </p:nvSpPr>
        <p:spPr bwMode="auto">
          <a:xfrm>
            <a:off x="6061306" y="2901251"/>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4.43</a:t>
            </a:r>
          </a:p>
        </p:txBody>
      </p:sp>
      <p:sp>
        <p:nvSpPr>
          <p:cNvPr id="85053" name="Text Box 32"/>
          <p:cNvSpPr txBox="1">
            <a:spLocks noChangeArrowheads="1"/>
          </p:cNvSpPr>
          <p:nvPr/>
        </p:nvSpPr>
        <p:spPr bwMode="auto">
          <a:xfrm>
            <a:off x="7280258" y="2929901"/>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4.32</a:t>
            </a:r>
          </a:p>
        </p:txBody>
      </p:sp>
      <p:sp>
        <p:nvSpPr>
          <p:cNvPr id="85054" name="Text Box 33"/>
          <p:cNvSpPr txBox="1">
            <a:spLocks noChangeArrowheads="1"/>
          </p:cNvSpPr>
          <p:nvPr/>
        </p:nvSpPr>
        <p:spPr bwMode="auto">
          <a:xfrm>
            <a:off x="2345319" y="4337318"/>
            <a:ext cx="50366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1.65</a:t>
            </a:r>
          </a:p>
        </p:txBody>
      </p:sp>
      <p:sp>
        <p:nvSpPr>
          <p:cNvPr id="130" name="Text Box 100">
            <a:extLst>
              <a:ext uri="{FF2B5EF4-FFF2-40B4-BE49-F238E27FC236}">
                <a16:creationId xmlns:a16="http://schemas.microsoft.com/office/drawing/2014/main" id="{795C0481-0F97-47C6-8FF0-837D1DE7312D}"/>
              </a:ext>
            </a:extLst>
          </p:cNvPr>
          <p:cNvSpPr txBox="1">
            <a:spLocks noChangeArrowheads="1"/>
          </p:cNvSpPr>
          <p:nvPr/>
        </p:nvSpPr>
        <p:spPr bwMode="auto">
          <a:xfrm>
            <a:off x="2896013" y="1699400"/>
            <a:ext cx="518174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0.001, **: p &lt; 0.01, *: p &lt; 0.05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9" name="グループ化 8">
            <a:extLst>
              <a:ext uri="{FF2B5EF4-FFF2-40B4-BE49-F238E27FC236}">
                <a16:creationId xmlns:a16="http://schemas.microsoft.com/office/drawing/2014/main" id="{0BDD0656-8774-4E92-94F7-9F09991D7790}"/>
              </a:ext>
            </a:extLst>
          </p:cNvPr>
          <p:cNvGrpSpPr/>
          <p:nvPr/>
        </p:nvGrpSpPr>
        <p:grpSpPr>
          <a:xfrm>
            <a:off x="1708894" y="1359818"/>
            <a:ext cx="5671844" cy="313932"/>
            <a:chOff x="1708894" y="1359818"/>
            <a:chExt cx="5671844" cy="313932"/>
          </a:xfrm>
        </p:grpSpPr>
        <p:grpSp>
          <p:nvGrpSpPr>
            <p:cNvPr id="7" name="グループ化 6">
              <a:extLst>
                <a:ext uri="{FF2B5EF4-FFF2-40B4-BE49-F238E27FC236}">
                  <a16:creationId xmlns:a16="http://schemas.microsoft.com/office/drawing/2014/main" id="{E51DE910-5690-4768-B996-6EFBAE80DBED}"/>
                </a:ext>
              </a:extLst>
            </p:cNvPr>
            <p:cNvGrpSpPr/>
            <p:nvPr/>
          </p:nvGrpSpPr>
          <p:grpSpPr>
            <a:xfrm>
              <a:off x="1708894" y="1359818"/>
              <a:ext cx="1832870" cy="313932"/>
              <a:chOff x="1708894" y="1359818"/>
              <a:chExt cx="1832870" cy="313932"/>
            </a:xfrm>
          </p:grpSpPr>
          <p:sp>
            <p:nvSpPr>
              <p:cNvPr id="122" name="テキスト ボックス 18">
                <a:extLst>
                  <a:ext uri="{FF2B5EF4-FFF2-40B4-BE49-F238E27FC236}">
                    <a16:creationId xmlns:a16="http://schemas.microsoft.com/office/drawing/2014/main" id="{4E1B69CD-611C-4FCD-9A0A-356B15B68A17}"/>
                  </a:ext>
                </a:extLst>
              </p:cNvPr>
              <p:cNvSpPr txBox="1">
                <a:spLocks noChangeArrowheads="1"/>
              </p:cNvSpPr>
              <p:nvPr/>
            </p:nvSpPr>
            <p:spPr bwMode="auto">
              <a:xfrm>
                <a:off x="2020044" y="1359818"/>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4" name="グループ化 3">
                <a:extLst>
                  <a:ext uri="{FF2B5EF4-FFF2-40B4-BE49-F238E27FC236}">
                    <a16:creationId xmlns:a16="http://schemas.microsoft.com/office/drawing/2014/main" id="{A8A8562B-54BF-47A9-950E-5561CB10D66B}"/>
                  </a:ext>
                </a:extLst>
              </p:cNvPr>
              <p:cNvGrpSpPr/>
              <p:nvPr/>
            </p:nvGrpSpPr>
            <p:grpSpPr>
              <a:xfrm>
                <a:off x="1708894" y="1455376"/>
                <a:ext cx="360362" cy="142875"/>
                <a:chOff x="1870076" y="1349236"/>
                <a:chExt cx="360362" cy="142875"/>
              </a:xfrm>
            </p:grpSpPr>
            <p:sp>
              <p:nvSpPr>
                <p:cNvPr id="125" name="Line 82">
                  <a:extLst>
                    <a:ext uri="{FF2B5EF4-FFF2-40B4-BE49-F238E27FC236}">
                      <a16:creationId xmlns:a16="http://schemas.microsoft.com/office/drawing/2014/main" id="{8C447213-B392-4D8D-B9E7-221819D89647}"/>
                    </a:ext>
                  </a:extLst>
                </p:cNvPr>
                <p:cNvSpPr>
                  <a:spLocks noChangeShapeType="1"/>
                </p:cNvSpPr>
                <p:nvPr/>
              </p:nvSpPr>
              <p:spPr bwMode="auto">
                <a:xfrm>
                  <a:off x="1870076" y="1420673"/>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9" name="Oval 81">
                  <a:extLst>
                    <a:ext uri="{FF2B5EF4-FFF2-40B4-BE49-F238E27FC236}">
                      <a16:creationId xmlns:a16="http://schemas.microsoft.com/office/drawing/2014/main" id="{7B3E7F77-3325-4918-87E1-289C31337A2D}"/>
                    </a:ext>
                  </a:extLst>
                </p:cNvPr>
                <p:cNvSpPr>
                  <a:spLocks noChangeArrowheads="1"/>
                </p:cNvSpPr>
                <p:nvPr/>
              </p:nvSpPr>
              <p:spPr bwMode="auto">
                <a:xfrm>
                  <a:off x="1978026" y="1349236"/>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grpSp>
        <p:grpSp>
          <p:nvGrpSpPr>
            <p:cNvPr id="8" name="グループ化 7">
              <a:extLst>
                <a:ext uri="{FF2B5EF4-FFF2-40B4-BE49-F238E27FC236}">
                  <a16:creationId xmlns:a16="http://schemas.microsoft.com/office/drawing/2014/main" id="{63812ADC-40C4-4EC4-A30F-39D545E68A3C}"/>
                </a:ext>
              </a:extLst>
            </p:cNvPr>
            <p:cNvGrpSpPr/>
            <p:nvPr/>
          </p:nvGrpSpPr>
          <p:grpSpPr>
            <a:xfrm>
              <a:off x="4307550" y="1359818"/>
              <a:ext cx="3073188" cy="313932"/>
              <a:chOff x="4307550" y="1359818"/>
              <a:chExt cx="3073188" cy="313932"/>
            </a:xfrm>
          </p:grpSpPr>
          <p:sp>
            <p:nvSpPr>
              <p:cNvPr id="123" name="Rectangle 86">
                <a:extLst>
                  <a:ext uri="{FF2B5EF4-FFF2-40B4-BE49-F238E27FC236}">
                    <a16:creationId xmlns:a16="http://schemas.microsoft.com/office/drawing/2014/main" id="{E167606C-0428-4151-834D-D98E8B2FA46B}"/>
                  </a:ext>
                </a:extLst>
              </p:cNvPr>
              <p:cNvSpPr>
                <a:spLocks noChangeArrowheads="1"/>
              </p:cNvSpPr>
              <p:nvPr/>
            </p:nvSpPr>
            <p:spPr bwMode="auto">
              <a:xfrm>
                <a:off x="4618700" y="1359818"/>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 name="グループ化 2">
                <a:extLst>
                  <a:ext uri="{FF2B5EF4-FFF2-40B4-BE49-F238E27FC236}">
                    <a16:creationId xmlns:a16="http://schemas.microsoft.com/office/drawing/2014/main" id="{5B2DFF7B-E61A-42DD-9B9E-72E6A20CF953}"/>
                  </a:ext>
                </a:extLst>
              </p:cNvPr>
              <p:cNvGrpSpPr/>
              <p:nvPr/>
            </p:nvGrpSpPr>
            <p:grpSpPr>
              <a:xfrm>
                <a:off x="4307550" y="1455376"/>
                <a:ext cx="360362" cy="142875"/>
                <a:chOff x="4138420" y="1349236"/>
                <a:chExt cx="360362" cy="142875"/>
              </a:xfrm>
            </p:grpSpPr>
            <p:sp>
              <p:nvSpPr>
                <p:cNvPr id="131" name="Line 85">
                  <a:extLst>
                    <a:ext uri="{FF2B5EF4-FFF2-40B4-BE49-F238E27FC236}">
                      <a16:creationId xmlns:a16="http://schemas.microsoft.com/office/drawing/2014/main" id="{5C86D217-5BC1-4FF1-8B7E-0D7ED3CCADF7}"/>
                    </a:ext>
                  </a:extLst>
                </p:cNvPr>
                <p:cNvSpPr>
                  <a:spLocks noChangeShapeType="1"/>
                </p:cNvSpPr>
                <p:nvPr/>
              </p:nvSpPr>
              <p:spPr bwMode="auto">
                <a:xfrm>
                  <a:off x="4138420" y="1420673"/>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2" name="Oval 84">
                  <a:extLst>
                    <a:ext uri="{FF2B5EF4-FFF2-40B4-BE49-F238E27FC236}">
                      <a16:creationId xmlns:a16="http://schemas.microsoft.com/office/drawing/2014/main" id="{8BEF7325-69E7-4411-A36B-0B196D30D190}"/>
                    </a:ext>
                  </a:extLst>
                </p:cNvPr>
                <p:cNvSpPr>
                  <a:spLocks noChangeArrowheads="1"/>
                </p:cNvSpPr>
                <p:nvPr/>
              </p:nvSpPr>
              <p:spPr bwMode="auto">
                <a:xfrm>
                  <a:off x="4246370" y="1349236"/>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grpSp>
      </p:grpSp>
      <p:sp>
        <p:nvSpPr>
          <p:cNvPr id="134"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
        <p:nvSpPr>
          <p:cNvPr id="133" name="正方形/長方形 132">
            <a:extLst>
              <a:ext uri="{FF2B5EF4-FFF2-40B4-BE49-F238E27FC236}">
                <a16:creationId xmlns:a16="http://schemas.microsoft.com/office/drawing/2014/main" id="{77784F46-B998-4C50-99EF-36C7F1EC8C6C}"/>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36" name="テキスト ボックス 10">
            <a:extLst>
              <a:ext uri="{FF2B5EF4-FFF2-40B4-BE49-F238E27FC236}">
                <a16:creationId xmlns:a16="http://schemas.microsoft.com/office/drawing/2014/main" id="{7A011A9E-9318-47FD-A5AE-2CD8622730D5}"/>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8" name="テキスト ボックス 22">
            <a:extLst>
              <a:ext uri="{FF2B5EF4-FFF2-40B4-BE49-F238E27FC236}">
                <a16:creationId xmlns:a16="http://schemas.microsoft.com/office/drawing/2014/main" id="{C036400C-AA60-4A1D-9ABA-517DE2D38291}"/>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2"/>
          <p:cNvSpPr>
            <a:spLocks noGrp="1"/>
          </p:cNvSpPr>
          <p:nvPr>
            <p:ph type="title"/>
          </p:nvPr>
        </p:nvSpPr>
        <p:spPr/>
        <p:txBody>
          <a:bodyPr rtlCol="0"/>
          <a:lstStyle/>
          <a:p>
            <a:pPr rtl="0"/>
            <a:r>
              <a:rPr lang="en-us"/>
              <a:t>Change in stool consistency over time (secondary endpoint)</a:t>
            </a:r>
            <a:endParaRPr lang="ja-JP" altLang="en-US" dirty="0"/>
          </a:p>
        </p:txBody>
      </p:sp>
      <p:sp>
        <p:nvSpPr>
          <p:cNvPr id="87043" name="Text Box 189"/>
          <p:cNvSpPr txBox="1">
            <a:spLocks noChangeArrowheads="1"/>
          </p:cNvSpPr>
          <p:nvPr/>
        </p:nvSpPr>
        <p:spPr bwMode="auto">
          <a:xfrm>
            <a:off x="305929" y="4297045"/>
            <a:ext cx="2249847"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[Stool consistency assessment]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0" name="Text Box 13"/>
          <p:cNvSpPr txBox="1">
            <a:spLocks noChangeArrowheads="1"/>
          </p:cNvSpPr>
          <p:nvPr/>
        </p:nvSpPr>
        <p:spPr bwMode="auto">
          <a:xfrm>
            <a:off x="1307683" y="152225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6</a:t>
            </a:r>
          </a:p>
        </p:txBody>
      </p:sp>
      <p:sp>
        <p:nvSpPr>
          <p:cNvPr id="87081" name="Line 24"/>
          <p:cNvSpPr>
            <a:spLocks noChangeShapeType="1"/>
          </p:cNvSpPr>
          <p:nvPr/>
        </p:nvSpPr>
        <p:spPr bwMode="auto">
          <a:xfrm rot="16200000" flipV="1">
            <a:off x="1615930" y="1597818"/>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53" name="正方形/長方形 152"/>
          <p:cNvSpPr/>
          <p:nvPr/>
        </p:nvSpPr>
        <p:spPr>
          <a:xfrm>
            <a:off x="1677049" y="2109787"/>
            <a:ext cx="6451600" cy="933450"/>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eaLnBrk="1" hangingPunct="1">
              <a:lnSpc>
                <a:spcPct val="90000"/>
              </a:lnSpc>
              <a:defRPr/>
            </a:pPr>
            <a:endParaRPr lang="ja-JP" altLang="en-US" sz="2400" i="0" dirty="0">
              <a:solidFill>
                <a:srgbClr val="FFFFFF"/>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7083" name="Line 93"/>
          <p:cNvSpPr>
            <a:spLocks noChangeShapeType="1"/>
          </p:cNvSpPr>
          <p:nvPr/>
        </p:nvSpPr>
        <p:spPr bwMode="auto">
          <a:xfrm>
            <a:off x="1681811" y="1200150"/>
            <a:ext cx="6443663"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4" name="Line 93"/>
          <p:cNvSpPr>
            <a:spLocks noChangeShapeType="1"/>
          </p:cNvSpPr>
          <p:nvPr/>
        </p:nvSpPr>
        <p:spPr bwMode="auto">
          <a:xfrm>
            <a:off x="1681810" y="1658937"/>
            <a:ext cx="6443663"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5" name="Line 93"/>
          <p:cNvSpPr>
            <a:spLocks noChangeShapeType="1"/>
          </p:cNvSpPr>
          <p:nvPr/>
        </p:nvSpPr>
        <p:spPr bwMode="auto">
          <a:xfrm>
            <a:off x="1681811" y="3500437"/>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6" name="Line 14"/>
          <p:cNvSpPr>
            <a:spLocks noChangeShapeType="1"/>
          </p:cNvSpPr>
          <p:nvPr/>
        </p:nvSpPr>
        <p:spPr bwMode="auto">
          <a:xfrm>
            <a:off x="1677049" y="1193800"/>
            <a:ext cx="0" cy="2770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7" name="Line 23"/>
          <p:cNvSpPr>
            <a:spLocks noChangeShapeType="1"/>
          </p:cNvSpPr>
          <p:nvPr/>
        </p:nvSpPr>
        <p:spPr bwMode="auto">
          <a:xfrm rot="5400000">
            <a:off x="1615930" y="2518568"/>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8" name="Line 24"/>
          <p:cNvSpPr>
            <a:spLocks noChangeShapeType="1"/>
          </p:cNvSpPr>
          <p:nvPr/>
        </p:nvSpPr>
        <p:spPr bwMode="auto">
          <a:xfrm rot="16200000" flipV="1">
            <a:off x="1615930" y="2053431"/>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89" name="Line 23"/>
          <p:cNvSpPr>
            <a:spLocks noChangeShapeType="1"/>
          </p:cNvSpPr>
          <p:nvPr/>
        </p:nvSpPr>
        <p:spPr bwMode="auto">
          <a:xfrm rot="5400000">
            <a:off x="1615930" y="2978943"/>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0" name="Text Box 17"/>
          <p:cNvSpPr txBox="1">
            <a:spLocks noChangeArrowheads="1"/>
          </p:cNvSpPr>
          <p:nvPr/>
        </p:nvSpPr>
        <p:spPr bwMode="auto">
          <a:xfrm>
            <a:off x="3278583" y="3980289"/>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87091" name="Text Box 18"/>
          <p:cNvSpPr txBox="1">
            <a:spLocks noChangeArrowheads="1"/>
          </p:cNvSpPr>
          <p:nvPr/>
        </p:nvSpPr>
        <p:spPr bwMode="auto">
          <a:xfrm>
            <a:off x="4542233" y="3980289"/>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2" name="Text Box 19"/>
          <p:cNvSpPr txBox="1">
            <a:spLocks noChangeArrowheads="1"/>
          </p:cNvSpPr>
          <p:nvPr/>
        </p:nvSpPr>
        <p:spPr bwMode="auto">
          <a:xfrm>
            <a:off x="5847158" y="3980289"/>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87093" name="Text Box 20"/>
          <p:cNvSpPr txBox="1">
            <a:spLocks noChangeArrowheads="1"/>
          </p:cNvSpPr>
          <p:nvPr/>
        </p:nvSpPr>
        <p:spPr bwMode="auto">
          <a:xfrm>
            <a:off x="7139383" y="3980289"/>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87094" name="Text Box 170"/>
          <p:cNvSpPr txBox="1">
            <a:spLocks noChangeArrowheads="1"/>
          </p:cNvSpPr>
          <p:nvPr/>
        </p:nvSpPr>
        <p:spPr bwMode="auto">
          <a:xfrm>
            <a:off x="314396" y="1719874"/>
            <a:ext cx="433965" cy="1705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Stool consistency</a:t>
            </a:r>
          </a:p>
        </p:txBody>
      </p:sp>
      <p:sp>
        <p:nvSpPr>
          <p:cNvPr id="87095" name="Picture 146"/>
          <p:cNvSpPr>
            <a:spLocks noChangeAspect="1" noChangeArrowheads="1"/>
          </p:cNvSpPr>
          <p:nvPr/>
        </p:nvSpPr>
        <p:spPr bwMode="auto">
          <a:xfrm>
            <a:off x="742596" y="3801728"/>
            <a:ext cx="5730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10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6" name="Picture 146"/>
          <p:cNvSpPr>
            <a:spLocks noChangeAspect="1" noChangeArrowheads="1"/>
          </p:cNvSpPr>
          <p:nvPr/>
        </p:nvSpPr>
        <p:spPr bwMode="auto">
          <a:xfrm>
            <a:off x="742596" y="2428541"/>
            <a:ext cx="573087"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10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7" name="Picture 146"/>
          <p:cNvSpPr>
            <a:spLocks noChangeAspect="1" noChangeArrowheads="1"/>
          </p:cNvSpPr>
          <p:nvPr/>
        </p:nvSpPr>
        <p:spPr bwMode="auto">
          <a:xfrm>
            <a:off x="742596" y="1960228"/>
            <a:ext cx="57308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10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8" name="Picture 146"/>
          <p:cNvSpPr>
            <a:spLocks noChangeAspect="1" noChangeArrowheads="1"/>
          </p:cNvSpPr>
          <p:nvPr/>
        </p:nvSpPr>
        <p:spPr bwMode="auto">
          <a:xfrm>
            <a:off x="742596" y="1503028"/>
            <a:ext cx="573087"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100" dirty="0">
              <a:latin typeface="Calibri" panose="020F0502020204030204" pitchFamily="34" charset="0"/>
              <a:ea typeface="メイリオ" panose="020B0604030504040204" pitchFamily="50" charset="-128"/>
              <a:cs typeface="Calibri" panose="020F0502020204030204" pitchFamily="34" charset="0"/>
            </a:endParaRPr>
          </a:p>
        </p:txBody>
      </p:sp>
      <p:sp>
        <p:nvSpPr>
          <p:cNvPr id="87099" name="Picture 146"/>
          <p:cNvSpPr>
            <a:spLocks noChangeAspect="1" noChangeArrowheads="1"/>
          </p:cNvSpPr>
          <p:nvPr/>
        </p:nvSpPr>
        <p:spPr bwMode="auto">
          <a:xfrm>
            <a:off x="742596" y="1022016"/>
            <a:ext cx="573087"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10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00" name="Text Box 11"/>
          <p:cNvSpPr txBox="1">
            <a:spLocks noChangeArrowheads="1"/>
          </p:cNvSpPr>
          <p:nvPr/>
        </p:nvSpPr>
        <p:spPr bwMode="auto">
          <a:xfrm>
            <a:off x="1307683" y="335581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87101" name="Text Box 12"/>
          <p:cNvSpPr txBox="1">
            <a:spLocks noChangeArrowheads="1"/>
          </p:cNvSpPr>
          <p:nvPr/>
        </p:nvSpPr>
        <p:spPr bwMode="auto">
          <a:xfrm>
            <a:off x="1307683" y="244062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87102" name="Line 15"/>
          <p:cNvSpPr>
            <a:spLocks noChangeShapeType="1"/>
          </p:cNvSpPr>
          <p:nvPr/>
        </p:nvSpPr>
        <p:spPr bwMode="auto">
          <a:xfrm>
            <a:off x="1677049" y="3963987"/>
            <a:ext cx="64595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03" name="Line 22"/>
          <p:cNvSpPr>
            <a:spLocks noChangeShapeType="1"/>
          </p:cNvSpPr>
          <p:nvPr/>
        </p:nvSpPr>
        <p:spPr bwMode="auto">
          <a:xfrm rot="5400000">
            <a:off x="1615930" y="3436143"/>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04" name="Line 24"/>
          <p:cNvSpPr>
            <a:spLocks noChangeShapeType="1"/>
          </p:cNvSpPr>
          <p:nvPr/>
        </p:nvSpPr>
        <p:spPr bwMode="auto">
          <a:xfrm rot="16200000" flipV="1">
            <a:off x="1620693" y="1139031"/>
            <a:ext cx="0" cy="1222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05" name="Line 22"/>
          <p:cNvSpPr>
            <a:spLocks noChangeShapeType="1"/>
          </p:cNvSpPr>
          <p:nvPr/>
        </p:nvSpPr>
        <p:spPr bwMode="auto">
          <a:xfrm rot="5400000">
            <a:off x="1615930" y="3902868"/>
            <a:ext cx="0" cy="122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06" name="Text Box 11"/>
          <p:cNvSpPr txBox="1">
            <a:spLocks noChangeArrowheads="1"/>
          </p:cNvSpPr>
          <p:nvPr/>
        </p:nvSpPr>
        <p:spPr bwMode="auto">
          <a:xfrm>
            <a:off x="1307683" y="384079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87107" name="Text Box 11"/>
          <p:cNvSpPr txBox="1">
            <a:spLocks noChangeArrowheads="1"/>
          </p:cNvSpPr>
          <p:nvPr/>
        </p:nvSpPr>
        <p:spPr bwMode="auto">
          <a:xfrm>
            <a:off x="1307683" y="290020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87108" name="Text Box 12"/>
          <p:cNvSpPr txBox="1">
            <a:spLocks noChangeArrowheads="1"/>
          </p:cNvSpPr>
          <p:nvPr/>
        </p:nvSpPr>
        <p:spPr bwMode="auto">
          <a:xfrm>
            <a:off x="1307683" y="198262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5</a:t>
            </a:r>
          </a:p>
        </p:txBody>
      </p:sp>
      <p:sp>
        <p:nvSpPr>
          <p:cNvPr id="87109" name="Text Box 13"/>
          <p:cNvSpPr txBox="1">
            <a:spLocks noChangeArrowheads="1"/>
          </p:cNvSpPr>
          <p:nvPr/>
        </p:nvSpPr>
        <p:spPr bwMode="auto">
          <a:xfrm>
            <a:off x="1307683" y="106505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7</a:t>
            </a:r>
          </a:p>
        </p:txBody>
      </p:sp>
      <p:grpSp>
        <p:nvGrpSpPr>
          <p:cNvPr id="87110" name="Group 62"/>
          <p:cNvGrpSpPr>
            <a:grpSpLocks/>
          </p:cNvGrpSpPr>
          <p:nvPr/>
        </p:nvGrpSpPr>
        <p:grpSpPr bwMode="auto">
          <a:xfrm rot="10800000">
            <a:off x="2234261" y="3084512"/>
            <a:ext cx="180975" cy="422275"/>
            <a:chOff x="3733" y="2119"/>
            <a:chExt cx="40" cy="204"/>
          </a:xfrm>
        </p:grpSpPr>
        <p:sp>
          <p:nvSpPr>
            <p:cNvPr id="87211" name="Line 63"/>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12" name="Line 64"/>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1" name="Group 59"/>
          <p:cNvGrpSpPr>
            <a:grpSpLocks/>
          </p:cNvGrpSpPr>
          <p:nvPr/>
        </p:nvGrpSpPr>
        <p:grpSpPr bwMode="auto">
          <a:xfrm rot="10800000">
            <a:off x="3526486" y="2760662"/>
            <a:ext cx="179388" cy="584200"/>
            <a:chOff x="3733" y="2119"/>
            <a:chExt cx="40" cy="204"/>
          </a:xfrm>
        </p:grpSpPr>
        <p:sp>
          <p:nvSpPr>
            <p:cNvPr id="87209" name="Line 60"/>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10" name="Line 61"/>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2" name="Group 56"/>
          <p:cNvGrpSpPr>
            <a:grpSpLocks/>
          </p:cNvGrpSpPr>
          <p:nvPr/>
        </p:nvGrpSpPr>
        <p:grpSpPr bwMode="auto">
          <a:xfrm rot="10800000">
            <a:off x="4807599" y="2719387"/>
            <a:ext cx="179387" cy="581025"/>
            <a:chOff x="3733" y="2119"/>
            <a:chExt cx="40" cy="204"/>
          </a:xfrm>
        </p:grpSpPr>
        <p:sp>
          <p:nvSpPr>
            <p:cNvPr id="87207" name="Line 57"/>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08" name="Line 58"/>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3" name="Group 53"/>
          <p:cNvGrpSpPr>
            <a:grpSpLocks/>
          </p:cNvGrpSpPr>
          <p:nvPr/>
        </p:nvGrpSpPr>
        <p:grpSpPr bwMode="auto">
          <a:xfrm rot="10800000">
            <a:off x="6102999" y="2673350"/>
            <a:ext cx="179387" cy="585787"/>
            <a:chOff x="3733" y="2119"/>
            <a:chExt cx="40" cy="204"/>
          </a:xfrm>
        </p:grpSpPr>
        <p:sp>
          <p:nvSpPr>
            <p:cNvPr id="87205" name="Line 54"/>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06" name="Line 55"/>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4" name="Group 50"/>
          <p:cNvGrpSpPr>
            <a:grpSpLocks/>
          </p:cNvGrpSpPr>
          <p:nvPr/>
        </p:nvGrpSpPr>
        <p:grpSpPr bwMode="auto">
          <a:xfrm rot="10800000">
            <a:off x="7395224" y="2627312"/>
            <a:ext cx="179387" cy="633413"/>
            <a:chOff x="3733" y="2119"/>
            <a:chExt cx="40" cy="204"/>
          </a:xfrm>
        </p:grpSpPr>
        <p:sp>
          <p:nvSpPr>
            <p:cNvPr id="87203" name="Line 51"/>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04" name="Line 52"/>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5" name="Group 50"/>
          <p:cNvGrpSpPr>
            <a:grpSpLocks/>
          </p:cNvGrpSpPr>
          <p:nvPr/>
        </p:nvGrpSpPr>
        <p:grpSpPr bwMode="auto">
          <a:xfrm>
            <a:off x="7392049" y="3189287"/>
            <a:ext cx="179387" cy="633413"/>
            <a:chOff x="3733" y="2127"/>
            <a:chExt cx="40" cy="204"/>
          </a:xfrm>
        </p:grpSpPr>
        <p:sp>
          <p:nvSpPr>
            <p:cNvPr id="87201" name="Line 51"/>
            <p:cNvSpPr>
              <a:spLocks noChangeShapeType="1"/>
            </p:cNvSpPr>
            <p:nvPr/>
          </p:nvSpPr>
          <p:spPr bwMode="auto">
            <a:xfrm flipV="1">
              <a:off x="3753" y="2127"/>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02" name="Line 52"/>
            <p:cNvSpPr>
              <a:spLocks noChangeShapeType="1"/>
            </p:cNvSpPr>
            <p:nvPr/>
          </p:nvSpPr>
          <p:spPr bwMode="auto">
            <a:xfrm flipH="1">
              <a:off x="3733" y="2331"/>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6" name="Group 53"/>
          <p:cNvGrpSpPr>
            <a:grpSpLocks/>
          </p:cNvGrpSpPr>
          <p:nvPr/>
        </p:nvGrpSpPr>
        <p:grpSpPr bwMode="auto">
          <a:xfrm>
            <a:off x="6099824" y="3195637"/>
            <a:ext cx="179387" cy="584200"/>
            <a:chOff x="3733" y="2109"/>
            <a:chExt cx="40" cy="204"/>
          </a:xfrm>
        </p:grpSpPr>
        <p:sp>
          <p:nvSpPr>
            <p:cNvPr id="87199" name="Line 54"/>
            <p:cNvSpPr>
              <a:spLocks noChangeShapeType="1"/>
            </p:cNvSpPr>
            <p:nvPr/>
          </p:nvSpPr>
          <p:spPr bwMode="auto">
            <a:xfrm flipV="1">
              <a:off x="3753" y="210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200" name="Line 55"/>
            <p:cNvSpPr>
              <a:spLocks noChangeShapeType="1"/>
            </p:cNvSpPr>
            <p:nvPr/>
          </p:nvSpPr>
          <p:spPr bwMode="auto">
            <a:xfrm flipH="1">
              <a:off x="3733" y="231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7" name="Group 56"/>
          <p:cNvGrpSpPr>
            <a:grpSpLocks/>
          </p:cNvGrpSpPr>
          <p:nvPr/>
        </p:nvGrpSpPr>
        <p:grpSpPr bwMode="auto">
          <a:xfrm>
            <a:off x="4804424" y="3243262"/>
            <a:ext cx="179387" cy="581025"/>
            <a:chOff x="3733" y="2126"/>
            <a:chExt cx="40" cy="204"/>
          </a:xfrm>
        </p:grpSpPr>
        <p:sp>
          <p:nvSpPr>
            <p:cNvPr id="87197" name="Line 57"/>
            <p:cNvSpPr>
              <a:spLocks noChangeShapeType="1"/>
            </p:cNvSpPr>
            <p:nvPr/>
          </p:nvSpPr>
          <p:spPr bwMode="auto">
            <a:xfrm flipV="1">
              <a:off x="3753" y="2126"/>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98" name="Line 58"/>
            <p:cNvSpPr>
              <a:spLocks noChangeShapeType="1"/>
            </p:cNvSpPr>
            <p:nvPr/>
          </p:nvSpPr>
          <p:spPr bwMode="auto">
            <a:xfrm flipH="1">
              <a:off x="3733" y="2330"/>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8" name="Group 59"/>
          <p:cNvGrpSpPr>
            <a:grpSpLocks/>
          </p:cNvGrpSpPr>
          <p:nvPr/>
        </p:nvGrpSpPr>
        <p:grpSpPr bwMode="auto">
          <a:xfrm>
            <a:off x="3526486" y="3287712"/>
            <a:ext cx="179388" cy="585788"/>
            <a:chOff x="3733" y="2112"/>
            <a:chExt cx="40" cy="204"/>
          </a:xfrm>
        </p:grpSpPr>
        <p:sp>
          <p:nvSpPr>
            <p:cNvPr id="87195" name="Line 60"/>
            <p:cNvSpPr>
              <a:spLocks noChangeShapeType="1"/>
            </p:cNvSpPr>
            <p:nvPr/>
          </p:nvSpPr>
          <p:spPr bwMode="auto">
            <a:xfrm flipV="1">
              <a:off x="3753" y="2112"/>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96" name="Line 61"/>
            <p:cNvSpPr>
              <a:spLocks noChangeShapeType="1"/>
            </p:cNvSpPr>
            <p:nvPr/>
          </p:nvSpPr>
          <p:spPr bwMode="auto">
            <a:xfrm flipH="1">
              <a:off x="3733" y="231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19" name="Group 62"/>
          <p:cNvGrpSpPr>
            <a:grpSpLocks/>
          </p:cNvGrpSpPr>
          <p:nvPr/>
        </p:nvGrpSpPr>
        <p:grpSpPr bwMode="auto">
          <a:xfrm>
            <a:off x="2234261" y="3481387"/>
            <a:ext cx="180975" cy="433388"/>
            <a:chOff x="3733" y="2119"/>
            <a:chExt cx="40" cy="210"/>
          </a:xfrm>
        </p:grpSpPr>
        <p:sp>
          <p:nvSpPr>
            <p:cNvPr id="87193" name="Line 63"/>
            <p:cNvSpPr>
              <a:spLocks noChangeShapeType="1"/>
            </p:cNvSpPr>
            <p:nvPr/>
          </p:nvSpPr>
          <p:spPr bwMode="auto">
            <a:xfrm flipV="1">
              <a:off x="3753" y="2119"/>
              <a:ext cx="0" cy="21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94" name="Line 64"/>
            <p:cNvSpPr>
              <a:spLocks noChangeShapeType="1"/>
            </p:cNvSpPr>
            <p:nvPr/>
          </p:nvSpPr>
          <p:spPr bwMode="auto">
            <a:xfrm flipH="1">
              <a:off x="3733" y="2329"/>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7120" name="Freeform 65"/>
          <p:cNvSpPr>
            <a:spLocks/>
          </p:cNvSpPr>
          <p:nvPr/>
        </p:nvSpPr>
        <p:spPr bwMode="auto">
          <a:xfrm>
            <a:off x="2342211" y="3216275"/>
            <a:ext cx="5133975" cy="271462"/>
          </a:xfrm>
          <a:custGeom>
            <a:avLst/>
            <a:gdLst>
              <a:gd name="T0" fmla="*/ 0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0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000">
                <a:moveTo>
                  <a:pt x="0" y="10000"/>
                </a:moveTo>
                <a:lnTo>
                  <a:pt x="2501" y="3962"/>
                </a:lnTo>
                <a:lnTo>
                  <a:pt x="4977" y="1708"/>
                </a:lnTo>
                <a:lnTo>
                  <a:pt x="7499" y="440"/>
                </a:lnTo>
                <a:lnTo>
                  <a:pt x="10000" y="0"/>
                </a:ln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21" name="Oval 67"/>
          <p:cNvSpPr>
            <a:spLocks noChangeArrowheads="1"/>
          </p:cNvSpPr>
          <p:nvPr/>
        </p:nvSpPr>
        <p:spPr bwMode="auto">
          <a:xfrm>
            <a:off x="2235849" y="3408362"/>
            <a:ext cx="179387" cy="179388"/>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22" name="Oval 68"/>
          <p:cNvSpPr>
            <a:spLocks noChangeArrowheads="1"/>
          </p:cNvSpPr>
          <p:nvPr/>
        </p:nvSpPr>
        <p:spPr bwMode="auto">
          <a:xfrm>
            <a:off x="3524899" y="3224212"/>
            <a:ext cx="179387" cy="179388"/>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23" name="Oval 69"/>
          <p:cNvSpPr>
            <a:spLocks noChangeArrowheads="1"/>
          </p:cNvSpPr>
          <p:nvPr/>
        </p:nvSpPr>
        <p:spPr bwMode="auto">
          <a:xfrm>
            <a:off x="4806011" y="3171825"/>
            <a:ext cx="179388" cy="179387"/>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24" name="Oval 70"/>
          <p:cNvSpPr>
            <a:spLocks noChangeArrowheads="1"/>
          </p:cNvSpPr>
          <p:nvPr/>
        </p:nvSpPr>
        <p:spPr bwMode="auto">
          <a:xfrm>
            <a:off x="6101411" y="3130550"/>
            <a:ext cx="179388" cy="179387"/>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25" name="Oval 71"/>
          <p:cNvSpPr>
            <a:spLocks noChangeArrowheads="1"/>
          </p:cNvSpPr>
          <p:nvPr/>
        </p:nvSpPr>
        <p:spPr bwMode="auto">
          <a:xfrm>
            <a:off x="7393636" y="3128962"/>
            <a:ext cx="179388" cy="179388"/>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7126" name="Group 44"/>
          <p:cNvGrpSpPr>
            <a:grpSpLocks/>
          </p:cNvGrpSpPr>
          <p:nvPr/>
        </p:nvGrpSpPr>
        <p:grpSpPr bwMode="auto">
          <a:xfrm rot="10800000">
            <a:off x="3697936" y="2644775"/>
            <a:ext cx="179388" cy="717550"/>
            <a:chOff x="882" y="1622"/>
            <a:chExt cx="40" cy="923"/>
          </a:xfrm>
        </p:grpSpPr>
        <p:sp>
          <p:nvSpPr>
            <p:cNvPr id="87191" name="Line 45"/>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92" name="Line 46"/>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27" name="Group 41"/>
          <p:cNvGrpSpPr>
            <a:grpSpLocks/>
          </p:cNvGrpSpPr>
          <p:nvPr/>
        </p:nvGrpSpPr>
        <p:grpSpPr bwMode="auto">
          <a:xfrm rot="10800000">
            <a:off x="4972699" y="2816225"/>
            <a:ext cx="180975" cy="635000"/>
            <a:chOff x="882" y="1622"/>
            <a:chExt cx="40" cy="923"/>
          </a:xfrm>
        </p:grpSpPr>
        <p:sp>
          <p:nvSpPr>
            <p:cNvPr id="87189" name="Line 42"/>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90" name="Line 43"/>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28" name="Group 38"/>
          <p:cNvGrpSpPr>
            <a:grpSpLocks/>
          </p:cNvGrpSpPr>
          <p:nvPr/>
        </p:nvGrpSpPr>
        <p:grpSpPr bwMode="auto">
          <a:xfrm rot="10800000">
            <a:off x="6271274" y="2874962"/>
            <a:ext cx="179387" cy="623888"/>
            <a:chOff x="882" y="1622"/>
            <a:chExt cx="40" cy="923"/>
          </a:xfrm>
        </p:grpSpPr>
        <p:sp>
          <p:nvSpPr>
            <p:cNvPr id="87187" name="Line 39"/>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88" name="Line 40"/>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29" name="Group 35"/>
          <p:cNvGrpSpPr>
            <a:grpSpLocks/>
          </p:cNvGrpSpPr>
          <p:nvPr/>
        </p:nvGrpSpPr>
        <p:grpSpPr bwMode="auto">
          <a:xfrm rot="10800000">
            <a:off x="7561911" y="2786062"/>
            <a:ext cx="179388" cy="623888"/>
            <a:chOff x="882" y="1622"/>
            <a:chExt cx="40" cy="923"/>
          </a:xfrm>
        </p:grpSpPr>
        <p:sp>
          <p:nvSpPr>
            <p:cNvPr id="87185" name="Line 36"/>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86" name="Line 37"/>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0" name="Group 47"/>
          <p:cNvGrpSpPr>
            <a:grpSpLocks/>
          </p:cNvGrpSpPr>
          <p:nvPr/>
        </p:nvGrpSpPr>
        <p:grpSpPr bwMode="auto">
          <a:xfrm rot="10800000">
            <a:off x="2402536" y="3365500"/>
            <a:ext cx="180975" cy="504825"/>
            <a:chOff x="882" y="1622"/>
            <a:chExt cx="40" cy="923"/>
          </a:xfrm>
        </p:grpSpPr>
        <p:sp>
          <p:nvSpPr>
            <p:cNvPr id="87183" name="Line 48"/>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84" name="Line 49"/>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1" name="Group 35"/>
          <p:cNvGrpSpPr>
            <a:grpSpLocks/>
          </p:cNvGrpSpPr>
          <p:nvPr/>
        </p:nvGrpSpPr>
        <p:grpSpPr bwMode="auto">
          <a:xfrm>
            <a:off x="7558736" y="2030412"/>
            <a:ext cx="179388" cy="620713"/>
            <a:chOff x="882" y="1622"/>
            <a:chExt cx="40" cy="923"/>
          </a:xfrm>
        </p:grpSpPr>
        <p:sp>
          <p:nvSpPr>
            <p:cNvPr id="87181" name="Line 36"/>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82" name="Line 37"/>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2" name="Group 38"/>
          <p:cNvGrpSpPr>
            <a:grpSpLocks/>
          </p:cNvGrpSpPr>
          <p:nvPr/>
        </p:nvGrpSpPr>
        <p:grpSpPr bwMode="auto">
          <a:xfrm>
            <a:off x="6268099" y="2209800"/>
            <a:ext cx="179387" cy="623887"/>
            <a:chOff x="882" y="1622"/>
            <a:chExt cx="40" cy="923"/>
          </a:xfrm>
        </p:grpSpPr>
        <p:sp>
          <p:nvSpPr>
            <p:cNvPr id="87179" name="Line 39"/>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80" name="Line 40"/>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3" name="Group 41"/>
          <p:cNvGrpSpPr>
            <a:grpSpLocks/>
          </p:cNvGrpSpPr>
          <p:nvPr/>
        </p:nvGrpSpPr>
        <p:grpSpPr bwMode="auto">
          <a:xfrm>
            <a:off x="4972699" y="2165350"/>
            <a:ext cx="180975" cy="635000"/>
            <a:chOff x="882" y="1622"/>
            <a:chExt cx="40" cy="923"/>
          </a:xfrm>
        </p:grpSpPr>
        <p:sp>
          <p:nvSpPr>
            <p:cNvPr id="87177" name="Line 42"/>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78" name="Line 43"/>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4" name="Group 44"/>
          <p:cNvGrpSpPr>
            <a:grpSpLocks/>
          </p:cNvGrpSpPr>
          <p:nvPr/>
        </p:nvGrpSpPr>
        <p:grpSpPr bwMode="auto">
          <a:xfrm>
            <a:off x="3694761" y="1981200"/>
            <a:ext cx="179388" cy="714375"/>
            <a:chOff x="882" y="1622"/>
            <a:chExt cx="40" cy="923"/>
          </a:xfrm>
        </p:grpSpPr>
        <p:sp>
          <p:nvSpPr>
            <p:cNvPr id="87175" name="Line 45"/>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76" name="Line 46"/>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7135" name="Group 47"/>
          <p:cNvGrpSpPr>
            <a:grpSpLocks/>
          </p:cNvGrpSpPr>
          <p:nvPr/>
        </p:nvGrpSpPr>
        <p:grpSpPr bwMode="auto">
          <a:xfrm>
            <a:off x="2402536" y="2946400"/>
            <a:ext cx="180975" cy="417512"/>
            <a:chOff x="882" y="1622"/>
            <a:chExt cx="40" cy="923"/>
          </a:xfrm>
        </p:grpSpPr>
        <p:sp>
          <p:nvSpPr>
            <p:cNvPr id="87173" name="Line 48"/>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74" name="Line 49"/>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7136" name="Freeform 72"/>
          <p:cNvSpPr>
            <a:spLocks/>
          </p:cNvSpPr>
          <p:nvPr/>
        </p:nvSpPr>
        <p:spPr bwMode="auto">
          <a:xfrm>
            <a:off x="2518424" y="2670175"/>
            <a:ext cx="5138737" cy="715962"/>
          </a:xfrm>
          <a:custGeom>
            <a:avLst/>
            <a:gdLst>
              <a:gd name="T0" fmla="*/ 0 w 10000"/>
              <a:gd name="T1" fmla="*/ 2147483646 h 10000"/>
              <a:gd name="T2" fmla="*/ 2147483646 w 10000"/>
              <a:gd name="T3" fmla="*/ 0 h 10000"/>
              <a:gd name="T4" fmla="*/ 2147483646 w 10000"/>
              <a:gd name="T5" fmla="*/ 2147483646 h 10000"/>
              <a:gd name="T6" fmla="*/ 2147483646 w 10000"/>
              <a:gd name="T7" fmla="*/ 2147483646 h 10000"/>
              <a:gd name="T8" fmla="*/ 2147483646 w 10000"/>
              <a:gd name="T9" fmla="*/ 2147483646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10000"/>
                </a:moveTo>
                <a:lnTo>
                  <a:pt x="2485" y="0"/>
                </a:lnTo>
                <a:lnTo>
                  <a:pt x="4943" y="1942"/>
                </a:lnTo>
                <a:cubicBezTo>
                  <a:pt x="5819" y="2162"/>
                  <a:pt x="6629" y="2447"/>
                  <a:pt x="7486" y="2667"/>
                </a:cubicBezTo>
                <a:cubicBezTo>
                  <a:pt x="8340" y="2101"/>
                  <a:pt x="9165" y="1405"/>
                  <a:pt x="10000" y="839"/>
                </a:cubicBez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137" name="Oval 74"/>
          <p:cNvSpPr>
            <a:spLocks noChangeArrowheads="1"/>
          </p:cNvSpPr>
          <p:nvPr/>
        </p:nvSpPr>
        <p:spPr bwMode="auto">
          <a:xfrm>
            <a:off x="2404124" y="3319462"/>
            <a:ext cx="179387" cy="179388"/>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38" name="Oval 75"/>
          <p:cNvSpPr>
            <a:spLocks noChangeArrowheads="1"/>
          </p:cNvSpPr>
          <p:nvPr/>
        </p:nvSpPr>
        <p:spPr bwMode="auto">
          <a:xfrm>
            <a:off x="3696349" y="2582862"/>
            <a:ext cx="179387" cy="179388"/>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39" name="Oval 76"/>
          <p:cNvSpPr>
            <a:spLocks noChangeArrowheads="1"/>
          </p:cNvSpPr>
          <p:nvPr/>
        </p:nvSpPr>
        <p:spPr bwMode="auto">
          <a:xfrm>
            <a:off x="4972699" y="2717800"/>
            <a:ext cx="180975" cy="179387"/>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40" name="Oval 77"/>
          <p:cNvSpPr>
            <a:spLocks noChangeArrowheads="1"/>
          </p:cNvSpPr>
          <p:nvPr/>
        </p:nvSpPr>
        <p:spPr bwMode="auto">
          <a:xfrm>
            <a:off x="6269686" y="2765425"/>
            <a:ext cx="179388" cy="179387"/>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41" name="Oval 78"/>
          <p:cNvSpPr>
            <a:spLocks noChangeArrowheads="1"/>
          </p:cNvSpPr>
          <p:nvPr/>
        </p:nvSpPr>
        <p:spPr bwMode="auto">
          <a:xfrm>
            <a:off x="7560324" y="2628900"/>
            <a:ext cx="179387" cy="179387"/>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7149" name="Text Box 16"/>
          <p:cNvSpPr txBox="1">
            <a:spLocks noChangeArrowheads="1"/>
          </p:cNvSpPr>
          <p:nvPr/>
        </p:nvSpPr>
        <p:spPr bwMode="auto">
          <a:xfrm>
            <a:off x="1932557" y="3955048"/>
            <a:ext cx="96853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Baseline</a:t>
            </a:r>
          </a:p>
        </p:txBody>
      </p:sp>
      <p:pic>
        <p:nvPicPr>
          <p:cNvPr id="87160" name="Picture 146"/>
          <p:cNvPicPr>
            <a:picLocks noChangeAspect="1" noChangeArrowheads="1"/>
          </p:cNvPicPr>
          <p:nvPr/>
        </p:nvPicPr>
        <p:blipFill>
          <a:blip r:embed="rId3">
            <a:extLst>
              <a:ext uri="{28A0092B-C50C-407E-A947-70E740481C1C}">
                <a14:useLocalDpi xmlns:a14="http://schemas.microsoft.com/office/drawing/2010/main" val="0"/>
              </a:ext>
            </a:extLst>
          </a:blip>
          <a:srcRect b="224"/>
          <a:stretch>
            <a:fillRect/>
          </a:stretch>
        </p:blipFill>
        <p:spPr bwMode="auto">
          <a:xfrm>
            <a:off x="758471" y="3827128"/>
            <a:ext cx="573087"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1" name="Picture 146"/>
          <p:cNvPicPr>
            <a:picLocks noChangeAspect="1" noChangeArrowheads="1"/>
          </p:cNvPicPr>
          <p:nvPr/>
        </p:nvPicPr>
        <p:blipFill>
          <a:blip r:embed="rId4">
            <a:extLst>
              <a:ext uri="{28A0092B-C50C-407E-A947-70E740481C1C}">
                <a14:useLocalDpi xmlns:a14="http://schemas.microsoft.com/office/drawing/2010/main" val="0"/>
              </a:ext>
            </a:extLst>
          </a:blip>
          <a:srcRect b="127"/>
          <a:stretch>
            <a:fillRect/>
          </a:stretch>
        </p:blipFill>
        <p:spPr bwMode="auto">
          <a:xfrm>
            <a:off x="758471" y="3379453"/>
            <a:ext cx="57308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2" name="Picture 146"/>
          <p:cNvPicPr>
            <a:picLocks noChangeAspect="1" noChangeArrowheads="1"/>
          </p:cNvPicPr>
          <p:nvPr/>
        </p:nvPicPr>
        <p:blipFill>
          <a:blip r:embed="rId5">
            <a:extLst>
              <a:ext uri="{28A0092B-C50C-407E-A947-70E740481C1C}">
                <a14:useLocalDpi xmlns:a14="http://schemas.microsoft.com/office/drawing/2010/main" val="0"/>
              </a:ext>
            </a:extLst>
          </a:blip>
          <a:srcRect b="211"/>
          <a:stretch>
            <a:fillRect/>
          </a:stretch>
        </p:blipFill>
        <p:spPr bwMode="auto">
          <a:xfrm>
            <a:off x="758471" y="2880978"/>
            <a:ext cx="573087" cy="29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3" name="Picture 146"/>
          <p:cNvPicPr>
            <a:picLocks noChangeAspect="1" noChangeArrowheads="1"/>
          </p:cNvPicPr>
          <p:nvPr/>
        </p:nvPicPr>
        <p:blipFill>
          <a:blip r:embed="rId6">
            <a:extLst>
              <a:ext uri="{28A0092B-C50C-407E-A947-70E740481C1C}">
                <a14:useLocalDpi xmlns:a14="http://schemas.microsoft.com/office/drawing/2010/main" val="0"/>
              </a:ext>
            </a:extLst>
          </a:blip>
          <a:srcRect b="-758"/>
          <a:stretch>
            <a:fillRect/>
          </a:stretch>
        </p:blipFill>
        <p:spPr bwMode="auto">
          <a:xfrm>
            <a:off x="758471" y="2453941"/>
            <a:ext cx="573087"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4" name="Picture 146"/>
          <p:cNvPicPr>
            <a:picLocks noChangeAspect="1" noChangeArrowheads="1"/>
          </p:cNvPicPr>
          <p:nvPr/>
        </p:nvPicPr>
        <p:blipFill>
          <a:blip r:embed="rId7">
            <a:extLst>
              <a:ext uri="{28A0092B-C50C-407E-A947-70E740481C1C}">
                <a14:useLocalDpi xmlns:a14="http://schemas.microsoft.com/office/drawing/2010/main" val="0"/>
              </a:ext>
            </a:extLst>
          </a:blip>
          <a:srcRect b="-421"/>
          <a:stretch>
            <a:fillRect/>
          </a:stretch>
        </p:blipFill>
        <p:spPr bwMode="auto">
          <a:xfrm>
            <a:off x="758471" y="1985628"/>
            <a:ext cx="57308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5" name="Picture 146"/>
          <p:cNvPicPr>
            <a:picLocks noChangeAspect="1" noChangeArrowheads="1"/>
          </p:cNvPicPr>
          <p:nvPr/>
        </p:nvPicPr>
        <p:blipFill>
          <a:blip r:embed="rId8">
            <a:extLst>
              <a:ext uri="{28A0092B-C50C-407E-A947-70E740481C1C}">
                <a14:useLocalDpi xmlns:a14="http://schemas.microsoft.com/office/drawing/2010/main" val="0"/>
              </a:ext>
            </a:extLst>
          </a:blip>
          <a:srcRect b="-478"/>
          <a:stretch>
            <a:fillRect/>
          </a:stretch>
        </p:blipFill>
        <p:spPr bwMode="auto">
          <a:xfrm>
            <a:off x="758471" y="1528428"/>
            <a:ext cx="573087"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66" name="Picture 146"/>
          <p:cNvPicPr>
            <a:picLocks noChangeAspect="1" noChangeArrowheads="1"/>
          </p:cNvPicPr>
          <p:nvPr/>
        </p:nvPicPr>
        <p:blipFill>
          <a:blip r:embed="rId9">
            <a:extLst>
              <a:ext uri="{28A0092B-C50C-407E-A947-70E740481C1C}">
                <a14:useLocalDpi xmlns:a14="http://schemas.microsoft.com/office/drawing/2010/main" val="0"/>
              </a:ext>
            </a:extLst>
          </a:blip>
          <a:srcRect b="-12820"/>
          <a:stretch>
            <a:fillRect/>
          </a:stretch>
        </p:blipFill>
        <p:spPr bwMode="auto">
          <a:xfrm>
            <a:off x="758471" y="1047416"/>
            <a:ext cx="573087"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 name="テキスト ボックス 18">
            <a:extLst>
              <a:ext uri="{FF2B5EF4-FFF2-40B4-BE49-F238E27FC236}">
                <a16:creationId xmlns:a16="http://schemas.microsoft.com/office/drawing/2014/main" id="{0924EF3A-7CDE-4652-BBC2-008D748CBECC}"/>
              </a:ext>
            </a:extLst>
          </p:cNvPr>
          <p:cNvSpPr txBox="1">
            <a:spLocks noChangeArrowheads="1"/>
          </p:cNvSpPr>
          <p:nvPr/>
        </p:nvSpPr>
        <p:spPr bwMode="auto">
          <a:xfrm>
            <a:off x="2139276" y="1276858"/>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58" name="Rectangle 86">
            <a:extLst>
              <a:ext uri="{FF2B5EF4-FFF2-40B4-BE49-F238E27FC236}">
                <a16:creationId xmlns:a16="http://schemas.microsoft.com/office/drawing/2014/main" id="{D7F2F167-5E7D-4C4A-A154-8BD9B3543421}"/>
              </a:ext>
            </a:extLst>
          </p:cNvPr>
          <p:cNvSpPr>
            <a:spLocks noChangeArrowheads="1"/>
          </p:cNvSpPr>
          <p:nvPr/>
        </p:nvSpPr>
        <p:spPr bwMode="auto">
          <a:xfrm>
            <a:off x="4626032" y="1276064"/>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 name="グループ化 2">
            <a:extLst>
              <a:ext uri="{FF2B5EF4-FFF2-40B4-BE49-F238E27FC236}">
                <a16:creationId xmlns:a16="http://schemas.microsoft.com/office/drawing/2014/main" id="{E73BA775-3AA3-46E0-A1C0-72715B8376F5}"/>
              </a:ext>
            </a:extLst>
          </p:cNvPr>
          <p:cNvGrpSpPr/>
          <p:nvPr/>
        </p:nvGrpSpPr>
        <p:grpSpPr>
          <a:xfrm>
            <a:off x="1828126" y="1349236"/>
            <a:ext cx="360362" cy="142875"/>
            <a:chOff x="2046538" y="1349236"/>
            <a:chExt cx="360362" cy="142875"/>
          </a:xfrm>
        </p:grpSpPr>
        <p:sp>
          <p:nvSpPr>
            <p:cNvPr id="159" name="Line 82">
              <a:extLst>
                <a:ext uri="{FF2B5EF4-FFF2-40B4-BE49-F238E27FC236}">
                  <a16:creationId xmlns:a16="http://schemas.microsoft.com/office/drawing/2014/main" id="{9EA55D25-C858-4A3F-A002-F4DBADAEB86B}"/>
                </a:ext>
              </a:extLst>
            </p:cNvPr>
            <p:cNvSpPr>
              <a:spLocks noChangeShapeType="1"/>
            </p:cNvSpPr>
            <p:nvPr/>
          </p:nvSpPr>
          <p:spPr bwMode="auto">
            <a:xfrm>
              <a:off x="2046538" y="1420673"/>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60" name="Oval 81">
              <a:extLst>
                <a:ext uri="{FF2B5EF4-FFF2-40B4-BE49-F238E27FC236}">
                  <a16:creationId xmlns:a16="http://schemas.microsoft.com/office/drawing/2014/main" id="{9F79C20C-D558-4A54-A236-0F675B45C2B1}"/>
                </a:ext>
              </a:extLst>
            </p:cNvPr>
            <p:cNvSpPr>
              <a:spLocks noChangeArrowheads="1"/>
            </p:cNvSpPr>
            <p:nvPr/>
          </p:nvSpPr>
          <p:spPr bwMode="auto">
            <a:xfrm>
              <a:off x="2154488" y="1349236"/>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5" name="グループ化 4">
            <a:extLst>
              <a:ext uri="{FF2B5EF4-FFF2-40B4-BE49-F238E27FC236}">
                <a16:creationId xmlns:a16="http://schemas.microsoft.com/office/drawing/2014/main" id="{45150640-0D5A-4D00-BF97-86C205E11239}"/>
              </a:ext>
            </a:extLst>
          </p:cNvPr>
          <p:cNvGrpSpPr/>
          <p:nvPr/>
        </p:nvGrpSpPr>
        <p:grpSpPr>
          <a:xfrm>
            <a:off x="4314882" y="1349236"/>
            <a:ext cx="360362" cy="142875"/>
            <a:chOff x="4314882" y="1349236"/>
            <a:chExt cx="360362" cy="142875"/>
          </a:xfrm>
        </p:grpSpPr>
        <p:sp>
          <p:nvSpPr>
            <p:cNvPr id="161" name="Line 85">
              <a:extLst>
                <a:ext uri="{FF2B5EF4-FFF2-40B4-BE49-F238E27FC236}">
                  <a16:creationId xmlns:a16="http://schemas.microsoft.com/office/drawing/2014/main" id="{F99512D5-F304-4D16-80A2-7C3E65F447D6}"/>
                </a:ext>
              </a:extLst>
            </p:cNvPr>
            <p:cNvSpPr>
              <a:spLocks noChangeShapeType="1"/>
            </p:cNvSpPr>
            <p:nvPr/>
          </p:nvSpPr>
          <p:spPr bwMode="auto">
            <a:xfrm>
              <a:off x="4314882" y="1420673"/>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62" name="Oval 84">
              <a:extLst>
                <a:ext uri="{FF2B5EF4-FFF2-40B4-BE49-F238E27FC236}">
                  <a16:creationId xmlns:a16="http://schemas.microsoft.com/office/drawing/2014/main" id="{1F977E8E-2B1F-454D-B802-DD633B59D1BF}"/>
                </a:ext>
              </a:extLst>
            </p:cNvPr>
            <p:cNvSpPr>
              <a:spLocks noChangeArrowheads="1"/>
            </p:cNvSpPr>
            <p:nvPr/>
          </p:nvSpPr>
          <p:spPr bwMode="auto">
            <a:xfrm>
              <a:off x="4422832" y="1349236"/>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63" name="Text Box 100">
            <a:extLst>
              <a:ext uri="{FF2B5EF4-FFF2-40B4-BE49-F238E27FC236}">
                <a16:creationId xmlns:a16="http://schemas.microsoft.com/office/drawing/2014/main" id="{8A26CF41-EF7C-4BB9-A776-3AC439B3C285}"/>
              </a:ext>
            </a:extLst>
          </p:cNvPr>
          <p:cNvSpPr txBox="1">
            <a:spLocks noChangeArrowheads="1"/>
          </p:cNvSpPr>
          <p:nvPr/>
        </p:nvSpPr>
        <p:spPr bwMode="auto">
          <a:xfrm>
            <a:off x="3660885" y="1687608"/>
            <a:ext cx="433535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0.001, **: p &lt; 0.01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4" name="Text Box 98">
            <a:extLst>
              <a:ext uri="{FF2B5EF4-FFF2-40B4-BE49-F238E27FC236}">
                <a16:creationId xmlns:a16="http://schemas.microsoft.com/office/drawing/2014/main" id="{09C48EA7-84EE-4CB6-96C1-11E4DE347E00}"/>
              </a:ext>
            </a:extLst>
          </p:cNvPr>
          <p:cNvSpPr txBox="1">
            <a:spLocks noChangeArrowheads="1"/>
          </p:cNvSpPr>
          <p:nvPr/>
        </p:nvSpPr>
        <p:spPr bwMode="auto">
          <a:xfrm>
            <a:off x="2473974" y="2945009"/>
            <a:ext cx="412292"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165" name="Text Box 33">
            <a:extLst>
              <a:ext uri="{FF2B5EF4-FFF2-40B4-BE49-F238E27FC236}">
                <a16:creationId xmlns:a16="http://schemas.microsoft.com/office/drawing/2014/main" id="{E4822DCE-518F-45D8-BF23-1EB71EEF202A}"/>
              </a:ext>
            </a:extLst>
          </p:cNvPr>
          <p:cNvSpPr txBox="1">
            <a:spLocks noChangeArrowheads="1"/>
          </p:cNvSpPr>
          <p:nvPr/>
        </p:nvSpPr>
        <p:spPr bwMode="auto">
          <a:xfrm>
            <a:off x="3796612" y="2384975"/>
            <a:ext cx="53091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6" name="Text Box 33">
            <a:extLst>
              <a:ext uri="{FF2B5EF4-FFF2-40B4-BE49-F238E27FC236}">
                <a16:creationId xmlns:a16="http://schemas.microsoft.com/office/drawing/2014/main" id="{22AD0553-C116-42AA-9FA1-7F5C1ABC29FB}"/>
              </a:ext>
            </a:extLst>
          </p:cNvPr>
          <p:cNvSpPr txBox="1">
            <a:spLocks noChangeArrowheads="1"/>
          </p:cNvSpPr>
          <p:nvPr/>
        </p:nvSpPr>
        <p:spPr bwMode="auto">
          <a:xfrm>
            <a:off x="5052074" y="2511558"/>
            <a:ext cx="53091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7" name="Text Box 33">
            <a:extLst>
              <a:ext uri="{FF2B5EF4-FFF2-40B4-BE49-F238E27FC236}">
                <a16:creationId xmlns:a16="http://schemas.microsoft.com/office/drawing/2014/main" id="{BF7BACE3-4673-422B-B59C-20BCAFF37400}"/>
              </a:ext>
            </a:extLst>
          </p:cNvPr>
          <p:cNvSpPr txBox="1">
            <a:spLocks noChangeArrowheads="1"/>
          </p:cNvSpPr>
          <p:nvPr/>
        </p:nvSpPr>
        <p:spPr bwMode="auto">
          <a:xfrm>
            <a:off x="7545555" y="2397174"/>
            <a:ext cx="53091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8" name="Text Box 33">
            <a:extLst>
              <a:ext uri="{FF2B5EF4-FFF2-40B4-BE49-F238E27FC236}">
                <a16:creationId xmlns:a16="http://schemas.microsoft.com/office/drawing/2014/main" id="{3BFCE2D9-D917-4BF7-96BB-A824F1CCD6F6}"/>
              </a:ext>
            </a:extLst>
          </p:cNvPr>
          <p:cNvSpPr txBox="1">
            <a:spLocks noChangeArrowheads="1"/>
          </p:cNvSpPr>
          <p:nvPr/>
        </p:nvSpPr>
        <p:spPr bwMode="auto">
          <a:xfrm>
            <a:off x="6323394" y="2536707"/>
            <a:ext cx="41549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69" name="テキスト ボックス 8">
            <a:extLst>
              <a:ext uri="{FF2B5EF4-FFF2-40B4-BE49-F238E27FC236}">
                <a16:creationId xmlns:a16="http://schemas.microsoft.com/office/drawing/2014/main" id="{7DEA9C90-837E-4E2D-926D-9532586AED07}"/>
              </a:ext>
            </a:extLst>
          </p:cNvPr>
          <p:cNvSpPr txBox="1">
            <a:spLocks noChangeArrowheads="1"/>
          </p:cNvSpPr>
          <p:nvPr/>
        </p:nvSpPr>
        <p:spPr bwMode="auto">
          <a:xfrm>
            <a:off x="1751661" y="3536950"/>
            <a:ext cx="84613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1.99</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0" name="テキスト ボックス 10">
            <a:extLst>
              <a:ext uri="{FF2B5EF4-FFF2-40B4-BE49-F238E27FC236}">
                <a16:creationId xmlns:a16="http://schemas.microsoft.com/office/drawing/2014/main" id="{D9894928-03C1-408D-9770-F248B7BBEA4A}"/>
              </a:ext>
            </a:extLst>
          </p:cNvPr>
          <p:cNvSpPr txBox="1">
            <a:spLocks noChangeArrowheads="1"/>
          </p:cNvSpPr>
          <p:nvPr/>
        </p:nvSpPr>
        <p:spPr bwMode="auto">
          <a:xfrm>
            <a:off x="3101036" y="3408362"/>
            <a:ext cx="84772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2.36</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1" name="テキスト ボックス 12">
            <a:extLst>
              <a:ext uri="{FF2B5EF4-FFF2-40B4-BE49-F238E27FC236}">
                <a16:creationId xmlns:a16="http://schemas.microsoft.com/office/drawing/2014/main" id="{69B61F07-3C27-4F73-9D82-FB5F4AA5D583}"/>
              </a:ext>
            </a:extLst>
          </p:cNvPr>
          <p:cNvSpPr txBox="1">
            <a:spLocks noChangeArrowheads="1"/>
          </p:cNvSpPr>
          <p:nvPr/>
        </p:nvSpPr>
        <p:spPr bwMode="auto">
          <a:xfrm>
            <a:off x="4274199" y="3286125"/>
            <a:ext cx="85248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2.51</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2" name="テキスト ボックス 14">
            <a:extLst>
              <a:ext uri="{FF2B5EF4-FFF2-40B4-BE49-F238E27FC236}">
                <a16:creationId xmlns:a16="http://schemas.microsoft.com/office/drawing/2014/main" id="{5E3BE149-3F90-4B44-8286-854343D00E60}"/>
              </a:ext>
            </a:extLst>
          </p:cNvPr>
          <p:cNvSpPr txBox="1">
            <a:spLocks noChangeArrowheads="1"/>
          </p:cNvSpPr>
          <p:nvPr/>
        </p:nvSpPr>
        <p:spPr bwMode="auto">
          <a:xfrm>
            <a:off x="5496574" y="3251200"/>
            <a:ext cx="84772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2.55</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3" name="テキスト ボックス 7">
            <a:extLst>
              <a:ext uri="{FF2B5EF4-FFF2-40B4-BE49-F238E27FC236}">
                <a16:creationId xmlns:a16="http://schemas.microsoft.com/office/drawing/2014/main" id="{803B0CEB-0C45-42EA-B6CE-D3C5BB80933A}"/>
              </a:ext>
            </a:extLst>
          </p:cNvPr>
          <p:cNvSpPr txBox="1">
            <a:spLocks noChangeArrowheads="1"/>
          </p:cNvSpPr>
          <p:nvPr/>
        </p:nvSpPr>
        <p:spPr bwMode="auto">
          <a:xfrm>
            <a:off x="1810399" y="3127375"/>
            <a:ext cx="8461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2.22</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4" name="テキスト ボックス 9">
            <a:extLst>
              <a:ext uri="{FF2B5EF4-FFF2-40B4-BE49-F238E27FC236}">
                <a16:creationId xmlns:a16="http://schemas.microsoft.com/office/drawing/2014/main" id="{14EA18AB-636B-4795-805D-9422C30E388A}"/>
              </a:ext>
            </a:extLst>
          </p:cNvPr>
          <p:cNvSpPr txBox="1">
            <a:spLocks noChangeArrowheads="1"/>
          </p:cNvSpPr>
          <p:nvPr/>
        </p:nvSpPr>
        <p:spPr bwMode="auto">
          <a:xfrm>
            <a:off x="3110561" y="2386012"/>
            <a:ext cx="84613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3.78</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5" name="テキスト ボックス 11">
            <a:extLst>
              <a:ext uri="{FF2B5EF4-FFF2-40B4-BE49-F238E27FC236}">
                <a16:creationId xmlns:a16="http://schemas.microsoft.com/office/drawing/2014/main" id="{CAFE0ECE-AEA9-4F7F-A25E-F48A6D359D78}"/>
              </a:ext>
            </a:extLst>
          </p:cNvPr>
          <p:cNvSpPr txBox="1">
            <a:spLocks noChangeArrowheads="1"/>
          </p:cNvSpPr>
          <p:nvPr/>
        </p:nvSpPr>
        <p:spPr bwMode="auto">
          <a:xfrm>
            <a:off x="4532961" y="2354262"/>
            <a:ext cx="84772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3.49</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6" name="テキスト ボックス 13">
            <a:extLst>
              <a:ext uri="{FF2B5EF4-FFF2-40B4-BE49-F238E27FC236}">
                <a16:creationId xmlns:a16="http://schemas.microsoft.com/office/drawing/2014/main" id="{901E83F1-489B-4A56-9312-9A2FFA153D40}"/>
              </a:ext>
            </a:extLst>
          </p:cNvPr>
          <p:cNvSpPr txBox="1">
            <a:spLocks noChangeArrowheads="1"/>
          </p:cNvSpPr>
          <p:nvPr/>
        </p:nvSpPr>
        <p:spPr bwMode="auto">
          <a:xfrm>
            <a:off x="5704536" y="2406650"/>
            <a:ext cx="84455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3.37</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7" name="テキスト ボックス 15">
            <a:extLst>
              <a:ext uri="{FF2B5EF4-FFF2-40B4-BE49-F238E27FC236}">
                <a16:creationId xmlns:a16="http://schemas.microsoft.com/office/drawing/2014/main" id="{EBF6F4CB-01B6-45D2-9F90-B30C5BEAF8F9}"/>
              </a:ext>
            </a:extLst>
          </p:cNvPr>
          <p:cNvSpPr txBox="1">
            <a:spLocks noChangeArrowheads="1"/>
          </p:cNvSpPr>
          <p:nvPr/>
        </p:nvSpPr>
        <p:spPr bwMode="auto">
          <a:xfrm>
            <a:off x="6984061" y="2328862"/>
            <a:ext cx="70167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3.66</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8" name="Text Box 109">
            <a:extLst>
              <a:ext uri="{FF2B5EF4-FFF2-40B4-BE49-F238E27FC236}">
                <a16:creationId xmlns:a16="http://schemas.microsoft.com/office/drawing/2014/main" id="{F78E44FC-99C4-4F3F-BD94-1193A205C30C}"/>
              </a:ext>
            </a:extLst>
          </p:cNvPr>
          <p:cNvSpPr txBox="1">
            <a:spLocks noChangeArrowheads="1"/>
          </p:cNvSpPr>
          <p:nvPr/>
        </p:nvSpPr>
        <p:spPr bwMode="auto">
          <a:xfrm>
            <a:off x="6836424" y="3228975"/>
            <a:ext cx="844550"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2.60</a:t>
            </a:r>
          </a:p>
        </p:txBody>
      </p:sp>
      <p:sp>
        <p:nvSpPr>
          <p:cNvPr id="145" name="正方形/長方形 144">
            <a:extLst>
              <a:ext uri="{FF2B5EF4-FFF2-40B4-BE49-F238E27FC236}">
                <a16:creationId xmlns:a16="http://schemas.microsoft.com/office/drawing/2014/main" id="{B2A7C38A-A891-4C82-85E4-D28F0F36A4A7}"/>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47" name="テキスト ボックス 10">
            <a:extLst>
              <a:ext uri="{FF2B5EF4-FFF2-40B4-BE49-F238E27FC236}">
                <a16:creationId xmlns:a16="http://schemas.microsoft.com/office/drawing/2014/main" id="{5211C00E-B31F-4586-8F1E-C573DCC947C6}"/>
              </a:ext>
            </a:extLst>
          </p:cNvPr>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Fukudo S, et al. Clin Gastroenterol Hepatol. 13(2): 294-301. e5, 2015.</a:t>
            </a: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p>
        </p:txBody>
      </p:sp>
      <p:sp>
        <p:nvSpPr>
          <p:cNvPr id="148" name="テキスト ボックス 22">
            <a:extLst>
              <a:ext uri="{FF2B5EF4-FFF2-40B4-BE49-F238E27FC236}">
                <a16:creationId xmlns:a16="http://schemas.microsoft.com/office/drawing/2014/main" id="{7BA12B1A-AEAF-4914-81D4-0696490E186C}"/>
              </a:ext>
            </a:extLst>
          </p:cNvPr>
          <p:cNvSpPr txBox="1">
            <a:spLocks noChangeArrowheads="1"/>
          </p:cNvSpPr>
          <p:nvPr/>
        </p:nvSpPr>
        <p:spPr bwMode="auto">
          <a:xfrm>
            <a:off x="371810" y="531467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44"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6"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graphicFrame>
        <p:nvGraphicFramePr>
          <p:cNvPr id="2" name="表 1"/>
          <p:cNvGraphicFramePr>
            <a:graphicFrameLocks noGrp="1"/>
          </p:cNvGraphicFramePr>
          <p:nvPr>
            <p:extLst>
              <p:ext uri="{D42A27DB-BD31-4B8C-83A1-F6EECF244321}">
                <p14:modId xmlns:p14="http://schemas.microsoft.com/office/powerpoint/2010/main" val="2442511954"/>
              </p:ext>
            </p:extLst>
          </p:nvPr>
        </p:nvGraphicFramePr>
        <p:xfrm>
          <a:off x="349895" y="4530961"/>
          <a:ext cx="8434797" cy="518112"/>
        </p:xfrm>
        <a:graphic>
          <a:graphicData uri="http://schemas.openxmlformats.org/drawingml/2006/table">
            <a:tbl>
              <a:tblPr/>
              <a:tblGrid>
                <a:gridCol w="1204971">
                  <a:extLst>
                    <a:ext uri="{9D8B030D-6E8A-4147-A177-3AD203B41FA5}">
                      <a16:colId xmlns:a16="http://schemas.microsoft.com/office/drawing/2014/main" val="4106441416"/>
                    </a:ext>
                  </a:extLst>
                </a:gridCol>
                <a:gridCol w="980005">
                  <a:extLst>
                    <a:ext uri="{9D8B030D-6E8A-4147-A177-3AD203B41FA5}">
                      <a16:colId xmlns:a16="http://schemas.microsoft.com/office/drawing/2014/main" val="4167361098"/>
                    </a:ext>
                  </a:extLst>
                </a:gridCol>
                <a:gridCol w="1152128">
                  <a:extLst>
                    <a:ext uri="{9D8B030D-6E8A-4147-A177-3AD203B41FA5}">
                      <a16:colId xmlns:a16="http://schemas.microsoft.com/office/drawing/2014/main" val="2626891436"/>
                    </a:ext>
                  </a:extLst>
                </a:gridCol>
                <a:gridCol w="1389057">
                  <a:extLst>
                    <a:ext uri="{9D8B030D-6E8A-4147-A177-3AD203B41FA5}">
                      <a16:colId xmlns:a16="http://schemas.microsoft.com/office/drawing/2014/main" val="47556785"/>
                    </a:ext>
                  </a:extLst>
                </a:gridCol>
                <a:gridCol w="1298694">
                  <a:extLst>
                    <a:ext uri="{9D8B030D-6E8A-4147-A177-3AD203B41FA5}">
                      <a16:colId xmlns:a16="http://schemas.microsoft.com/office/drawing/2014/main" val="2369595899"/>
                    </a:ext>
                  </a:extLst>
                </a:gridCol>
                <a:gridCol w="1416705">
                  <a:extLst>
                    <a:ext uri="{9D8B030D-6E8A-4147-A177-3AD203B41FA5}">
                      <a16:colId xmlns:a16="http://schemas.microsoft.com/office/drawing/2014/main" val="487599173"/>
                    </a:ext>
                  </a:extLst>
                </a:gridCol>
                <a:gridCol w="993237">
                  <a:extLst>
                    <a:ext uri="{9D8B030D-6E8A-4147-A177-3AD203B41FA5}">
                      <a16:colId xmlns:a16="http://schemas.microsoft.com/office/drawing/2014/main" val="1555975572"/>
                    </a:ext>
                  </a:extLst>
                </a:gridCol>
              </a:tblGrid>
              <a:tr h="0">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5</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6</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7</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3332374747"/>
                  </a:ext>
                </a:extLst>
              </a:tr>
              <a:tr h="193259">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kern="1200" dirty="0">
                          <a:solidFill>
                            <a:schemeClr val="tx1"/>
                          </a:solidFill>
                          <a:effectLst/>
                          <a:latin typeface="+mj-lt"/>
                          <a:ea typeface="+mn-ea"/>
                          <a:cs typeface="+mn-cs"/>
                        </a:rPr>
                        <a:t>Separate hard lumps like nuts (difficult to pass)</a:t>
                      </a:r>
                      <a:endParaRPr kumimoji="1" lang="en-US" altLang="ja-JP" sz="800" b="0" i="0" u="none" strike="noStrike" cap="none" normalizeH="0" baseline="0" dirty="0">
                        <a:ln>
                          <a:noFill/>
                        </a:ln>
                        <a:solidFill>
                          <a:schemeClr val="tx1"/>
                        </a:solidFill>
                        <a:effectLst/>
                        <a:latin typeface="+mj-lt"/>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Sausage</a:t>
                      </a:r>
                      <a:r>
                        <a:rPr lang="en-us"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shaped but lumpy</a:t>
                      </a:r>
                      <a:endParaRPr kumimoji="1" lang="en-US" altLang="ja-JP"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 a sausage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but with cracks on its surface</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 sausage or snake, smooth and soft</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Soft blobs with clear-cut edges (passed easily)</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Fluffy pieces with ragged edges, a mushy stool</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Watery, no solid pieces, entirely liquid</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916335884"/>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22"/>
          <p:cNvSpPr>
            <a:spLocks noGrp="1"/>
          </p:cNvSpPr>
          <p:nvPr>
            <p:ph type="title"/>
          </p:nvPr>
        </p:nvSpPr>
        <p:spPr>
          <a:xfrm>
            <a:off x="251520" y="311150"/>
            <a:ext cx="8640960" cy="980728"/>
          </a:xfrm>
        </p:spPr>
        <p:txBody>
          <a:bodyPr rtlCol="0"/>
          <a:lstStyle/>
          <a:p>
            <a:pPr rtl="0"/>
            <a:r>
              <a:rPr lang="en-us" dirty="0"/>
              <a:t>Changes in abdominal bloating over time</a:t>
            </a:r>
            <a:br>
              <a:rPr lang="en-us" dirty="0"/>
            </a:br>
            <a:r>
              <a:rPr lang="en-us" dirty="0"/>
              <a:t>(secondary endpoint)</a:t>
            </a:r>
            <a:endParaRPr lang="ja-JP" altLang="en-US" dirty="0"/>
          </a:p>
        </p:txBody>
      </p:sp>
      <p:graphicFrame>
        <p:nvGraphicFramePr>
          <p:cNvPr id="17550" name="Group 142"/>
          <p:cNvGraphicFramePr>
            <a:graphicFrameLocks noGrp="1"/>
          </p:cNvGraphicFramePr>
          <p:nvPr>
            <p:extLst>
              <p:ext uri="{D42A27DB-BD31-4B8C-83A1-F6EECF244321}">
                <p14:modId xmlns:p14="http://schemas.microsoft.com/office/powerpoint/2010/main" val="3306138760"/>
              </p:ext>
            </p:extLst>
          </p:nvPr>
        </p:nvGraphicFramePr>
        <p:xfrm>
          <a:off x="371808" y="4653136"/>
          <a:ext cx="8435305" cy="619776"/>
        </p:xfrm>
        <a:graphic>
          <a:graphicData uri="http://schemas.openxmlformats.org/drawingml/2006/table">
            <a:tbl>
              <a:tblPr/>
              <a:tblGrid>
                <a:gridCol w="1514029">
                  <a:extLst>
                    <a:ext uri="{9D8B030D-6E8A-4147-A177-3AD203B41FA5}">
                      <a16:colId xmlns:a16="http://schemas.microsoft.com/office/drawing/2014/main" val="20000"/>
                    </a:ext>
                  </a:extLst>
                </a:gridCol>
                <a:gridCol w="1730319">
                  <a:extLst>
                    <a:ext uri="{9D8B030D-6E8A-4147-A177-3AD203B41FA5}">
                      <a16:colId xmlns:a16="http://schemas.microsoft.com/office/drawing/2014/main" val="20001"/>
                    </a:ext>
                  </a:extLst>
                </a:gridCol>
                <a:gridCol w="1730319">
                  <a:extLst>
                    <a:ext uri="{9D8B030D-6E8A-4147-A177-3AD203B41FA5}">
                      <a16:colId xmlns:a16="http://schemas.microsoft.com/office/drawing/2014/main" val="20002"/>
                    </a:ext>
                  </a:extLst>
                </a:gridCol>
                <a:gridCol w="1730319">
                  <a:extLst>
                    <a:ext uri="{9D8B030D-6E8A-4147-A177-3AD203B41FA5}">
                      <a16:colId xmlns:a16="http://schemas.microsoft.com/office/drawing/2014/main" val="20003"/>
                    </a:ext>
                  </a:extLst>
                </a:gridCol>
                <a:gridCol w="1730319">
                  <a:extLst>
                    <a:ext uri="{9D8B030D-6E8A-4147-A177-3AD203B41FA5}">
                      <a16:colId xmlns:a16="http://schemas.microsoft.com/office/drawing/2014/main" val="20004"/>
                    </a:ext>
                  </a:extLst>
                </a:gridCol>
              </a:tblGrid>
              <a:tr h="80381">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9185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abdominal bloating at all)</a:t>
                      </a:r>
                      <a:endParaRPr kumimoji="1"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42875" marR="0" lvl="0" indent="-142875"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abdominal bloating)</a:t>
                      </a:r>
                      <a:r>
                        <a:rPr lang="en-us" sz="7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150813" marR="0" lvl="0" indent="-150813"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(Obvious abdominal bloating) </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42875" marR="0" lvl="0" indent="-142875"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(Severely swollen abdomen)</a:t>
                      </a:r>
                      <a:endParaRPr kumimoji="0" lang="ja-JP" altLang="en-US" sz="7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(The abdomen is swollen almost to the bursting point)</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27" name="Text Box 189">
            <a:extLst>
              <a:ext uri="{FF2B5EF4-FFF2-40B4-BE49-F238E27FC236}">
                <a16:creationId xmlns:a16="http://schemas.microsoft.com/office/drawing/2014/main" id="{18E2AB8B-FF8B-45A0-972D-91B42E04C61B}"/>
              </a:ext>
            </a:extLst>
          </p:cNvPr>
          <p:cNvSpPr txBox="1">
            <a:spLocks noChangeArrowheads="1"/>
          </p:cNvSpPr>
          <p:nvPr/>
        </p:nvSpPr>
        <p:spPr bwMode="auto">
          <a:xfrm>
            <a:off x="251175" y="4417038"/>
            <a:ext cx="2615973"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[Assessment of abdominal bloating]</a:t>
            </a:r>
          </a:p>
        </p:txBody>
      </p:sp>
      <p:sp>
        <p:nvSpPr>
          <p:cNvPr id="241" name="Line 93">
            <a:extLst>
              <a:ext uri="{FF2B5EF4-FFF2-40B4-BE49-F238E27FC236}">
                <a16:creationId xmlns:a16="http://schemas.microsoft.com/office/drawing/2014/main" id="{EC089F21-8C71-4F48-BB0D-9D1A7F4F3C81}"/>
              </a:ext>
            </a:extLst>
          </p:cNvPr>
          <p:cNvSpPr>
            <a:spLocks noChangeShapeType="1"/>
          </p:cNvSpPr>
          <p:nvPr/>
        </p:nvSpPr>
        <p:spPr bwMode="auto">
          <a:xfrm>
            <a:off x="1898207" y="342192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2" name="Line 93">
            <a:extLst>
              <a:ext uri="{FF2B5EF4-FFF2-40B4-BE49-F238E27FC236}">
                <a16:creationId xmlns:a16="http://schemas.microsoft.com/office/drawing/2014/main" id="{44326CE3-A7DA-4B59-A9EB-8BC65FCFB187}"/>
              </a:ext>
            </a:extLst>
          </p:cNvPr>
          <p:cNvSpPr>
            <a:spLocks noChangeShapeType="1"/>
          </p:cNvSpPr>
          <p:nvPr/>
        </p:nvSpPr>
        <p:spPr bwMode="auto">
          <a:xfrm>
            <a:off x="1898207" y="270120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3" name="Line 93">
            <a:extLst>
              <a:ext uri="{FF2B5EF4-FFF2-40B4-BE49-F238E27FC236}">
                <a16:creationId xmlns:a16="http://schemas.microsoft.com/office/drawing/2014/main" id="{A40AE52F-A695-4D8E-BBF9-55B071E2ED05}"/>
              </a:ext>
            </a:extLst>
          </p:cNvPr>
          <p:cNvSpPr>
            <a:spLocks noChangeShapeType="1"/>
          </p:cNvSpPr>
          <p:nvPr/>
        </p:nvSpPr>
        <p:spPr bwMode="auto">
          <a:xfrm>
            <a:off x="1898207" y="197730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4" name="Text Box 170">
            <a:extLst>
              <a:ext uri="{FF2B5EF4-FFF2-40B4-BE49-F238E27FC236}">
                <a16:creationId xmlns:a16="http://schemas.microsoft.com/office/drawing/2014/main" id="{56E96F9D-15C6-4638-8064-BB32F2653039}"/>
              </a:ext>
            </a:extLst>
          </p:cNvPr>
          <p:cNvSpPr txBox="1">
            <a:spLocks noChangeArrowheads="1"/>
          </p:cNvSpPr>
          <p:nvPr/>
        </p:nvSpPr>
        <p:spPr bwMode="auto">
          <a:xfrm>
            <a:off x="1030855" y="1760237"/>
            <a:ext cx="433965" cy="1932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Abdominal bloating</a:t>
            </a:r>
          </a:p>
        </p:txBody>
      </p:sp>
      <p:sp>
        <p:nvSpPr>
          <p:cNvPr id="245" name="Text Box 17">
            <a:extLst>
              <a:ext uri="{FF2B5EF4-FFF2-40B4-BE49-F238E27FC236}">
                <a16:creationId xmlns:a16="http://schemas.microsoft.com/office/drawing/2014/main" id="{D60D1EB0-7591-450C-BD8F-B293AA80005E}"/>
              </a:ext>
            </a:extLst>
          </p:cNvPr>
          <p:cNvSpPr txBox="1">
            <a:spLocks noChangeArrowheads="1"/>
          </p:cNvSpPr>
          <p:nvPr/>
        </p:nvSpPr>
        <p:spPr bwMode="auto">
          <a:xfrm>
            <a:off x="3498154" y="4162161"/>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246" name="Text Box 18">
            <a:extLst>
              <a:ext uri="{FF2B5EF4-FFF2-40B4-BE49-F238E27FC236}">
                <a16:creationId xmlns:a16="http://schemas.microsoft.com/office/drawing/2014/main" id="{A2FF0455-A15E-43CD-83FC-46163DCC3025}"/>
              </a:ext>
            </a:extLst>
          </p:cNvPr>
          <p:cNvSpPr txBox="1">
            <a:spLocks noChangeArrowheads="1"/>
          </p:cNvSpPr>
          <p:nvPr/>
        </p:nvSpPr>
        <p:spPr bwMode="auto">
          <a:xfrm>
            <a:off x="4761804" y="4162161"/>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47" name="Text Box 19">
            <a:extLst>
              <a:ext uri="{FF2B5EF4-FFF2-40B4-BE49-F238E27FC236}">
                <a16:creationId xmlns:a16="http://schemas.microsoft.com/office/drawing/2014/main" id="{8AAE81E3-FAB7-431E-B8A9-DDAF9244B04C}"/>
              </a:ext>
            </a:extLst>
          </p:cNvPr>
          <p:cNvSpPr txBox="1">
            <a:spLocks noChangeArrowheads="1"/>
          </p:cNvSpPr>
          <p:nvPr/>
        </p:nvSpPr>
        <p:spPr bwMode="auto">
          <a:xfrm>
            <a:off x="6066729" y="4162161"/>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248" name="Text Box 20">
            <a:extLst>
              <a:ext uri="{FF2B5EF4-FFF2-40B4-BE49-F238E27FC236}">
                <a16:creationId xmlns:a16="http://schemas.microsoft.com/office/drawing/2014/main" id="{65AF94B6-AA67-4CFF-97C2-7586A6604EFF}"/>
              </a:ext>
            </a:extLst>
          </p:cNvPr>
          <p:cNvSpPr txBox="1">
            <a:spLocks noChangeArrowheads="1"/>
          </p:cNvSpPr>
          <p:nvPr/>
        </p:nvSpPr>
        <p:spPr bwMode="auto">
          <a:xfrm>
            <a:off x="7358954" y="4162161"/>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249" name="Line 92">
            <a:extLst>
              <a:ext uri="{FF2B5EF4-FFF2-40B4-BE49-F238E27FC236}">
                <a16:creationId xmlns:a16="http://schemas.microsoft.com/office/drawing/2014/main" id="{5EA6DFDB-CA87-46EE-A875-208A660ED7CA}"/>
              </a:ext>
            </a:extLst>
          </p:cNvPr>
          <p:cNvSpPr>
            <a:spLocks noChangeShapeType="1"/>
          </p:cNvSpPr>
          <p:nvPr/>
        </p:nvSpPr>
        <p:spPr bwMode="auto">
          <a:xfrm>
            <a:off x="1893445" y="1262928"/>
            <a:ext cx="0" cy="28797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0" name="Line 93">
            <a:extLst>
              <a:ext uri="{FF2B5EF4-FFF2-40B4-BE49-F238E27FC236}">
                <a16:creationId xmlns:a16="http://schemas.microsoft.com/office/drawing/2014/main" id="{09D8FA02-76BA-46BD-B266-9BCF9509B5BF}"/>
              </a:ext>
            </a:extLst>
          </p:cNvPr>
          <p:cNvSpPr>
            <a:spLocks noChangeShapeType="1"/>
          </p:cNvSpPr>
          <p:nvPr/>
        </p:nvSpPr>
        <p:spPr bwMode="auto">
          <a:xfrm>
            <a:off x="1893445" y="4144240"/>
            <a:ext cx="64595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1" name="Line 100">
            <a:extLst>
              <a:ext uri="{FF2B5EF4-FFF2-40B4-BE49-F238E27FC236}">
                <a16:creationId xmlns:a16="http://schemas.microsoft.com/office/drawing/2014/main" id="{791BD540-13B5-40D2-BF0E-C21803117DB5}"/>
              </a:ext>
            </a:extLst>
          </p:cNvPr>
          <p:cNvSpPr>
            <a:spLocks noChangeShapeType="1"/>
          </p:cNvSpPr>
          <p:nvPr/>
        </p:nvSpPr>
        <p:spPr bwMode="auto">
          <a:xfrm rot="5400000">
            <a:off x="1826770" y="3355253"/>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2" name="Line 101">
            <a:extLst>
              <a:ext uri="{FF2B5EF4-FFF2-40B4-BE49-F238E27FC236}">
                <a16:creationId xmlns:a16="http://schemas.microsoft.com/office/drawing/2014/main" id="{84A6459B-2D9E-4AF2-AD47-E6C030489619}"/>
              </a:ext>
            </a:extLst>
          </p:cNvPr>
          <p:cNvSpPr>
            <a:spLocks noChangeShapeType="1"/>
          </p:cNvSpPr>
          <p:nvPr/>
        </p:nvSpPr>
        <p:spPr bwMode="auto">
          <a:xfrm rot="5400000">
            <a:off x="1826770" y="263452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3" name="Line 102">
            <a:extLst>
              <a:ext uri="{FF2B5EF4-FFF2-40B4-BE49-F238E27FC236}">
                <a16:creationId xmlns:a16="http://schemas.microsoft.com/office/drawing/2014/main" id="{93D78EE5-C6DF-40AC-AB56-15012E516AA0}"/>
              </a:ext>
            </a:extLst>
          </p:cNvPr>
          <p:cNvSpPr>
            <a:spLocks noChangeShapeType="1"/>
          </p:cNvSpPr>
          <p:nvPr/>
        </p:nvSpPr>
        <p:spPr bwMode="auto">
          <a:xfrm rot="5400000">
            <a:off x="1826770" y="191062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4" name="Line 103">
            <a:extLst>
              <a:ext uri="{FF2B5EF4-FFF2-40B4-BE49-F238E27FC236}">
                <a16:creationId xmlns:a16="http://schemas.microsoft.com/office/drawing/2014/main" id="{299F53CD-1CF4-4BFB-A633-69A5BC2D6DE8}"/>
              </a:ext>
            </a:extLst>
          </p:cNvPr>
          <p:cNvSpPr>
            <a:spLocks noChangeShapeType="1"/>
          </p:cNvSpPr>
          <p:nvPr/>
        </p:nvSpPr>
        <p:spPr bwMode="auto">
          <a:xfrm rot="16200000" flipV="1">
            <a:off x="1826770" y="4077565"/>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5" name="Text Box 105">
            <a:extLst>
              <a:ext uri="{FF2B5EF4-FFF2-40B4-BE49-F238E27FC236}">
                <a16:creationId xmlns:a16="http://schemas.microsoft.com/office/drawing/2014/main" id="{33FC472F-1093-4823-994D-F6345A09D4E6}"/>
              </a:ext>
            </a:extLst>
          </p:cNvPr>
          <p:cNvSpPr txBox="1">
            <a:spLocks noChangeArrowheads="1"/>
          </p:cNvSpPr>
          <p:nvPr/>
        </p:nvSpPr>
        <p:spPr bwMode="auto">
          <a:xfrm>
            <a:off x="1488217" y="3993624"/>
            <a:ext cx="288861"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0</a:t>
            </a:r>
          </a:p>
        </p:txBody>
      </p:sp>
      <p:sp>
        <p:nvSpPr>
          <p:cNvPr id="256" name="Text Box 106">
            <a:extLst>
              <a:ext uri="{FF2B5EF4-FFF2-40B4-BE49-F238E27FC236}">
                <a16:creationId xmlns:a16="http://schemas.microsoft.com/office/drawing/2014/main" id="{4E7D9AC9-AC89-4403-A2CF-263654DECF00}"/>
              </a:ext>
            </a:extLst>
          </p:cNvPr>
          <p:cNvSpPr txBox="1">
            <a:spLocks noChangeArrowheads="1"/>
          </p:cNvSpPr>
          <p:nvPr/>
        </p:nvSpPr>
        <p:spPr bwMode="auto">
          <a:xfrm>
            <a:off x="1501041" y="328039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257" name="Text Box 107">
            <a:extLst>
              <a:ext uri="{FF2B5EF4-FFF2-40B4-BE49-F238E27FC236}">
                <a16:creationId xmlns:a16="http://schemas.microsoft.com/office/drawing/2014/main" id="{628EAD36-3B20-4267-9386-67B984BA1BFD}"/>
              </a:ext>
            </a:extLst>
          </p:cNvPr>
          <p:cNvSpPr txBox="1">
            <a:spLocks noChangeArrowheads="1"/>
          </p:cNvSpPr>
          <p:nvPr/>
        </p:nvSpPr>
        <p:spPr bwMode="auto">
          <a:xfrm>
            <a:off x="1501041" y="255808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258" name="Text Box 108">
            <a:extLst>
              <a:ext uri="{FF2B5EF4-FFF2-40B4-BE49-F238E27FC236}">
                <a16:creationId xmlns:a16="http://schemas.microsoft.com/office/drawing/2014/main" id="{CEA327CC-86DF-4B47-8EE9-0E4289A30C55}"/>
              </a:ext>
            </a:extLst>
          </p:cNvPr>
          <p:cNvSpPr txBox="1">
            <a:spLocks noChangeArrowheads="1"/>
          </p:cNvSpPr>
          <p:nvPr/>
        </p:nvSpPr>
        <p:spPr bwMode="auto">
          <a:xfrm>
            <a:off x="1501041" y="183418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259" name="Line 102">
            <a:extLst>
              <a:ext uri="{FF2B5EF4-FFF2-40B4-BE49-F238E27FC236}">
                <a16:creationId xmlns:a16="http://schemas.microsoft.com/office/drawing/2014/main" id="{684AECB5-336E-4400-988E-B66A1744E95A}"/>
              </a:ext>
            </a:extLst>
          </p:cNvPr>
          <p:cNvSpPr>
            <a:spLocks noChangeShapeType="1"/>
          </p:cNvSpPr>
          <p:nvPr/>
        </p:nvSpPr>
        <p:spPr bwMode="auto">
          <a:xfrm rot="5400000">
            <a:off x="1826770" y="118672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0" name="Text Box 108">
            <a:extLst>
              <a:ext uri="{FF2B5EF4-FFF2-40B4-BE49-F238E27FC236}">
                <a16:creationId xmlns:a16="http://schemas.microsoft.com/office/drawing/2014/main" id="{FFFDF325-9297-43C5-A39F-57BB5AF0F338}"/>
              </a:ext>
            </a:extLst>
          </p:cNvPr>
          <p:cNvSpPr txBox="1">
            <a:spLocks noChangeArrowheads="1"/>
          </p:cNvSpPr>
          <p:nvPr/>
        </p:nvSpPr>
        <p:spPr bwMode="auto">
          <a:xfrm>
            <a:off x="1501041" y="111187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261" name="Text Box 141">
            <a:extLst>
              <a:ext uri="{FF2B5EF4-FFF2-40B4-BE49-F238E27FC236}">
                <a16:creationId xmlns:a16="http://schemas.microsoft.com/office/drawing/2014/main" id="{35C867FA-E18D-4DC3-A007-9E7736E10834}"/>
              </a:ext>
            </a:extLst>
          </p:cNvPr>
          <p:cNvSpPr txBox="1">
            <a:spLocks noChangeArrowheads="1"/>
          </p:cNvSpPr>
          <p:nvPr/>
        </p:nvSpPr>
        <p:spPr bwMode="auto">
          <a:xfrm>
            <a:off x="818707" y="3982315"/>
            <a:ext cx="80803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None</a:t>
            </a:r>
          </a:p>
        </p:txBody>
      </p:sp>
      <p:sp>
        <p:nvSpPr>
          <p:cNvPr id="262" name="Text Box 146">
            <a:extLst>
              <a:ext uri="{FF2B5EF4-FFF2-40B4-BE49-F238E27FC236}">
                <a16:creationId xmlns:a16="http://schemas.microsoft.com/office/drawing/2014/main" id="{DD4B3FCD-9D7D-44B7-B64C-C7F613A11B8B}"/>
              </a:ext>
            </a:extLst>
          </p:cNvPr>
          <p:cNvSpPr txBox="1">
            <a:spLocks noChangeArrowheads="1"/>
          </p:cNvSpPr>
          <p:nvPr/>
        </p:nvSpPr>
        <p:spPr bwMode="auto">
          <a:xfrm>
            <a:off x="818707" y="946045"/>
            <a:ext cx="784225"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Very severe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63" name="Line 93">
            <a:extLst>
              <a:ext uri="{FF2B5EF4-FFF2-40B4-BE49-F238E27FC236}">
                <a16:creationId xmlns:a16="http://schemas.microsoft.com/office/drawing/2014/main" id="{AF2466AD-1B69-46C7-8BC9-357BC66A2E4E}"/>
              </a:ext>
            </a:extLst>
          </p:cNvPr>
          <p:cNvSpPr>
            <a:spLocks noChangeShapeType="1"/>
          </p:cNvSpPr>
          <p:nvPr/>
        </p:nvSpPr>
        <p:spPr bwMode="auto">
          <a:xfrm>
            <a:off x="1898207" y="1253403"/>
            <a:ext cx="64547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6" name="Text Box 16">
            <a:extLst>
              <a:ext uri="{FF2B5EF4-FFF2-40B4-BE49-F238E27FC236}">
                <a16:creationId xmlns:a16="http://schemas.microsoft.com/office/drawing/2014/main" id="{AF49DFBF-ECAD-434A-9338-B4C7EFDEB36E}"/>
              </a:ext>
            </a:extLst>
          </p:cNvPr>
          <p:cNvSpPr txBox="1">
            <a:spLocks noChangeArrowheads="1"/>
          </p:cNvSpPr>
          <p:nvPr/>
        </p:nvSpPr>
        <p:spPr bwMode="auto">
          <a:xfrm>
            <a:off x="2150540" y="4157866"/>
            <a:ext cx="96853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Baseline</a:t>
            </a:r>
          </a:p>
        </p:txBody>
      </p:sp>
      <p:grpSp>
        <p:nvGrpSpPr>
          <p:cNvPr id="271" name="Group 146">
            <a:extLst>
              <a:ext uri="{FF2B5EF4-FFF2-40B4-BE49-F238E27FC236}">
                <a16:creationId xmlns:a16="http://schemas.microsoft.com/office/drawing/2014/main" id="{129CE18C-6A8B-45D6-9986-3AB6FF169646}"/>
              </a:ext>
            </a:extLst>
          </p:cNvPr>
          <p:cNvGrpSpPr>
            <a:grpSpLocks/>
          </p:cNvGrpSpPr>
          <p:nvPr/>
        </p:nvGrpSpPr>
        <p:grpSpPr bwMode="auto">
          <a:xfrm>
            <a:off x="2457007" y="2702790"/>
            <a:ext cx="5829301" cy="1293813"/>
            <a:chOff x="1320" y="1948"/>
            <a:chExt cx="3672" cy="815"/>
          </a:xfrm>
        </p:grpSpPr>
        <p:grpSp>
          <p:nvGrpSpPr>
            <p:cNvPr id="272" name="Group 62">
              <a:extLst>
                <a:ext uri="{FF2B5EF4-FFF2-40B4-BE49-F238E27FC236}">
                  <a16:creationId xmlns:a16="http://schemas.microsoft.com/office/drawing/2014/main" id="{7BF941E8-22AC-49DA-9071-3D02A25CA007}"/>
                </a:ext>
              </a:extLst>
            </p:cNvPr>
            <p:cNvGrpSpPr>
              <a:grpSpLocks/>
            </p:cNvGrpSpPr>
            <p:nvPr/>
          </p:nvGrpSpPr>
          <p:grpSpPr bwMode="auto">
            <a:xfrm rot="10800000">
              <a:off x="1320" y="1948"/>
              <a:ext cx="114" cy="350"/>
              <a:chOff x="3733" y="2119"/>
              <a:chExt cx="40" cy="204"/>
            </a:xfrm>
          </p:grpSpPr>
          <p:sp>
            <p:nvSpPr>
              <p:cNvPr id="347" name="Line 63">
                <a:extLst>
                  <a:ext uri="{FF2B5EF4-FFF2-40B4-BE49-F238E27FC236}">
                    <a16:creationId xmlns:a16="http://schemas.microsoft.com/office/drawing/2014/main" id="{24FF915D-BC4D-4DC9-9FCF-FB67E3CC4A0A}"/>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8" name="Line 64">
                <a:extLst>
                  <a:ext uri="{FF2B5EF4-FFF2-40B4-BE49-F238E27FC236}">
                    <a16:creationId xmlns:a16="http://schemas.microsoft.com/office/drawing/2014/main" id="{69A2FA7A-EE96-4461-9960-294AF9080597}"/>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3" name="Group 59">
              <a:extLst>
                <a:ext uri="{FF2B5EF4-FFF2-40B4-BE49-F238E27FC236}">
                  <a16:creationId xmlns:a16="http://schemas.microsoft.com/office/drawing/2014/main" id="{6ED559F4-99C3-451C-AA46-90CADABFB371}"/>
                </a:ext>
              </a:extLst>
            </p:cNvPr>
            <p:cNvGrpSpPr>
              <a:grpSpLocks/>
            </p:cNvGrpSpPr>
            <p:nvPr/>
          </p:nvGrpSpPr>
          <p:grpSpPr bwMode="auto">
            <a:xfrm rot="10800000">
              <a:off x="2132" y="1948"/>
              <a:ext cx="113" cy="369"/>
              <a:chOff x="3733" y="2119"/>
              <a:chExt cx="40" cy="204"/>
            </a:xfrm>
          </p:grpSpPr>
          <p:sp>
            <p:nvSpPr>
              <p:cNvPr id="345" name="Line 60">
                <a:extLst>
                  <a:ext uri="{FF2B5EF4-FFF2-40B4-BE49-F238E27FC236}">
                    <a16:creationId xmlns:a16="http://schemas.microsoft.com/office/drawing/2014/main" id="{B9EBF6F9-7DDF-4138-BF02-27BBAB0F102F}"/>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6" name="Line 61">
                <a:extLst>
                  <a:ext uri="{FF2B5EF4-FFF2-40B4-BE49-F238E27FC236}">
                    <a16:creationId xmlns:a16="http://schemas.microsoft.com/office/drawing/2014/main" id="{6B7D385B-A4E4-47B5-91EC-B95F087DBD2D}"/>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4" name="Group 56">
              <a:extLst>
                <a:ext uri="{FF2B5EF4-FFF2-40B4-BE49-F238E27FC236}">
                  <a16:creationId xmlns:a16="http://schemas.microsoft.com/office/drawing/2014/main" id="{3FAAD770-2F7B-4B40-AB17-ECEB3F113A35}"/>
                </a:ext>
              </a:extLst>
            </p:cNvPr>
            <p:cNvGrpSpPr>
              <a:grpSpLocks/>
            </p:cNvGrpSpPr>
            <p:nvPr/>
          </p:nvGrpSpPr>
          <p:grpSpPr bwMode="auto">
            <a:xfrm rot="10800000">
              <a:off x="2938" y="1948"/>
              <a:ext cx="113" cy="353"/>
              <a:chOff x="3733" y="2119"/>
              <a:chExt cx="40" cy="204"/>
            </a:xfrm>
          </p:grpSpPr>
          <p:sp>
            <p:nvSpPr>
              <p:cNvPr id="343" name="Line 57">
                <a:extLst>
                  <a:ext uri="{FF2B5EF4-FFF2-40B4-BE49-F238E27FC236}">
                    <a16:creationId xmlns:a16="http://schemas.microsoft.com/office/drawing/2014/main" id="{5BA27B90-BF25-442C-8BDF-49B28D8E5C5F}"/>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4" name="Line 58">
                <a:extLst>
                  <a:ext uri="{FF2B5EF4-FFF2-40B4-BE49-F238E27FC236}">
                    <a16:creationId xmlns:a16="http://schemas.microsoft.com/office/drawing/2014/main" id="{35845408-FA36-486C-B251-966C9233AF99}"/>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5" name="Group 53">
              <a:extLst>
                <a:ext uri="{FF2B5EF4-FFF2-40B4-BE49-F238E27FC236}">
                  <a16:creationId xmlns:a16="http://schemas.microsoft.com/office/drawing/2014/main" id="{74858C5C-3D5C-40BB-8848-19A27A52196D}"/>
                </a:ext>
              </a:extLst>
            </p:cNvPr>
            <p:cNvGrpSpPr>
              <a:grpSpLocks/>
            </p:cNvGrpSpPr>
            <p:nvPr/>
          </p:nvGrpSpPr>
          <p:grpSpPr bwMode="auto">
            <a:xfrm rot="10800000">
              <a:off x="3754" y="1994"/>
              <a:ext cx="113" cy="375"/>
              <a:chOff x="3733" y="2119"/>
              <a:chExt cx="40" cy="204"/>
            </a:xfrm>
          </p:grpSpPr>
          <p:sp>
            <p:nvSpPr>
              <p:cNvPr id="341" name="Line 54">
                <a:extLst>
                  <a:ext uri="{FF2B5EF4-FFF2-40B4-BE49-F238E27FC236}">
                    <a16:creationId xmlns:a16="http://schemas.microsoft.com/office/drawing/2014/main" id="{CDCB1C92-A16B-4D1D-88FE-43761B6AF496}"/>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2" name="Line 55">
                <a:extLst>
                  <a:ext uri="{FF2B5EF4-FFF2-40B4-BE49-F238E27FC236}">
                    <a16:creationId xmlns:a16="http://schemas.microsoft.com/office/drawing/2014/main" id="{5D65F847-80F0-41A5-852C-87795F0B1E0F}"/>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6" name="Group 50">
              <a:extLst>
                <a:ext uri="{FF2B5EF4-FFF2-40B4-BE49-F238E27FC236}">
                  <a16:creationId xmlns:a16="http://schemas.microsoft.com/office/drawing/2014/main" id="{9CB97EAB-11D4-42CD-BAAA-1F6E530B6B21}"/>
                </a:ext>
              </a:extLst>
            </p:cNvPr>
            <p:cNvGrpSpPr>
              <a:grpSpLocks/>
            </p:cNvGrpSpPr>
            <p:nvPr/>
          </p:nvGrpSpPr>
          <p:grpSpPr bwMode="auto">
            <a:xfrm rot="10800000">
              <a:off x="4570" y="1994"/>
              <a:ext cx="113" cy="381"/>
              <a:chOff x="3733" y="2119"/>
              <a:chExt cx="40" cy="204"/>
            </a:xfrm>
          </p:grpSpPr>
          <p:sp>
            <p:nvSpPr>
              <p:cNvPr id="339" name="Line 51">
                <a:extLst>
                  <a:ext uri="{FF2B5EF4-FFF2-40B4-BE49-F238E27FC236}">
                    <a16:creationId xmlns:a16="http://schemas.microsoft.com/office/drawing/2014/main" id="{AB36FBB8-C030-41D2-9BBC-731CAB36FF7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0" name="Line 52">
                <a:extLst>
                  <a:ext uri="{FF2B5EF4-FFF2-40B4-BE49-F238E27FC236}">
                    <a16:creationId xmlns:a16="http://schemas.microsoft.com/office/drawing/2014/main" id="{1F86FAC7-7AEC-44F2-854C-EE5D8AA600F9}"/>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7" name="Group 50">
              <a:extLst>
                <a:ext uri="{FF2B5EF4-FFF2-40B4-BE49-F238E27FC236}">
                  <a16:creationId xmlns:a16="http://schemas.microsoft.com/office/drawing/2014/main" id="{4FCE0E59-CE06-46FE-AD17-A214B5C73EE6}"/>
                </a:ext>
              </a:extLst>
            </p:cNvPr>
            <p:cNvGrpSpPr>
              <a:grpSpLocks/>
            </p:cNvGrpSpPr>
            <p:nvPr/>
          </p:nvGrpSpPr>
          <p:grpSpPr bwMode="auto">
            <a:xfrm>
              <a:off x="4568" y="2347"/>
              <a:ext cx="113" cy="416"/>
              <a:chOff x="3733" y="2119"/>
              <a:chExt cx="40" cy="204"/>
            </a:xfrm>
          </p:grpSpPr>
          <p:sp>
            <p:nvSpPr>
              <p:cNvPr id="337" name="Line 51">
                <a:extLst>
                  <a:ext uri="{FF2B5EF4-FFF2-40B4-BE49-F238E27FC236}">
                    <a16:creationId xmlns:a16="http://schemas.microsoft.com/office/drawing/2014/main" id="{7323511B-EF0E-4B06-A1FC-569841012BC0}"/>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8" name="Line 52">
                <a:extLst>
                  <a:ext uri="{FF2B5EF4-FFF2-40B4-BE49-F238E27FC236}">
                    <a16:creationId xmlns:a16="http://schemas.microsoft.com/office/drawing/2014/main" id="{BA3DC032-3E7C-4F32-ABD5-87AAAB429E23}"/>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8" name="Group 53">
              <a:extLst>
                <a:ext uri="{FF2B5EF4-FFF2-40B4-BE49-F238E27FC236}">
                  <a16:creationId xmlns:a16="http://schemas.microsoft.com/office/drawing/2014/main" id="{1E2C13EA-1DD9-4BA4-9706-4E932F7EECA6}"/>
                </a:ext>
              </a:extLst>
            </p:cNvPr>
            <p:cNvGrpSpPr>
              <a:grpSpLocks/>
            </p:cNvGrpSpPr>
            <p:nvPr/>
          </p:nvGrpSpPr>
          <p:grpSpPr bwMode="auto">
            <a:xfrm>
              <a:off x="3752" y="2367"/>
              <a:ext cx="113" cy="353"/>
              <a:chOff x="3733" y="2119"/>
              <a:chExt cx="40" cy="204"/>
            </a:xfrm>
          </p:grpSpPr>
          <p:sp>
            <p:nvSpPr>
              <p:cNvPr id="335" name="Line 54">
                <a:extLst>
                  <a:ext uri="{FF2B5EF4-FFF2-40B4-BE49-F238E27FC236}">
                    <a16:creationId xmlns:a16="http://schemas.microsoft.com/office/drawing/2014/main" id="{4E547A06-4DB9-4D52-8BE3-237D63E7F3CD}"/>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6" name="Line 55">
                <a:extLst>
                  <a:ext uri="{FF2B5EF4-FFF2-40B4-BE49-F238E27FC236}">
                    <a16:creationId xmlns:a16="http://schemas.microsoft.com/office/drawing/2014/main" id="{16FD57DD-969A-4885-8AE8-2310298F60F8}"/>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9" name="Group 56">
              <a:extLst>
                <a:ext uri="{FF2B5EF4-FFF2-40B4-BE49-F238E27FC236}">
                  <a16:creationId xmlns:a16="http://schemas.microsoft.com/office/drawing/2014/main" id="{D9C9A85D-39FB-4859-A36D-4E874697B9C3}"/>
                </a:ext>
              </a:extLst>
            </p:cNvPr>
            <p:cNvGrpSpPr>
              <a:grpSpLocks/>
            </p:cNvGrpSpPr>
            <p:nvPr/>
          </p:nvGrpSpPr>
          <p:grpSpPr bwMode="auto">
            <a:xfrm>
              <a:off x="2936" y="2323"/>
              <a:ext cx="113" cy="351"/>
              <a:chOff x="3733" y="2119"/>
              <a:chExt cx="40" cy="204"/>
            </a:xfrm>
          </p:grpSpPr>
          <p:sp>
            <p:nvSpPr>
              <p:cNvPr id="333" name="Line 57">
                <a:extLst>
                  <a:ext uri="{FF2B5EF4-FFF2-40B4-BE49-F238E27FC236}">
                    <a16:creationId xmlns:a16="http://schemas.microsoft.com/office/drawing/2014/main" id="{6DD00F80-A9E5-4410-9E5E-649EB7F9C03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4" name="Line 58">
                <a:extLst>
                  <a:ext uri="{FF2B5EF4-FFF2-40B4-BE49-F238E27FC236}">
                    <a16:creationId xmlns:a16="http://schemas.microsoft.com/office/drawing/2014/main" id="{8B8E637B-8C2F-45C3-9AFF-213D95FCAE5F}"/>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0" name="Group 59">
              <a:extLst>
                <a:ext uri="{FF2B5EF4-FFF2-40B4-BE49-F238E27FC236}">
                  <a16:creationId xmlns:a16="http://schemas.microsoft.com/office/drawing/2014/main" id="{25DF67A8-0425-4AAD-B343-A6AF0B67F13E}"/>
                </a:ext>
              </a:extLst>
            </p:cNvPr>
            <p:cNvGrpSpPr>
              <a:grpSpLocks/>
            </p:cNvGrpSpPr>
            <p:nvPr/>
          </p:nvGrpSpPr>
          <p:grpSpPr bwMode="auto">
            <a:xfrm>
              <a:off x="2130" y="2325"/>
              <a:ext cx="113" cy="349"/>
              <a:chOff x="3733" y="2119"/>
              <a:chExt cx="40" cy="204"/>
            </a:xfrm>
          </p:grpSpPr>
          <p:sp>
            <p:nvSpPr>
              <p:cNvPr id="331" name="Line 60">
                <a:extLst>
                  <a:ext uri="{FF2B5EF4-FFF2-40B4-BE49-F238E27FC236}">
                    <a16:creationId xmlns:a16="http://schemas.microsoft.com/office/drawing/2014/main" id="{A2582DE5-F7C3-46D4-8AD4-CE3734A5F609}"/>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2" name="Line 61">
                <a:extLst>
                  <a:ext uri="{FF2B5EF4-FFF2-40B4-BE49-F238E27FC236}">
                    <a16:creationId xmlns:a16="http://schemas.microsoft.com/office/drawing/2014/main" id="{EED76872-C562-4016-B9CB-BD802899C72E}"/>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1" name="Group 62">
              <a:extLst>
                <a:ext uri="{FF2B5EF4-FFF2-40B4-BE49-F238E27FC236}">
                  <a16:creationId xmlns:a16="http://schemas.microsoft.com/office/drawing/2014/main" id="{D5552BDD-6F2D-427E-B852-FFF69FFBD856}"/>
                </a:ext>
              </a:extLst>
            </p:cNvPr>
            <p:cNvGrpSpPr>
              <a:grpSpLocks/>
            </p:cNvGrpSpPr>
            <p:nvPr/>
          </p:nvGrpSpPr>
          <p:grpSpPr bwMode="auto">
            <a:xfrm>
              <a:off x="1320" y="2323"/>
              <a:ext cx="114" cy="351"/>
              <a:chOff x="3733" y="2119"/>
              <a:chExt cx="40" cy="204"/>
            </a:xfrm>
          </p:grpSpPr>
          <p:sp>
            <p:nvSpPr>
              <p:cNvPr id="329" name="Line 63">
                <a:extLst>
                  <a:ext uri="{FF2B5EF4-FFF2-40B4-BE49-F238E27FC236}">
                    <a16:creationId xmlns:a16="http://schemas.microsoft.com/office/drawing/2014/main" id="{4FB9A4DE-9129-4880-8658-00502054F23D}"/>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0" name="Line 64">
                <a:extLst>
                  <a:ext uri="{FF2B5EF4-FFF2-40B4-BE49-F238E27FC236}">
                    <a16:creationId xmlns:a16="http://schemas.microsoft.com/office/drawing/2014/main" id="{44DE9097-6EE7-4C96-B39C-5EB028DDF8AA}"/>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82" name="Freeform 65">
              <a:extLst>
                <a:ext uri="{FF2B5EF4-FFF2-40B4-BE49-F238E27FC236}">
                  <a16:creationId xmlns:a16="http://schemas.microsoft.com/office/drawing/2014/main" id="{79569F1F-B37B-461B-B8AE-2ECB45C4E696}"/>
                </a:ext>
              </a:extLst>
            </p:cNvPr>
            <p:cNvSpPr>
              <a:spLocks/>
            </p:cNvSpPr>
            <p:nvPr/>
          </p:nvSpPr>
          <p:spPr bwMode="auto">
            <a:xfrm>
              <a:off x="1368" y="2308"/>
              <a:ext cx="3254" cy="101"/>
            </a:xfrm>
            <a:custGeom>
              <a:avLst/>
              <a:gdLst>
                <a:gd name="T0" fmla="*/ 0 w 10014"/>
                <a:gd name="T1" fmla="*/ 0 h 9967"/>
                <a:gd name="T2" fmla="*/ 967 w 10014"/>
                <a:gd name="T3" fmla="*/ 0 h 9967"/>
                <a:gd name="T4" fmla="*/ 967 w 10014"/>
                <a:gd name="T5" fmla="*/ 0 h 9967"/>
                <a:gd name="T6" fmla="*/ 967 w 10014"/>
                <a:gd name="T7" fmla="*/ 0 h 99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14" h="9967">
                  <a:moveTo>
                    <a:pt x="0" y="0"/>
                  </a:moveTo>
                  <a:lnTo>
                    <a:pt x="5003" y="13"/>
                  </a:lnTo>
                  <a:lnTo>
                    <a:pt x="7537" y="4854"/>
                  </a:lnTo>
                  <a:lnTo>
                    <a:pt x="10014" y="9967"/>
                  </a:ln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83" name="Oval 67">
              <a:extLst>
                <a:ext uri="{FF2B5EF4-FFF2-40B4-BE49-F238E27FC236}">
                  <a16:creationId xmlns:a16="http://schemas.microsoft.com/office/drawing/2014/main" id="{F82434BD-C819-45AE-8750-2C606C6DBA3D}"/>
                </a:ext>
              </a:extLst>
            </p:cNvPr>
            <p:cNvSpPr>
              <a:spLocks noChangeArrowheads="1"/>
            </p:cNvSpPr>
            <p:nvPr/>
          </p:nvSpPr>
          <p:spPr bwMode="auto">
            <a:xfrm>
              <a:off x="1320" y="2255"/>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4" name="Oval 68">
              <a:extLst>
                <a:ext uri="{FF2B5EF4-FFF2-40B4-BE49-F238E27FC236}">
                  <a16:creationId xmlns:a16="http://schemas.microsoft.com/office/drawing/2014/main" id="{420E6D42-93ED-4BA0-87C8-076DF032B8F4}"/>
                </a:ext>
              </a:extLst>
            </p:cNvPr>
            <p:cNvSpPr>
              <a:spLocks noChangeArrowheads="1"/>
            </p:cNvSpPr>
            <p:nvPr/>
          </p:nvSpPr>
          <p:spPr bwMode="auto">
            <a:xfrm>
              <a:off x="2131" y="2255"/>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5" name="Oval 69">
              <a:extLst>
                <a:ext uri="{FF2B5EF4-FFF2-40B4-BE49-F238E27FC236}">
                  <a16:creationId xmlns:a16="http://schemas.microsoft.com/office/drawing/2014/main" id="{EC07BDDE-167D-4421-8E51-7F7432CBC470}"/>
                </a:ext>
              </a:extLst>
            </p:cNvPr>
            <p:cNvSpPr>
              <a:spLocks noChangeArrowheads="1"/>
            </p:cNvSpPr>
            <p:nvPr/>
          </p:nvSpPr>
          <p:spPr bwMode="auto">
            <a:xfrm>
              <a:off x="2937" y="2255"/>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6" name="Oval 70">
              <a:extLst>
                <a:ext uri="{FF2B5EF4-FFF2-40B4-BE49-F238E27FC236}">
                  <a16:creationId xmlns:a16="http://schemas.microsoft.com/office/drawing/2014/main" id="{A56EFEC6-D866-4740-BA3F-895FBE249EF6}"/>
                </a:ext>
              </a:extLst>
            </p:cNvPr>
            <p:cNvSpPr>
              <a:spLocks noChangeArrowheads="1"/>
            </p:cNvSpPr>
            <p:nvPr/>
          </p:nvSpPr>
          <p:spPr bwMode="auto">
            <a:xfrm>
              <a:off x="3753" y="2301"/>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7" name="Oval 71">
              <a:extLst>
                <a:ext uri="{FF2B5EF4-FFF2-40B4-BE49-F238E27FC236}">
                  <a16:creationId xmlns:a16="http://schemas.microsoft.com/office/drawing/2014/main" id="{709A8E30-D295-4D0A-B224-8B5D3A3F7F62}"/>
                </a:ext>
              </a:extLst>
            </p:cNvPr>
            <p:cNvSpPr>
              <a:spLocks noChangeArrowheads="1"/>
            </p:cNvSpPr>
            <p:nvPr/>
          </p:nvSpPr>
          <p:spPr bwMode="auto">
            <a:xfrm>
              <a:off x="4569" y="2348"/>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88" name="Group 44">
              <a:extLst>
                <a:ext uri="{FF2B5EF4-FFF2-40B4-BE49-F238E27FC236}">
                  <a16:creationId xmlns:a16="http://schemas.microsoft.com/office/drawing/2014/main" id="{46ED6B22-D84C-4503-8AE5-BDBDD1CCE78E}"/>
                </a:ext>
              </a:extLst>
            </p:cNvPr>
            <p:cNvGrpSpPr>
              <a:grpSpLocks/>
            </p:cNvGrpSpPr>
            <p:nvPr/>
          </p:nvGrpSpPr>
          <p:grpSpPr bwMode="auto">
            <a:xfrm rot="10800000">
              <a:off x="2238" y="2429"/>
              <a:ext cx="113" cy="291"/>
              <a:chOff x="882" y="1622"/>
              <a:chExt cx="40" cy="923"/>
            </a:xfrm>
          </p:grpSpPr>
          <p:sp>
            <p:nvSpPr>
              <p:cNvPr id="327" name="Line 45">
                <a:extLst>
                  <a:ext uri="{FF2B5EF4-FFF2-40B4-BE49-F238E27FC236}">
                    <a16:creationId xmlns:a16="http://schemas.microsoft.com/office/drawing/2014/main" id="{29672234-B541-4E0E-B7D0-7CFA15F0D53D}"/>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8" name="Line 46">
                <a:extLst>
                  <a:ext uri="{FF2B5EF4-FFF2-40B4-BE49-F238E27FC236}">
                    <a16:creationId xmlns:a16="http://schemas.microsoft.com/office/drawing/2014/main" id="{96B8FF1A-3C69-47B1-A313-A9976F88AAEA}"/>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9" name="Group 41">
              <a:extLst>
                <a:ext uri="{FF2B5EF4-FFF2-40B4-BE49-F238E27FC236}">
                  <a16:creationId xmlns:a16="http://schemas.microsoft.com/office/drawing/2014/main" id="{FF6AA199-AC8B-453F-AF57-3CCAF9CD4316}"/>
                </a:ext>
              </a:extLst>
            </p:cNvPr>
            <p:cNvGrpSpPr>
              <a:grpSpLocks/>
            </p:cNvGrpSpPr>
            <p:nvPr/>
          </p:nvGrpSpPr>
          <p:grpSpPr bwMode="auto">
            <a:xfrm rot="10800000">
              <a:off x="3043" y="2458"/>
              <a:ext cx="113" cy="262"/>
              <a:chOff x="882" y="1622"/>
              <a:chExt cx="40" cy="923"/>
            </a:xfrm>
          </p:grpSpPr>
          <p:sp>
            <p:nvSpPr>
              <p:cNvPr id="325" name="Line 42">
                <a:extLst>
                  <a:ext uri="{FF2B5EF4-FFF2-40B4-BE49-F238E27FC236}">
                    <a16:creationId xmlns:a16="http://schemas.microsoft.com/office/drawing/2014/main" id="{3B9AA8C2-B8F3-427F-B51D-AF1712E6C505}"/>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6" name="Line 43">
                <a:extLst>
                  <a:ext uri="{FF2B5EF4-FFF2-40B4-BE49-F238E27FC236}">
                    <a16:creationId xmlns:a16="http://schemas.microsoft.com/office/drawing/2014/main" id="{AF3F49BF-A06D-4A3F-8C20-91211A0CA796}"/>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0" name="Group 38">
              <a:extLst>
                <a:ext uri="{FF2B5EF4-FFF2-40B4-BE49-F238E27FC236}">
                  <a16:creationId xmlns:a16="http://schemas.microsoft.com/office/drawing/2014/main" id="{8D108AD9-1BA2-46B0-AA43-4561E01704BD}"/>
                </a:ext>
              </a:extLst>
            </p:cNvPr>
            <p:cNvGrpSpPr>
              <a:grpSpLocks/>
            </p:cNvGrpSpPr>
            <p:nvPr/>
          </p:nvGrpSpPr>
          <p:grpSpPr bwMode="auto">
            <a:xfrm rot="10800000">
              <a:off x="3860" y="2391"/>
              <a:ext cx="113" cy="329"/>
              <a:chOff x="882" y="1622"/>
              <a:chExt cx="40" cy="923"/>
            </a:xfrm>
          </p:grpSpPr>
          <p:sp>
            <p:nvSpPr>
              <p:cNvPr id="323" name="Line 39">
                <a:extLst>
                  <a:ext uri="{FF2B5EF4-FFF2-40B4-BE49-F238E27FC236}">
                    <a16:creationId xmlns:a16="http://schemas.microsoft.com/office/drawing/2014/main" id="{E95FC1B5-B8A0-4482-BE66-100C75AC309F}"/>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4" name="Line 40">
                <a:extLst>
                  <a:ext uri="{FF2B5EF4-FFF2-40B4-BE49-F238E27FC236}">
                    <a16:creationId xmlns:a16="http://schemas.microsoft.com/office/drawing/2014/main" id="{86F88CF2-D282-49E3-A49A-504195E568A8}"/>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1" name="Group 35">
              <a:extLst>
                <a:ext uri="{FF2B5EF4-FFF2-40B4-BE49-F238E27FC236}">
                  <a16:creationId xmlns:a16="http://schemas.microsoft.com/office/drawing/2014/main" id="{BD35AD6B-D385-4509-B530-2EB63813AC5C}"/>
                </a:ext>
              </a:extLst>
            </p:cNvPr>
            <p:cNvGrpSpPr>
              <a:grpSpLocks/>
            </p:cNvGrpSpPr>
            <p:nvPr/>
          </p:nvGrpSpPr>
          <p:grpSpPr bwMode="auto">
            <a:xfrm rot="10800000">
              <a:off x="4676" y="2363"/>
              <a:ext cx="113" cy="311"/>
              <a:chOff x="882" y="1622"/>
              <a:chExt cx="40" cy="923"/>
            </a:xfrm>
          </p:grpSpPr>
          <p:sp>
            <p:nvSpPr>
              <p:cNvPr id="321" name="Line 36">
                <a:extLst>
                  <a:ext uri="{FF2B5EF4-FFF2-40B4-BE49-F238E27FC236}">
                    <a16:creationId xmlns:a16="http://schemas.microsoft.com/office/drawing/2014/main" id="{C17FD009-E513-4FDE-B081-65D3BD461EF5}"/>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2" name="Line 37">
                <a:extLst>
                  <a:ext uri="{FF2B5EF4-FFF2-40B4-BE49-F238E27FC236}">
                    <a16:creationId xmlns:a16="http://schemas.microsoft.com/office/drawing/2014/main" id="{3B4E7A77-51F7-4FA3-83FA-58D980913D79}"/>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2" name="Group 47">
              <a:extLst>
                <a:ext uri="{FF2B5EF4-FFF2-40B4-BE49-F238E27FC236}">
                  <a16:creationId xmlns:a16="http://schemas.microsoft.com/office/drawing/2014/main" id="{F6D0FEDA-C993-42E5-9A47-71A67D425E31}"/>
                </a:ext>
              </a:extLst>
            </p:cNvPr>
            <p:cNvGrpSpPr>
              <a:grpSpLocks/>
            </p:cNvGrpSpPr>
            <p:nvPr/>
          </p:nvGrpSpPr>
          <p:grpSpPr bwMode="auto">
            <a:xfrm rot="10800000">
              <a:off x="1426" y="2267"/>
              <a:ext cx="114" cy="361"/>
              <a:chOff x="882" y="1622"/>
              <a:chExt cx="40" cy="923"/>
            </a:xfrm>
          </p:grpSpPr>
          <p:sp>
            <p:nvSpPr>
              <p:cNvPr id="319" name="Line 48">
                <a:extLst>
                  <a:ext uri="{FF2B5EF4-FFF2-40B4-BE49-F238E27FC236}">
                    <a16:creationId xmlns:a16="http://schemas.microsoft.com/office/drawing/2014/main" id="{5CDC5020-0CC4-4D2E-BA83-FCE35F95C7CA}"/>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0" name="Line 49">
                <a:extLst>
                  <a:ext uri="{FF2B5EF4-FFF2-40B4-BE49-F238E27FC236}">
                    <a16:creationId xmlns:a16="http://schemas.microsoft.com/office/drawing/2014/main" id="{DD5A2D20-E9D9-4762-805F-AE6D152D2DBD}"/>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3" name="Group 35">
              <a:extLst>
                <a:ext uri="{FF2B5EF4-FFF2-40B4-BE49-F238E27FC236}">
                  <a16:creationId xmlns:a16="http://schemas.microsoft.com/office/drawing/2014/main" id="{55890EEE-31BC-474D-99CC-514BE3645DCF}"/>
                </a:ext>
              </a:extLst>
            </p:cNvPr>
            <p:cNvGrpSpPr>
              <a:grpSpLocks/>
            </p:cNvGrpSpPr>
            <p:nvPr/>
          </p:nvGrpSpPr>
          <p:grpSpPr bwMode="auto">
            <a:xfrm>
              <a:off x="4674" y="2130"/>
              <a:ext cx="113" cy="289"/>
              <a:chOff x="882" y="1622"/>
              <a:chExt cx="40" cy="923"/>
            </a:xfrm>
          </p:grpSpPr>
          <p:sp>
            <p:nvSpPr>
              <p:cNvPr id="317" name="Line 36">
                <a:extLst>
                  <a:ext uri="{FF2B5EF4-FFF2-40B4-BE49-F238E27FC236}">
                    <a16:creationId xmlns:a16="http://schemas.microsoft.com/office/drawing/2014/main" id="{5FB3C0FA-858C-491A-9981-FEC691DE7320}"/>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8" name="Line 37">
                <a:extLst>
                  <a:ext uri="{FF2B5EF4-FFF2-40B4-BE49-F238E27FC236}">
                    <a16:creationId xmlns:a16="http://schemas.microsoft.com/office/drawing/2014/main" id="{D653D406-DD2D-4601-9840-6F2055191B5F}"/>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4" name="Group 38">
              <a:extLst>
                <a:ext uri="{FF2B5EF4-FFF2-40B4-BE49-F238E27FC236}">
                  <a16:creationId xmlns:a16="http://schemas.microsoft.com/office/drawing/2014/main" id="{B21CC388-0CE7-498D-885D-7413FF11B054}"/>
                </a:ext>
              </a:extLst>
            </p:cNvPr>
            <p:cNvGrpSpPr>
              <a:grpSpLocks/>
            </p:cNvGrpSpPr>
            <p:nvPr/>
          </p:nvGrpSpPr>
          <p:grpSpPr bwMode="auto">
            <a:xfrm>
              <a:off x="3858" y="2176"/>
              <a:ext cx="113" cy="277"/>
              <a:chOff x="882" y="1622"/>
              <a:chExt cx="40" cy="923"/>
            </a:xfrm>
          </p:grpSpPr>
          <p:sp>
            <p:nvSpPr>
              <p:cNvPr id="315" name="Line 39">
                <a:extLst>
                  <a:ext uri="{FF2B5EF4-FFF2-40B4-BE49-F238E27FC236}">
                    <a16:creationId xmlns:a16="http://schemas.microsoft.com/office/drawing/2014/main" id="{17175F92-4FE5-4D01-99A0-47B0B80A0E96}"/>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6" name="Line 40">
                <a:extLst>
                  <a:ext uri="{FF2B5EF4-FFF2-40B4-BE49-F238E27FC236}">
                    <a16:creationId xmlns:a16="http://schemas.microsoft.com/office/drawing/2014/main" id="{D20A7D53-10C3-463B-BA80-F36D80AE649B}"/>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5" name="Group 41">
              <a:extLst>
                <a:ext uri="{FF2B5EF4-FFF2-40B4-BE49-F238E27FC236}">
                  <a16:creationId xmlns:a16="http://schemas.microsoft.com/office/drawing/2014/main" id="{F9606191-D5D0-499C-9E4C-D23BC9049918}"/>
                </a:ext>
              </a:extLst>
            </p:cNvPr>
            <p:cNvGrpSpPr>
              <a:grpSpLocks/>
            </p:cNvGrpSpPr>
            <p:nvPr/>
          </p:nvGrpSpPr>
          <p:grpSpPr bwMode="auto">
            <a:xfrm>
              <a:off x="3041" y="2175"/>
              <a:ext cx="113" cy="284"/>
              <a:chOff x="882" y="1622"/>
              <a:chExt cx="40" cy="923"/>
            </a:xfrm>
          </p:grpSpPr>
          <p:sp>
            <p:nvSpPr>
              <p:cNvPr id="313" name="Line 42">
                <a:extLst>
                  <a:ext uri="{FF2B5EF4-FFF2-40B4-BE49-F238E27FC236}">
                    <a16:creationId xmlns:a16="http://schemas.microsoft.com/office/drawing/2014/main" id="{1718F133-91B1-47A3-815F-C3F1915B4BF9}"/>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4" name="Line 43">
                <a:extLst>
                  <a:ext uri="{FF2B5EF4-FFF2-40B4-BE49-F238E27FC236}">
                    <a16:creationId xmlns:a16="http://schemas.microsoft.com/office/drawing/2014/main" id="{AC29187F-83A5-4B63-AA64-EA5032444538}"/>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6" name="Group 44">
              <a:extLst>
                <a:ext uri="{FF2B5EF4-FFF2-40B4-BE49-F238E27FC236}">
                  <a16:creationId xmlns:a16="http://schemas.microsoft.com/office/drawing/2014/main" id="{2D2A662D-D956-4FAD-9942-150E76227200}"/>
                </a:ext>
              </a:extLst>
            </p:cNvPr>
            <p:cNvGrpSpPr>
              <a:grpSpLocks/>
            </p:cNvGrpSpPr>
            <p:nvPr/>
          </p:nvGrpSpPr>
          <p:grpSpPr bwMode="auto">
            <a:xfrm>
              <a:off x="2236" y="2175"/>
              <a:ext cx="113" cy="278"/>
              <a:chOff x="882" y="1622"/>
              <a:chExt cx="40" cy="923"/>
            </a:xfrm>
          </p:grpSpPr>
          <p:sp>
            <p:nvSpPr>
              <p:cNvPr id="311" name="Line 45">
                <a:extLst>
                  <a:ext uri="{FF2B5EF4-FFF2-40B4-BE49-F238E27FC236}">
                    <a16:creationId xmlns:a16="http://schemas.microsoft.com/office/drawing/2014/main" id="{8534D997-1CAB-4870-B48F-8191F13DB579}"/>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2" name="Line 46">
                <a:extLst>
                  <a:ext uri="{FF2B5EF4-FFF2-40B4-BE49-F238E27FC236}">
                    <a16:creationId xmlns:a16="http://schemas.microsoft.com/office/drawing/2014/main" id="{994A5FE6-CF53-43FE-8173-AEF77E267CDE}"/>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7" name="Group 47">
              <a:extLst>
                <a:ext uri="{FF2B5EF4-FFF2-40B4-BE49-F238E27FC236}">
                  <a16:creationId xmlns:a16="http://schemas.microsoft.com/office/drawing/2014/main" id="{D027740D-E445-4909-86ED-D55EC9EFCD44}"/>
                </a:ext>
              </a:extLst>
            </p:cNvPr>
            <p:cNvGrpSpPr>
              <a:grpSpLocks/>
            </p:cNvGrpSpPr>
            <p:nvPr/>
          </p:nvGrpSpPr>
          <p:grpSpPr bwMode="auto">
            <a:xfrm>
              <a:off x="1426" y="1993"/>
              <a:ext cx="114" cy="286"/>
              <a:chOff x="882" y="1622"/>
              <a:chExt cx="40" cy="923"/>
            </a:xfrm>
          </p:grpSpPr>
          <p:sp>
            <p:nvSpPr>
              <p:cNvPr id="309" name="Line 48">
                <a:extLst>
                  <a:ext uri="{FF2B5EF4-FFF2-40B4-BE49-F238E27FC236}">
                    <a16:creationId xmlns:a16="http://schemas.microsoft.com/office/drawing/2014/main" id="{1044F9B3-FD3E-46F4-A18A-037236A78A29}"/>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0" name="Line 49">
                <a:extLst>
                  <a:ext uri="{FF2B5EF4-FFF2-40B4-BE49-F238E27FC236}">
                    <a16:creationId xmlns:a16="http://schemas.microsoft.com/office/drawing/2014/main" id="{BFB7E127-5292-4DB3-A511-5BADF887062D}"/>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98" name="Freeform 72">
              <a:extLst>
                <a:ext uri="{FF2B5EF4-FFF2-40B4-BE49-F238E27FC236}">
                  <a16:creationId xmlns:a16="http://schemas.microsoft.com/office/drawing/2014/main" id="{D58E355C-7C19-4559-967D-A4285312A597}"/>
                </a:ext>
              </a:extLst>
            </p:cNvPr>
            <p:cNvSpPr>
              <a:spLocks/>
            </p:cNvSpPr>
            <p:nvPr/>
          </p:nvSpPr>
          <p:spPr bwMode="auto">
            <a:xfrm>
              <a:off x="1490" y="2318"/>
              <a:ext cx="3242" cy="137"/>
            </a:xfrm>
            <a:custGeom>
              <a:avLst/>
              <a:gdLst>
                <a:gd name="T0" fmla="*/ 0 w 10000"/>
                <a:gd name="T1" fmla="*/ 0 h 9012"/>
                <a:gd name="T2" fmla="*/ 939 w 10000"/>
                <a:gd name="T3" fmla="*/ 0 h 9012"/>
                <a:gd name="T4" fmla="*/ 939 w 10000"/>
                <a:gd name="T5" fmla="*/ 0 h 9012"/>
                <a:gd name="T6" fmla="*/ 939 w 10000"/>
                <a:gd name="T7" fmla="*/ 0 h 9012"/>
                <a:gd name="T8" fmla="*/ 939 w 10000"/>
                <a:gd name="T9" fmla="*/ 0 h 9012"/>
                <a:gd name="T10" fmla="*/ 0 60000 65536"/>
                <a:gd name="T11" fmla="*/ 0 60000 65536"/>
                <a:gd name="T12" fmla="*/ 0 60000 65536"/>
                <a:gd name="T13" fmla="*/ 0 60000 65536"/>
                <a:gd name="T14" fmla="*/ 0 60000 65536"/>
                <a:gd name="T15" fmla="*/ 0 w 10000"/>
                <a:gd name="T16" fmla="*/ 0 h 9012"/>
                <a:gd name="T17" fmla="*/ 10000 w 10000"/>
                <a:gd name="T18" fmla="*/ 9012 h 9012"/>
              </a:gdLst>
              <a:ahLst/>
              <a:cxnLst>
                <a:cxn ang="T10">
                  <a:pos x="T0" y="T1"/>
                </a:cxn>
                <a:cxn ang="T11">
                  <a:pos x="T2" y="T3"/>
                </a:cxn>
                <a:cxn ang="T12">
                  <a:pos x="T4" y="T5"/>
                </a:cxn>
                <a:cxn ang="T13">
                  <a:pos x="T6" y="T7"/>
                </a:cxn>
                <a:cxn ang="T14">
                  <a:pos x="T8" y="T9"/>
                </a:cxn>
              </a:cxnLst>
              <a:rect l="T15" t="T16" r="T17" b="T18"/>
              <a:pathLst>
                <a:path w="10000" h="9012">
                  <a:moveTo>
                    <a:pt x="0" y="0"/>
                  </a:moveTo>
                  <a:lnTo>
                    <a:pt x="2483" y="8698"/>
                  </a:lnTo>
                  <a:lnTo>
                    <a:pt x="4967" y="8646"/>
                  </a:lnTo>
                  <a:lnTo>
                    <a:pt x="7486" y="9012"/>
                  </a:lnTo>
                  <a:lnTo>
                    <a:pt x="10000" y="5758"/>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9" name="Oval 74">
              <a:extLst>
                <a:ext uri="{FF2B5EF4-FFF2-40B4-BE49-F238E27FC236}">
                  <a16:creationId xmlns:a16="http://schemas.microsoft.com/office/drawing/2014/main" id="{2655B4D5-A698-4443-B4D0-CAFFC59BBA07}"/>
                </a:ext>
              </a:extLst>
            </p:cNvPr>
            <p:cNvSpPr>
              <a:spLocks noChangeArrowheads="1"/>
            </p:cNvSpPr>
            <p:nvPr/>
          </p:nvSpPr>
          <p:spPr bwMode="auto">
            <a:xfrm>
              <a:off x="1426" y="2256"/>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0" name="Oval 75">
              <a:extLst>
                <a:ext uri="{FF2B5EF4-FFF2-40B4-BE49-F238E27FC236}">
                  <a16:creationId xmlns:a16="http://schemas.microsoft.com/office/drawing/2014/main" id="{C634ACF4-A430-43B2-9A9E-90E48ABA66FD}"/>
                </a:ext>
              </a:extLst>
            </p:cNvPr>
            <p:cNvSpPr>
              <a:spLocks noChangeArrowheads="1"/>
            </p:cNvSpPr>
            <p:nvPr/>
          </p:nvSpPr>
          <p:spPr bwMode="auto">
            <a:xfrm>
              <a:off x="2237" y="2391"/>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1" name="Oval 76">
              <a:extLst>
                <a:ext uri="{FF2B5EF4-FFF2-40B4-BE49-F238E27FC236}">
                  <a16:creationId xmlns:a16="http://schemas.microsoft.com/office/drawing/2014/main" id="{46202628-83A3-4128-8487-E072E031F2CD}"/>
                </a:ext>
              </a:extLst>
            </p:cNvPr>
            <p:cNvSpPr>
              <a:spLocks noChangeArrowheads="1"/>
            </p:cNvSpPr>
            <p:nvPr/>
          </p:nvSpPr>
          <p:spPr bwMode="auto">
            <a:xfrm>
              <a:off x="3042" y="2391"/>
              <a:ext cx="113"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2" name="Oval 77">
              <a:extLst>
                <a:ext uri="{FF2B5EF4-FFF2-40B4-BE49-F238E27FC236}">
                  <a16:creationId xmlns:a16="http://schemas.microsoft.com/office/drawing/2014/main" id="{A739D168-C4CE-4FD0-A2A1-12BB8A3E4036}"/>
                </a:ext>
              </a:extLst>
            </p:cNvPr>
            <p:cNvSpPr>
              <a:spLocks noChangeArrowheads="1"/>
            </p:cNvSpPr>
            <p:nvPr/>
          </p:nvSpPr>
          <p:spPr bwMode="auto">
            <a:xfrm>
              <a:off x="3859" y="2392"/>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3" name="Oval 78">
              <a:extLst>
                <a:ext uri="{FF2B5EF4-FFF2-40B4-BE49-F238E27FC236}">
                  <a16:creationId xmlns:a16="http://schemas.microsoft.com/office/drawing/2014/main" id="{3FEC73CD-EBEB-425E-B570-42971CDD95E2}"/>
                </a:ext>
              </a:extLst>
            </p:cNvPr>
            <p:cNvSpPr>
              <a:spLocks noChangeArrowheads="1"/>
            </p:cNvSpPr>
            <p:nvPr/>
          </p:nvSpPr>
          <p:spPr bwMode="auto">
            <a:xfrm>
              <a:off x="4675" y="2348"/>
              <a:ext cx="113"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4" name="Text Box 98">
              <a:extLst>
                <a:ext uri="{FF2B5EF4-FFF2-40B4-BE49-F238E27FC236}">
                  <a16:creationId xmlns:a16="http://schemas.microsoft.com/office/drawing/2014/main" id="{6D35F193-E4D6-4C05-98DB-FD1349564BD3}"/>
                </a:ext>
              </a:extLst>
            </p:cNvPr>
            <p:cNvSpPr txBox="1">
              <a:spLocks noChangeArrowheads="1"/>
            </p:cNvSpPr>
            <p:nvPr/>
          </p:nvSpPr>
          <p:spPr bwMode="auto">
            <a:xfrm>
              <a:off x="1498" y="2116"/>
              <a:ext cx="260" cy="19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5" name="Text Box 98">
              <a:extLst>
                <a:ext uri="{FF2B5EF4-FFF2-40B4-BE49-F238E27FC236}">
                  <a16:creationId xmlns:a16="http://schemas.microsoft.com/office/drawing/2014/main" id="{EBD081ED-5E83-4EF1-B763-DF6B975AFE20}"/>
                </a:ext>
              </a:extLst>
            </p:cNvPr>
            <p:cNvSpPr txBox="1">
              <a:spLocks noChangeArrowheads="1"/>
            </p:cNvSpPr>
            <p:nvPr/>
          </p:nvSpPr>
          <p:spPr bwMode="auto">
            <a:xfrm>
              <a:off x="3109" y="2449"/>
              <a:ext cx="260" cy="19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6" name="Text Box 98">
              <a:extLst>
                <a:ext uri="{FF2B5EF4-FFF2-40B4-BE49-F238E27FC236}">
                  <a16:creationId xmlns:a16="http://schemas.microsoft.com/office/drawing/2014/main" id="{7BA1DF2E-73E2-4807-BEEB-CACF40B5B402}"/>
                </a:ext>
              </a:extLst>
            </p:cNvPr>
            <p:cNvSpPr txBox="1">
              <a:spLocks noChangeArrowheads="1"/>
            </p:cNvSpPr>
            <p:nvPr/>
          </p:nvSpPr>
          <p:spPr bwMode="auto">
            <a:xfrm>
              <a:off x="3934" y="2442"/>
              <a:ext cx="260" cy="19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7" name="Text Box 98">
              <a:extLst>
                <a:ext uri="{FF2B5EF4-FFF2-40B4-BE49-F238E27FC236}">
                  <a16:creationId xmlns:a16="http://schemas.microsoft.com/office/drawing/2014/main" id="{C437B905-A55E-489B-9AD4-57E9FE160C52}"/>
                </a:ext>
              </a:extLst>
            </p:cNvPr>
            <p:cNvSpPr txBox="1">
              <a:spLocks noChangeArrowheads="1"/>
            </p:cNvSpPr>
            <p:nvPr/>
          </p:nvSpPr>
          <p:spPr bwMode="auto">
            <a:xfrm>
              <a:off x="4732" y="2397"/>
              <a:ext cx="260" cy="19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8" name="Text Box 33">
              <a:extLst>
                <a:ext uri="{FF2B5EF4-FFF2-40B4-BE49-F238E27FC236}">
                  <a16:creationId xmlns:a16="http://schemas.microsoft.com/office/drawing/2014/main" id="{E269CA67-871A-492A-B0B5-5C476CBCA9DA}"/>
                </a:ext>
              </a:extLst>
            </p:cNvPr>
            <p:cNvSpPr txBox="1">
              <a:spLocks noChangeArrowheads="1"/>
            </p:cNvSpPr>
            <p:nvPr/>
          </p:nvSpPr>
          <p:spPr bwMode="auto">
            <a:xfrm>
              <a:off x="2286" y="2431"/>
              <a:ext cx="189" cy="21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356" name="Text Box 100">
            <a:extLst>
              <a:ext uri="{FF2B5EF4-FFF2-40B4-BE49-F238E27FC236}">
                <a16:creationId xmlns:a16="http://schemas.microsoft.com/office/drawing/2014/main" id="{9F0A0553-B27A-4B5A-89C7-5E3E60CED8AF}"/>
              </a:ext>
            </a:extLst>
          </p:cNvPr>
          <p:cNvSpPr txBox="1">
            <a:spLocks noChangeArrowheads="1"/>
          </p:cNvSpPr>
          <p:nvPr/>
        </p:nvSpPr>
        <p:spPr bwMode="auto">
          <a:xfrm>
            <a:off x="5229101" y="1625215"/>
            <a:ext cx="312829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0.05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1" name="テキスト ボックス 18">
            <a:extLst>
              <a:ext uri="{FF2B5EF4-FFF2-40B4-BE49-F238E27FC236}">
                <a16:creationId xmlns:a16="http://schemas.microsoft.com/office/drawing/2014/main" id="{FDA0E738-EDEB-48BA-8430-5F57A0D007A9}"/>
              </a:ext>
            </a:extLst>
          </p:cNvPr>
          <p:cNvSpPr txBox="1">
            <a:spLocks noChangeArrowheads="1"/>
          </p:cNvSpPr>
          <p:nvPr/>
        </p:nvSpPr>
        <p:spPr bwMode="auto">
          <a:xfrm>
            <a:off x="2357688" y="1300921"/>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2" name="Rectangle 86">
            <a:extLst>
              <a:ext uri="{FF2B5EF4-FFF2-40B4-BE49-F238E27FC236}">
                <a16:creationId xmlns:a16="http://schemas.microsoft.com/office/drawing/2014/main" id="{039C8BA9-926F-43CA-B0C8-E06A5BDC0756}"/>
              </a:ext>
            </a:extLst>
          </p:cNvPr>
          <p:cNvSpPr>
            <a:spLocks noChangeArrowheads="1"/>
          </p:cNvSpPr>
          <p:nvPr/>
        </p:nvSpPr>
        <p:spPr bwMode="auto">
          <a:xfrm>
            <a:off x="4861120" y="1300127"/>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23" name="Line 82">
            <a:extLst>
              <a:ext uri="{FF2B5EF4-FFF2-40B4-BE49-F238E27FC236}">
                <a16:creationId xmlns:a16="http://schemas.microsoft.com/office/drawing/2014/main" id="{F74B18CB-79C0-4FBB-81D7-63D23CFD3A9F}"/>
              </a:ext>
            </a:extLst>
          </p:cNvPr>
          <p:cNvSpPr>
            <a:spLocks noChangeShapeType="1"/>
          </p:cNvSpPr>
          <p:nvPr/>
        </p:nvSpPr>
        <p:spPr bwMode="auto">
          <a:xfrm>
            <a:off x="2046538" y="1444736"/>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8" name="Oval 81">
            <a:extLst>
              <a:ext uri="{FF2B5EF4-FFF2-40B4-BE49-F238E27FC236}">
                <a16:creationId xmlns:a16="http://schemas.microsoft.com/office/drawing/2014/main" id="{17AC28BF-E69D-49AF-B9A2-E92BFF941767}"/>
              </a:ext>
            </a:extLst>
          </p:cNvPr>
          <p:cNvSpPr>
            <a:spLocks noChangeArrowheads="1"/>
          </p:cNvSpPr>
          <p:nvPr/>
        </p:nvSpPr>
        <p:spPr bwMode="auto">
          <a:xfrm>
            <a:off x="2154488" y="1373299"/>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 name="グループ化 2">
            <a:extLst>
              <a:ext uri="{FF2B5EF4-FFF2-40B4-BE49-F238E27FC236}">
                <a16:creationId xmlns:a16="http://schemas.microsoft.com/office/drawing/2014/main" id="{FA2CA122-90E8-4CA2-8425-B54E55A19050}"/>
              </a:ext>
            </a:extLst>
          </p:cNvPr>
          <p:cNvGrpSpPr/>
          <p:nvPr/>
        </p:nvGrpSpPr>
        <p:grpSpPr>
          <a:xfrm>
            <a:off x="4549970" y="1373299"/>
            <a:ext cx="360362" cy="142875"/>
            <a:chOff x="4314882" y="1373299"/>
            <a:chExt cx="360362" cy="142875"/>
          </a:xfrm>
        </p:grpSpPr>
        <p:sp>
          <p:nvSpPr>
            <p:cNvPr id="129" name="Line 85">
              <a:extLst>
                <a:ext uri="{FF2B5EF4-FFF2-40B4-BE49-F238E27FC236}">
                  <a16:creationId xmlns:a16="http://schemas.microsoft.com/office/drawing/2014/main" id="{F811E094-1937-4A29-80D6-42DE841F62EC}"/>
                </a:ext>
              </a:extLst>
            </p:cNvPr>
            <p:cNvSpPr>
              <a:spLocks noChangeShapeType="1"/>
            </p:cNvSpPr>
            <p:nvPr/>
          </p:nvSpPr>
          <p:spPr bwMode="auto">
            <a:xfrm>
              <a:off x="4314882" y="1444736"/>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0" name="Oval 84">
              <a:extLst>
                <a:ext uri="{FF2B5EF4-FFF2-40B4-BE49-F238E27FC236}">
                  <a16:creationId xmlns:a16="http://schemas.microsoft.com/office/drawing/2014/main" id="{38BF41E9-B82B-448E-98F7-DD7E5A55E09E}"/>
                </a:ext>
              </a:extLst>
            </p:cNvPr>
            <p:cNvSpPr>
              <a:spLocks noChangeArrowheads="1"/>
            </p:cNvSpPr>
            <p:nvPr/>
          </p:nvSpPr>
          <p:spPr bwMode="auto">
            <a:xfrm>
              <a:off x="4422832" y="1373299"/>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31" name="正方形/長方形 130">
            <a:extLst>
              <a:ext uri="{FF2B5EF4-FFF2-40B4-BE49-F238E27FC236}">
                <a16:creationId xmlns:a16="http://schemas.microsoft.com/office/drawing/2014/main" id="{A4DECB33-E32E-4D3E-9A08-A569EC173F98}"/>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33" name="テキスト ボックス 10">
            <a:extLst>
              <a:ext uri="{FF2B5EF4-FFF2-40B4-BE49-F238E27FC236}">
                <a16:creationId xmlns:a16="http://schemas.microsoft.com/office/drawing/2014/main" id="{76C246E6-EBA0-4436-9FCA-266D86E135B3}"/>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6" name="テキスト ボックス 22">
            <a:extLst>
              <a:ext uri="{FF2B5EF4-FFF2-40B4-BE49-F238E27FC236}">
                <a16:creationId xmlns:a16="http://schemas.microsoft.com/office/drawing/2014/main" id="{4C31C9E7-3673-43AB-ABE2-140FA58D9897}"/>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20"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4"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Rectangle 22"/>
          <p:cNvSpPr>
            <a:spLocks noGrp="1"/>
          </p:cNvSpPr>
          <p:nvPr>
            <p:ph type="title"/>
          </p:nvPr>
        </p:nvSpPr>
        <p:spPr/>
        <p:txBody>
          <a:bodyPr rtlCol="0"/>
          <a:lstStyle/>
          <a:p>
            <a:pPr rtl="0"/>
            <a:r>
              <a:rPr lang="en-us" dirty="0"/>
              <a:t>Changes in abdominal discomfort over time</a:t>
            </a:r>
            <a:br>
              <a:rPr lang="en-us" dirty="0"/>
            </a:br>
            <a:r>
              <a:rPr lang="en-us" dirty="0"/>
              <a:t>(secondary endpoint)</a:t>
            </a:r>
            <a:endParaRPr lang="ja-JP" altLang="en-US" dirty="0"/>
          </a:p>
        </p:txBody>
      </p:sp>
      <p:graphicFrame>
        <p:nvGraphicFramePr>
          <p:cNvPr id="128" name="Group 142">
            <a:extLst>
              <a:ext uri="{FF2B5EF4-FFF2-40B4-BE49-F238E27FC236}">
                <a16:creationId xmlns:a16="http://schemas.microsoft.com/office/drawing/2014/main" id="{1DD97A89-7F15-43F5-981B-69E9779A3EFC}"/>
              </a:ext>
            </a:extLst>
          </p:cNvPr>
          <p:cNvGraphicFramePr>
            <a:graphicFrameLocks noGrp="1"/>
          </p:cNvGraphicFramePr>
          <p:nvPr>
            <p:extLst>
              <p:ext uri="{D42A27DB-BD31-4B8C-83A1-F6EECF244321}">
                <p14:modId xmlns:p14="http://schemas.microsoft.com/office/powerpoint/2010/main" val="135189246"/>
              </p:ext>
            </p:extLst>
          </p:nvPr>
        </p:nvGraphicFramePr>
        <p:xfrm>
          <a:off x="371808" y="4726262"/>
          <a:ext cx="8435305" cy="510048"/>
        </p:xfrm>
        <a:graphic>
          <a:graphicData uri="http://schemas.openxmlformats.org/drawingml/2006/table">
            <a:tbl>
              <a:tblPr/>
              <a:tblGrid>
                <a:gridCol w="1514029">
                  <a:extLst>
                    <a:ext uri="{9D8B030D-6E8A-4147-A177-3AD203B41FA5}">
                      <a16:colId xmlns:a16="http://schemas.microsoft.com/office/drawing/2014/main" val="20000"/>
                    </a:ext>
                  </a:extLst>
                </a:gridCol>
                <a:gridCol w="1730319">
                  <a:extLst>
                    <a:ext uri="{9D8B030D-6E8A-4147-A177-3AD203B41FA5}">
                      <a16:colId xmlns:a16="http://schemas.microsoft.com/office/drawing/2014/main" val="20001"/>
                    </a:ext>
                  </a:extLst>
                </a:gridCol>
                <a:gridCol w="1730319">
                  <a:extLst>
                    <a:ext uri="{9D8B030D-6E8A-4147-A177-3AD203B41FA5}">
                      <a16:colId xmlns:a16="http://schemas.microsoft.com/office/drawing/2014/main" val="20002"/>
                    </a:ext>
                  </a:extLst>
                </a:gridCol>
                <a:gridCol w="1730319">
                  <a:extLst>
                    <a:ext uri="{9D8B030D-6E8A-4147-A177-3AD203B41FA5}">
                      <a16:colId xmlns:a16="http://schemas.microsoft.com/office/drawing/2014/main" val="20003"/>
                    </a:ext>
                  </a:extLst>
                </a:gridCol>
                <a:gridCol w="1730319">
                  <a:extLst>
                    <a:ext uri="{9D8B030D-6E8A-4147-A177-3AD203B41FA5}">
                      <a16:colId xmlns:a16="http://schemas.microsoft.com/office/drawing/2014/main" val="20004"/>
                    </a:ext>
                  </a:extLst>
                </a:gridCol>
              </a:tblGrid>
              <a:tr h="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00705">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1"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abdominal discomfort at all)</a:t>
                      </a:r>
                      <a:endParaRPr kumimoji="1" lang="ja-JP" altLang="en-US"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10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abdominal discomfort)</a:t>
                      </a: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endParaRPr kumimoji="0" lang="ja-JP" altLang="en-US" sz="105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(Obvious abdominal discomfort) </a:t>
                      </a:r>
                      <a:endParaRPr kumimoji="1" lang="en-US" altLang="ja-JP" sz="8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discomfort with pain)</a:t>
                      </a:r>
                      <a:endParaRPr kumimoji="1" lang="ja-JP" altLang="en-US" sz="8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36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discomfort with severe pain)</a:t>
                      </a:r>
                      <a:endParaRPr kumimoji="1" lang="ja-JP" altLang="en-US" sz="8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29" name="Text Box 189">
            <a:extLst>
              <a:ext uri="{FF2B5EF4-FFF2-40B4-BE49-F238E27FC236}">
                <a16:creationId xmlns:a16="http://schemas.microsoft.com/office/drawing/2014/main" id="{32D45E73-116F-4FF5-9672-D2CBCED8CDD6}"/>
              </a:ext>
            </a:extLst>
          </p:cNvPr>
          <p:cNvSpPr txBox="1">
            <a:spLocks noChangeArrowheads="1"/>
          </p:cNvSpPr>
          <p:nvPr/>
        </p:nvSpPr>
        <p:spPr bwMode="auto">
          <a:xfrm>
            <a:off x="251520" y="4494373"/>
            <a:ext cx="2803716"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[Assessment of abdominal discomfort]</a:t>
            </a:r>
          </a:p>
        </p:txBody>
      </p:sp>
      <p:sp>
        <p:nvSpPr>
          <p:cNvPr id="241" name="Line 93">
            <a:extLst>
              <a:ext uri="{FF2B5EF4-FFF2-40B4-BE49-F238E27FC236}">
                <a16:creationId xmlns:a16="http://schemas.microsoft.com/office/drawing/2014/main" id="{67DABA20-E118-4E0B-AB19-5FA3B4D747FF}"/>
              </a:ext>
            </a:extLst>
          </p:cNvPr>
          <p:cNvSpPr>
            <a:spLocks noChangeShapeType="1"/>
          </p:cNvSpPr>
          <p:nvPr/>
        </p:nvSpPr>
        <p:spPr bwMode="auto">
          <a:xfrm>
            <a:off x="1898202" y="3425954"/>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2" name="Line 93">
            <a:extLst>
              <a:ext uri="{FF2B5EF4-FFF2-40B4-BE49-F238E27FC236}">
                <a16:creationId xmlns:a16="http://schemas.microsoft.com/office/drawing/2014/main" id="{7F642FCE-425C-4F30-AE7F-14D86AE48B28}"/>
              </a:ext>
            </a:extLst>
          </p:cNvPr>
          <p:cNvSpPr>
            <a:spLocks noChangeShapeType="1"/>
          </p:cNvSpPr>
          <p:nvPr/>
        </p:nvSpPr>
        <p:spPr bwMode="auto">
          <a:xfrm>
            <a:off x="1898202" y="2705229"/>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3" name="Line 93">
            <a:extLst>
              <a:ext uri="{FF2B5EF4-FFF2-40B4-BE49-F238E27FC236}">
                <a16:creationId xmlns:a16="http://schemas.microsoft.com/office/drawing/2014/main" id="{D065EB93-95C0-47F3-A7EF-39114EC7F294}"/>
              </a:ext>
            </a:extLst>
          </p:cNvPr>
          <p:cNvSpPr>
            <a:spLocks noChangeShapeType="1"/>
          </p:cNvSpPr>
          <p:nvPr/>
        </p:nvSpPr>
        <p:spPr bwMode="auto">
          <a:xfrm>
            <a:off x="1898202" y="1981329"/>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4" name="Line 92">
            <a:extLst>
              <a:ext uri="{FF2B5EF4-FFF2-40B4-BE49-F238E27FC236}">
                <a16:creationId xmlns:a16="http://schemas.microsoft.com/office/drawing/2014/main" id="{D033B86D-F02D-4BF1-BF29-E17A61B6656D}"/>
              </a:ext>
            </a:extLst>
          </p:cNvPr>
          <p:cNvSpPr>
            <a:spLocks noChangeShapeType="1"/>
          </p:cNvSpPr>
          <p:nvPr/>
        </p:nvSpPr>
        <p:spPr bwMode="auto">
          <a:xfrm>
            <a:off x="1893440" y="1257429"/>
            <a:ext cx="0" cy="2889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5" name="Line 93">
            <a:extLst>
              <a:ext uri="{FF2B5EF4-FFF2-40B4-BE49-F238E27FC236}">
                <a16:creationId xmlns:a16="http://schemas.microsoft.com/office/drawing/2014/main" id="{1FC89F3A-1DFD-4708-9B8E-1440B88C40FC}"/>
              </a:ext>
            </a:extLst>
          </p:cNvPr>
          <p:cNvSpPr>
            <a:spLocks noChangeShapeType="1"/>
          </p:cNvSpPr>
          <p:nvPr/>
        </p:nvSpPr>
        <p:spPr bwMode="auto">
          <a:xfrm>
            <a:off x="1885502" y="4148266"/>
            <a:ext cx="646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6" name="Line 100">
            <a:extLst>
              <a:ext uri="{FF2B5EF4-FFF2-40B4-BE49-F238E27FC236}">
                <a16:creationId xmlns:a16="http://schemas.microsoft.com/office/drawing/2014/main" id="{7FFEB4BD-533E-4540-8B05-7CE5432825A4}"/>
              </a:ext>
            </a:extLst>
          </p:cNvPr>
          <p:cNvSpPr>
            <a:spLocks noChangeShapeType="1"/>
          </p:cNvSpPr>
          <p:nvPr/>
        </p:nvSpPr>
        <p:spPr bwMode="auto">
          <a:xfrm rot="5400000">
            <a:off x="1818827" y="3359279"/>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7" name="Line 101">
            <a:extLst>
              <a:ext uri="{FF2B5EF4-FFF2-40B4-BE49-F238E27FC236}">
                <a16:creationId xmlns:a16="http://schemas.microsoft.com/office/drawing/2014/main" id="{F0F4887A-B04B-4A48-8C36-61EFFE474D73}"/>
              </a:ext>
            </a:extLst>
          </p:cNvPr>
          <p:cNvSpPr>
            <a:spLocks noChangeShapeType="1"/>
          </p:cNvSpPr>
          <p:nvPr/>
        </p:nvSpPr>
        <p:spPr bwMode="auto">
          <a:xfrm rot="5400000">
            <a:off x="1826765" y="2638554"/>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8" name="Line 102">
            <a:extLst>
              <a:ext uri="{FF2B5EF4-FFF2-40B4-BE49-F238E27FC236}">
                <a16:creationId xmlns:a16="http://schemas.microsoft.com/office/drawing/2014/main" id="{FB6E3185-7C10-400D-8E59-94FCB7223B0C}"/>
              </a:ext>
            </a:extLst>
          </p:cNvPr>
          <p:cNvSpPr>
            <a:spLocks noChangeShapeType="1"/>
          </p:cNvSpPr>
          <p:nvPr/>
        </p:nvSpPr>
        <p:spPr bwMode="auto">
          <a:xfrm rot="5400000">
            <a:off x="1826765" y="1914654"/>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9" name="Line 103">
            <a:extLst>
              <a:ext uri="{FF2B5EF4-FFF2-40B4-BE49-F238E27FC236}">
                <a16:creationId xmlns:a16="http://schemas.microsoft.com/office/drawing/2014/main" id="{C90510D5-DB3F-4B6C-BB37-D00984D0703B}"/>
              </a:ext>
            </a:extLst>
          </p:cNvPr>
          <p:cNvSpPr>
            <a:spLocks noChangeShapeType="1"/>
          </p:cNvSpPr>
          <p:nvPr/>
        </p:nvSpPr>
        <p:spPr bwMode="auto">
          <a:xfrm rot="16200000" flipV="1">
            <a:off x="1818827" y="4081591"/>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0" name="Text Box 105">
            <a:extLst>
              <a:ext uri="{FF2B5EF4-FFF2-40B4-BE49-F238E27FC236}">
                <a16:creationId xmlns:a16="http://schemas.microsoft.com/office/drawing/2014/main" id="{62800F00-AAA2-41F5-B2DB-844F7C4DFA00}"/>
              </a:ext>
            </a:extLst>
          </p:cNvPr>
          <p:cNvSpPr txBox="1">
            <a:spLocks noChangeArrowheads="1"/>
          </p:cNvSpPr>
          <p:nvPr/>
        </p:nvSpPr>
        <p:spPr bwMode="auto">
          <a:xfrm>
            <a:off x="1501036" y="400794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251" name="Text Box 106">
            <a:extLst>
              <a:ext uri="{FF2B5EF4-FFF2-40B4-BE49-F238E27FC236}">
                <a16:creationId xmlns:a16="http://schemas.microsoft.com/office/drawing/2014/main" id="{F490B8C1-F99C-455A-B7A8-B4553DFC1BB9}"/>
              </a:ext>
            </a:extLst>
          </p:cNvPr>
          <p:cNvSpPr txBox="1">
            <a:spLocks noChangeArrowheads="1"/>
          </p:cNvSpPr>
          <p:nvPr/>
        </p:nvSpPr>
        <p:spPr bwMode="auto">
          <a:xfrm>
            <a:off x="1501036" y="328563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252" name="Text Box 107">
            <a:extLst>
              <a:ext uri="{FF2B5EF4-FFF2-40B4-BE49-F238E27FC236}">
                <a16:creationId xmlns:a16="http://schemas.microsoft.com/office/drawing/2014/main" id="{E9054F7C-87E2-4F81-BF08-3656064C8BC7}"/>
              </a:ext>
            </a:extLst>
          </p:cNvPr>
          <p:cNvSpPr txBox="1">
            <a:spLocks noChangeArrowheads="1"/>
          </p:cNvSpPr>
          <p:nvPr/>
        </p:nvSpPr>
        <p:spPr bwMode="auto">
          <a:xfrm>
            <a:off x="1501036" y="256490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253" name="Line 102">
            <a:extLst>
              <a:ext uri="{FF2B5EF4-FFF2-40B4-BE49-F238E27FC236}">
                <a16:creationId xmlns:a16="http://schemas.microsoft.com/office/drawing/2014/main" id="{4070C41C-37FA-4137-BAB3-3C55AD1A0056}"/>
              </a:ext>
            </a:extLst>
          </p:cNvPr>
          <p:cNvSpPr>
            <a:spLocks noChangeShapeType="1"/>
          </p:cNvSpPr>
          <p:nvPr/>
        </p:nvSpPr>
        <p:spPr bwMode="auto">
          <a:xfrm rot="5400000">
            <a:off x="1826765" y="1190754"/>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4" name="Text Box 108">
            <a:extLst>
              <a:ext uri="{FF2B5EF4-FFF2-40B4-BE49-F238E27FC236}">
                <a16:creationId xmlns:a16="http://schemas.microsoft.com/office/drawing/2014/main" id="{F5826CFD-9452-4DC6-9669-404A90290918}"/>
              </a:ext>
            </a:extLst>
          </p:cNvPr>
          <p:cNvSpPr txBox="1">
            <a:spLocks noChangeArrowheads="1"/>
          </p:cNvSpPr>
          <p:nvPr/>
        </p:nvSpPr>
        <p:spPr bwMode="auto">
          <a:xfrm>
            <a:off x="1501036" y="111869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255" name="Text Box 170">
            <a:extLst>
              <a:ext uri="{FF2B5EF4-FFF2-40B4-BE49-F238E27FC236}">
                <a16:creationId xmlns:a16="http://schemas.microsoft.com/office/drawing/2014/main" id="{23C939F6-14F9-4257-B738-67CFDA5A201B}"/>
              </a:ext>
            </a:extLst>
          </p:cNvPr>
          <p:cNvSpPr txBox="1">
            <a:spLocks noChangeArrowheads="1"/>
          </p:cNvSpPr>
          <p:nvPr/>
        </p:nvSpPr>
        <p:spPr bwMode="auto">
          <a:xfrm>
            <a:off x="1030850" y="1618762"/>
            <a:ext cx="433965" cy="2176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Abdominal discomfort</a:t>
            </a:r>
          </a:p>
        </p:txBody>
      </p:sp>
      <p:sp>
        <p:nvSpPr>
          <p:cNvPr id="258" name="Text Box 146">
            <a:extLst>
              <a:ext uri="{FF2B5EF4-FFF2-40B4-BE49-F238E27FC236}">
                <a16:creationId xmlns:a16="http://schemas.microsoft.com/office/drawing/2014/main" id="{245BE9C0-455A-428B-B98D-4AAB8CA02573}"/>
              </a:ext>
            </a:extLst>
          </p:cNvPr>
          <p:cNvSpPr txBox="1">
            <a:spLocks noChangeArrowheads="1"/>
          </p:cNvSpPr>
          <p:nvPr/>
        </p:nvSpPr>
        <p:spPr bwMode="auto">
          <a:xfrm>
            <a:off x="846987" y="950071"/>
            <a:ext cx="755940"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Very severe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59" name="Line 93">
            <a:extLst>
              <a:ext uri="{FF2B5EF4-FFF2-40B4-BE49-F238E27FC236}">
                <a16:creationId xmlns:a16="http://schemas.microsoft.com/office/drawing/2014/main" id="{F1A5E51F-21F5-4DE7-9724-D752EDD00F6F}"/>
              </a:ext>
            </a:extLst>
          </p:cNvPr>
          <p:cNvSpPr>
            <a:spLocks noChangeShapeType="1"/>
          </p:cNvSpPr>
          <p:nvPr/>
        </p:nvSpPr>
        <p:spPr bwMode="auto">
          <a:xfrm>
            <a:off x="1898202" y="1257429"/>
            <a:ext cx="6459191"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0" name="Text Box 108">
            <a:extLst>
              <a:ext uri="{FF2B5EF4-FFF2-40B4-BE49-F238E27FC236}">
                <a16:creationId xmlns:a16="http://schemas.microsoft.com/office/drawing/2014/main" id="{E9C8551F-F6F4-4A00-9119-5C43BA181C15}"/>
              </a:ext>
            </a:extLst>
          </p:cNvPr>
          <p:cNvSpPr txBox="1">
            <a:spLocks noChangeArrowheads="1"/>
          </p:cNvSpPr>
          <p:nvPr/>
        </p:nvSpPr>
        <p:spPr bwMode="auto">
          <a:xfrm>
            <a:off x="1501036" y="184100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261" name="Text Box 17">
            <a:extLst>
              <a:ext uri="{FF2B5EF4-FFF2-40B4-BE49-F238E27FC236}">
                <a16:creationId xmlns:a16="http://schemas.microsoft.com/office/drawing/2014/main" id="{FA1B257D-1F1A-4474-9B5D-A4A8F1B2400C}"/>
              </a:ext>
            </a:extLst>
          </p:cNvPr>
          <p:cNvSpPr txBox="1">
            <a:spLocks noChangeArrowheads="1"/>
          </p:cNvSpPr>
          <p:nvPr/>
        </p:nvSpPr>
        <p:spPr bwMode="auto">
          <a:xfrm>
            <a:off x="3496561" y="4175392"/>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Week 1</a:t>
            </a:r>
          </a:p>
        </p:txBody>
      </p:sp>
      <p:sp>
        <p:nvSpPr>
          <p:cNvPr id="262" name="Text Box 18">
            <a:extLst>
              <a:ext uri="{FF2B5EF4-FFF2-40B4-BE49-F238E27FC236}">
                <a16:creationId xmlns:a16="http://schemas.microsoft.com/office/drawing/2014/main" id="{040413D5-FB27-41A2-A5E0-ACAE187A87DB}"/>
              </a:ext>
            </a:extLst>
          </p:cNvPr>
          <p:cNvSpPr txBox="1">
            <a:spLocks noChangeArrowheads="1"/>
          </p:cNvSpPr>
          <p:nvPr/>
        </p:nvSpPr>
        <p:spPr bwMode="auto">
          <a:xfrm>
            <a:off x="4760211" y="4175392"/>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63" name="Text Box 19">
            <a:extLst>
              <a:ext uri="{FF2B5EF4-FFF2-40B4-BE49-F238E27FC236}">
                <a16:creationId xmlns:a16="http://schemas.microsoft.com/office/drawing/2014/main" id="{39880A1B-AA30-48AA-BD85-0C60B136CB7C}"/>
              </a:ext>
            </a:extLst>
          </p:cNvPr>
          <p:cNvSpPr txBox="1">
            <a:spLocks noChangeArrowheads="1"/>
          </p:cNvSpPr>
          <p:nvPr/>
        </p:nvSpPr>
        <p:spPr bwMode="auto">
          <a:xfrm>
            <a:off x="6065136" y="4175392"/>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264" name="Text Box 20">
            <a:extLst>
              <a:ext uri="{FF2B5EF4-FFF2-40B4-BE49-F238E27FC236}">
                <a16:creationId xmlns:a16="http://schemas.microsoft.com/office/drawing/2014/main" id="{41755E93-ECE7-4D13-AB62-943C74A0017D}"/>
              </a:ext>
            </a:extLst>
          </p:cNvPr>
          <p:cNvSpPr txBox="1">
            <a:spLocks noChangeArrowheads="1"/>
          </p:cNvSpPr>
          <p:nvPr/>
        </p:nvSpPr>
        <p:spPr bwMode="auto">
          <a:xfrm>
            <a:off x="7357361" y="4175392"/>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267" name="Text Box 16">
            <a:extLst>
              <a:ext uri="{FF2B5EF4-FFF2-40B4-BE49-F238E27FC236}">
                <a16:creationId xmlns:a16="http://schemas.microsoft.com/office/drawing/2014/main" id="{766D97EC-19BD-46C7-A249-7BECA0363BE9}"/>
              </a:ext>
            </a:extLst>
          </p:cNvPr>
          <p:cNvSpPr txBox="1">
            <a:spLocks noChangeArrowheads="1"/>
          </p:cNvSpPr>
          <p:nvPr/>
        </p:nvSpPr>
        <p:spPr bwMode="auto">
          <a:xfrm>
            <a:off x="2150535" y="4161542"/>
            <a:ext cx="96853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Baseline</a:t>
            </a:r>
          </a:p>
        </p:txBody>
      </p:sp>
      <p:grpSp>
        <p:nvGrpSpPr>
          <p:cNvPr id="272" name="Group 146">
            <a:extLst>
              <a:ext uri="{FF2B5EF4-FFF2-40B4-BE49-F238E27FC236}">
                <a16:creationId xmlns:a16="http://schemas.microsoft.com/office/drawing/2014/main" id="{B8D77093-CF24-4AAE-8C05-5D0F90FC2FCE}"/>
              </a:ext>
            </a:extLst>
          </p:cNvPr>
          <p:cNvGrpSpPr>
            <a:grpSpLocks/>
          </p:cNvGrpSpPr>
          <p:nvPr/>
        </p:nvGrpSpPr>
        <p:grpSpPr bwMode="auto">
          <a:xfrm>
            <a:off x="2457002" y="2849691"/>
            <a:ext cx="5840413" cy="1225550"/>
            <a:chOff x="1320" y="2038"/>
            <a:chExt cx="3679" cy="772"/>
          </a:xfrm>
        </p:grpSpPr>
        <p:grpSp>
          <p:nvGrpSpPr>
            <p:cNvPr id="273" name="Group 62">
              <a:extLst>
                <a:ext uri="{FF2B5EF4-FFF2-40B4-BE49-F238E27FC236}">
                  <a16:creationId xmlns:a16="http://schemas.microsoft.com/office/drawing/2014/main" id="{DD5A5174-B07C-468B-A65C-5116F64F977A}"/>
                </a:ext>
              </a:extLst>
            </p:cNvPr>
            <p:cNvGrpSpPr>
              <a:grpSpLocks/>
            </p:cNvGrpSpPr>
            <p:nvPr/>
          </p:nvGrpSpPr>
          <p:grpSpPr bwMode="auto">
            <a:xfrm rot="10800000">
              <a:off x="1320" y="2039"/>
              <a:ext cx="114" cy="300"/>
              <a:chOff x="3733" y="2119"/>
              <a:chExt cx="40" cy="204"/>
            </a:xfrm>
          </p:grpSpPr>
          <p:sp>
            <p:nvSpPr>
              <p:cNvPr id="348" name="Line 63">
                <a:extLst>
                  <a:ext uri="{FF2B5EF4-FFF2-40B4-BE49-F238E27FC236}">
                    <a16:creationId xmlns:a16="http://schemas.microsoft.com/office/drawing/2014/main" id="{39419129-C080-4464-867F-6FC8449BE4A2}"/>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9" name="Line 64">
                <a:extLst>
                  <a:ext uri="{FF2B5EF4-FFF2-40B4-BE49-F238E27FC236}">
                    <a16:creationId xmlns:a16="http://schemas.microsoft.com/office/drawing/2014/main" id="{12376C68-4D52-4870-BD49-D286FB3E93E8}"/>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4" name="Group 59">
              <a:extLst>
                <a:ext uri="{FF2B5EF4-FFF2-40B4-BE49-F238E27FC236}">
                  <a16:creationId xmlns:a16="http://schemas.microsoft.com/office/drawing/2014/main" id="{0BC66B7B-8E75-4AED-9893-C64A55B98114}"/>
                </a:ext>
              </a:extLst>
            </p:cNvPr>
            <p:cNvGrpSpPr>
              <a:grpSpLocks/>
            </p:cNvGrpSpPr>
            <p:nvPr/>
          </p:nvGrpSpPr>
          <p:grpSpPr bwMode="auto">
            <a:xfrm rot="10800000">
              <a:off x="2132" y="2039"/>
              <a:ext cx="113" cy="313"/>
              <a:chOff x="3733" y="2119"/>
              <a:chExt cx="40" cy="204"/>
            </a:xfrm>
          </p:grpSpPr>
          <p:sp>
            <p:nvSpPr>
              <p:cNvPr id="346" name="Line 60">
                <a:extLst>
                  <a:ext uri="{FF2B5EF4-FFF2-40B4-BE49-F238E27FC236}">
                    <a16:creationId xmlns:a16="http://schemas.microsoft.com/office/drawing/2014/main" id="{8989EB0A-AC6D-4B76-BD4F-FF87354D5B11}"/>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7" name="Line 61">
                <a:extLst>
                  <a:ext uri="{FF2B5EF4-FFF2-40B4-BE49-F238E27FC236}">
                    <a16:creationId xmlns:a16="http://schemas.microsoft.com/office/drawing/2014/main" id="{34FD52CA-7AEF-4BAE-8BFB-E3A7D4B22332}"/>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5" name="Group 56">
              <a:extLst>
                <a:ext uri="{FF2B5EF4-FFF2-40B4-BE49-F238E27FC236}">
                  <a16:creationId xmlns:a16="http://schemas.microsoft.com/office/drawing/2014/main" id="{DD84851D-A835-435A-B5EF-9645EE209522}"/>
                </a:ext>
              </a:extLst>
            </p:cNvPr>
            <p:cNvGrpSpPr>
              <a:grpSpLocks/>
            </p:cNvGrpSpPr>
            <p:nvPr/>
          </p:nvGrpSpPr>
          <p:grpSpPr bwMode="auto">
            <a:xfrm rot="10800000">
              <a:off x="2938" y="2039"/>
              <a:ext cx="113" cy="321"/>
              <a:chOff x="3733" y="2119"/>
              <a:chExt cx="40" cy="204"/>
            </a:xfrm>
          </p:grpSpPr>
          <p:sp>
            <p:nvSpPr>
              <p:cNvPr id="344" name="Line 57">
                <a:extLst>
                  <a:ext uri="{FF2B5EF4-FFF2-40B4-BE49-F238E27FC236}">
                    <a16:creationId xmlns:a16="http://schemas.microsoft.com/office/drawing/2014/main" id="{B2F83AB7-68D8-46C7-B106-B9324EC554F9}"/>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5" name="Line 58">
                <a:extLst>
                  <a:ext uri="{FF2B5EF4-FFF2-40B4-BE49-F238E27FC236}">
                    <a16:creationId xmlns:a16="http://schemas.microsoft.com/office/drawing/2014/main" id="{11F496E4-7C06-4ACA-93BB-AC21F5CA135E}"/>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6" name="Group 53">
              <a:extLst>
                <a:ext uri="{FF2B5EF4-FFF2-40B4-BE49-F238E27FC236}">
                  <a16:creationId xmlns:a16="http://schemas.microsoft.com/office/drawing/2014/main" id="{3F9C0F76-1A3D-47D2-B56D-EDBF6C9D5B60}"/>
                </a:ext>
              </a:extLst>
            </p:cNvPr>
            <p:cNvGrpSpPr>
              <a:grpSpLocks/>
            </p:cNvGrpSpPr>
            <p:nvPr/>
          </p:nvGrpSpPr>
          <p:grpSpPr bwMode="auto">
            <a:xfrm rot="10800000">
              <a:off x="3754" y="2044"/>
              <a:ext cx="113" cy="445"/>
              <a:chOff x="3733" y="2119"/>
              <a:chExt cx="40" cy="204"/>
            </a:xfrm>
          </p:grpSpPr>
          <p:sp>
            <p:nvSpPr>
              <p:cNvPr id="342" name="Line 54">
                <a:extLst>
                  <a:ext uri="{FF2B5EF4-FFF2-40B4-BE49-F238E27FC236}">
                    <a16:creationId xmlns:a16="http://schemas.microsoft.com/office/drawing/2014/main" id="{239AA800-4B38-4F35-8E0F-B4CD27E6797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3" name="Line 55">
                <a:extLst>
                  <a:ext uri="{FF2B5EF4-FFF2-40B4-BE49-F238E27FC236}">
                    <a16:creationId xmlns:a16="http://schemas.microsoft.com/office/drawing/2014/main" id="{4AFCA779-5041-4068-85AA-AE8D8756795A}"/>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7" name="Group 50">
              <a:extLst>
                <a:ext uri="{FF2B5EF4-FFF2-40B4-BE49-F238E27FC236}">
                  <a16:creationId xmlns:a16="http://schemas.microsoft.com/office/drawing/2014/main" id="{DE57D888-9692-40DC-BE6D-25CD0E32CA33}"/>
                </a:ext>
              </a:extLst>
            </p:cNvPr>
            <p:cNvGrpSpPr>
              <a:grpSpLocks/>
            </p:cNvGrpSpPr>
            <p:nvPr/>
          </p:nvGrpSpPr>
          <p:grpSpPr bwMode="auto">
            <a:xfrm rot="10800000">
              <a:off x="4570" y="2084"/>
              <a:ext cx="113" cy="334"/>
              <a:chOff x="3733" y="2119"/>
              <a:chExt cx="40" cy="204"/>
            </a:xfrm>
          </p:grpSpPr>
          <p:sp>
            <p:nvSpPr>
              <p:cNvPr id="340" name="Line 51">
                <a:extLst>
                  <a:ext uri="{FF2B5EF4-FFF2-40B4-BE49-F238E27FC236}">
                    <a16:creationId xmlns:a16="http://schemas.microsoft.com/office/drawing/2014/main" id="{AEB15EF0-42DA-4A2D-A8E0-E406A7C1A834}"/>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41" name="Line 52">
                <a:extLst>
                  <a:ext uri="{FF2B5EF4-FFF2-40B4-BE49-F238E27FC236}">
                    <a16:creationId xmlns:a16="http://schemas.microsoft.com/office/drawing/2014/main" id="{79195BF6-0483-43D0-B4D9-F9396F3124AE}"/>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8" name="Group 50">
              <a:extLst>
                <a:ext uri="{FF2B5EF4-FFF2-40B4-BE49-F238E27FC236}">
                  <a16:creationId xmlns:a16="http://schemas.microsoft.com/office/drawing/2014/main" id="{8B5F809E-B239-4D57-A295-6A9D30DED6B9}"/>
                </a:ext>
              </a:extLst>
            </p:cNvPr>
            <p:cNvGrpSpPr>
              <a:grpSpLocks/>
            </p:cNvGrpSpPr>
            <p:nvPr/>
          </p:nvGrpSpPr>
          <p:grpSpPr bwMode="auto">
            <a:xfrm>
              <a:off x="4568" y="2395"/>
              <a:ext cx="113" cy="415"/>
              <a:chOff x="3733" y="2119"/>
              <a:chExt cx="40" cy="204"/>
            </a:xfrm>
          </p:grpSpPr>
          <p:sp>
            <p:nvSpPr>
              <p:cNvPr id="338" name="Line 51">
                <a:extLst>
                  <a:ext uri="{FF2B5EF4-FFF2-40B4-BE49-F238E27FC236}">
                    <a16:creationId xmlns:a16="http://schemas.microsoft.com/office/drawing/2014/main" id="{6305D936-4CDA-4472-8B1E-E9DAA188B8CA}"/>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9" name="Line 52">
                <a:extLst>
                  <a:ext uri="{FF2B5EF4-FFF2-40B4-BE49-F238E27FC236}">
                    <a16:creationId xmlns:a16="http://schemas.microsoft.com/office/drawing/2014/main" id="{E47772DB-AF59-4017-9A9C-48AD0D84C4AF}"/>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9" name="Group 53">
              <a:extLst>
                <a:ext uri="{FF2B5EF4-FFF2-40B4-BE49-F238E27FC236}">
                  <a16:creationId xmlns:a16="http://schemas.microsoft.com/office/drawing/2014/main" id="{8964B5C9-4D3C-4D4E-82D2-7609B9A093A5}"/>
                </a:ext>
              </a:extLst>
            </p:cNvPr>
            <p:cNvGrpSpPr>
              <a:grpSpLocks/>
            </p:cNvGrpSpPr>
            <p:nvPr/>
          </p:nvGrpSpPr>
          <p:grpSpPr bwMode="auto">
            <a:xfrm>
              <a:off x="3752" y="2448"/>
              <a:ext cx="113" cy="315"/>
              <a:chOff x="3733" y="2119"/>
              <a:chExt cx="40" cy="204"/>
            </a:xfrm>
          </p:grpSpPr>
          <p:sp>
            <p:nvSpPr>
              <p:cNvPr id="336" name="Line 54">
                <a:extLst>
                  <a:ext uri="{FF2B5EF4-FFF2-40B4-BE49-F238E27FC236}">
                    <a16:creationId xmlns:a16="http://schemas.microsoft.com/office/drawing/2014/main" id="{941E8793-947F-4D93-84FE-53E458DF08E2}"/>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7" name="Line 55">
                <a:extLst>
                  <a:ext uri="{FF2B5EF4-FFF2-40B4-BE49-F238E27FC236}">
                    <a16:creationId xmlns:a16="http://schemas.microsoft.com/office/drawing/2014/main" id="{A0C9CAA0-CACA-4520-8BCC-70FE354B0EBD}"/>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0" name="Group 56">
              <a:extLst>
                <a:ext uri="{FF2B5EF4-FFF2-40B4-BE49-F238E27FC236}">
                  <a16:creationId xmlns:a16="http://schemas.microsoft.com/office/drawing/2014/main" id="{809FC27A-4AF5-4F2B-BADD-A5389615C71F}"/>
                </a:ext>
              </a:extLst>
            </p:cNvPr>
            <p:cNvGrpSpPr>
              <a:grpSpLocks/>
            </p:cNvGrpSpPr>
            <p:nvPr/>
          </p:nvGrpSpPr>
          <p:grpSpPr bwMode="auto">
            <a:xfrm>
              <a:off x="2936" y="2411"/>
              <a:ext cx="113" cy="352"/>
              <a:chOff x="3733" y="2119"/>
              <a:chExt cx="40" cy="204"/>
            </a:xfrm>
          </p:grpSpPr>
          <p:sp>
            <p:nvSpPr>
              <p:cNvPr id="334" name="Line 57">
                <a:extLst>
                  <a:ext uri="{FF2B5EF4-FFF2-40B4-BE49-F238E27FC236}">
                    <a16:creationId xmlns:a16="http://schemas.microsoft.com/office/drawing/2014/main" id="{EF34A383-4044-45E7-A623-77C923C4850E}"/>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5" name="Line 58">
                <a:extLst>
                  <a:ext uri="{FF2B5EF4-FFF2-40B4-BE49-F238E27FC236}">
                    <a16:creationId xmlns:a16="http://schemas.microsoft.com/office/drawing/2014/main" id="{05AB0702-1411-4644-9AAE-44A21EDD5B01}"/>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1" name="Group 59">
              <a:extLst>
                <a:ext uri="{FF2B5EF4-FFF2-40B4-BE49-F238E27FC236}">
                  <a16:creationId xmlns:a16="http://schemas.microsoft.com/office/drawing/2014/main" id="{4DB8EB1C-8830-41F3-8D20-64B24EA21A0D}"/>
                </a:ext>
              </a:extLst>
            </p:cNvPr>
            <p:cNvGrpSpPr>
              <a:grpSpLocks/>
            </p:cNvGrpSpPr>
            <p:nvPr/>
          </p:nvGrpSpPr>
          <p:grpSpPr bwMode="auto">
            <a:xfrm>
              <a:off x="2130" y="2324"/>
              <a:ext cx="113" cy="348"/>
              <a:chOff x="3733" y="2119"/>
              <a:chExt cx="40" cy="204"/>
            </a:xfrm>
          </p:grpSpPr>
          <p:sp>
            <p:nvSpPr>
              <p:cNvPr id="332" name="Line 60">
                <a:extLst>
                  <a:ext uri="{FF2B5EF4-FFF2-40B4-BE49-F238E27FC236}">
                    <a16:creationId xmlns:a16="http://schemas.microsoft.com/office/drawing/2014/main" id="{964FE3E9-3ED8-41DA-A28A-C1762C1787D0}"/>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3" name="Line 61">
                <a:extLst>
                  <a:ext uri="{FF2B5EF4-FFF2-40B4-BE49-F238E27FC236}">
                    <a16:creationId xmlns:a16="http://schemas.microsoft.com/office/drawing/2014/main" id="{FB52402D-FDF0-4CF7-A57F-FF364C13CF88}"/>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2" name="Group 62">
              <a:extLst>
                <a:ext uri="{FF2B5EF4-FFF2-40B4-BE49-F238E27FC236}">
                  <a16:creationId xmlns:a16="http://schemas.microsoft.com/office/drawing/2014/main" id="{3C5AC272-C1CC-438E-AE0F-578D60640A50}"/>
                </a:ext>
              </a:extLst>
            </p:cNvPr>
            <p:cNvGrpSpPr>
              <a:grpSpLocks/>
            </p:cNvGrpSpPr>
            <p:nvPr/>
          </p:nvGrpSpPr>
          <p:grpSpPr bwMode="auto">
            <a:xfrm>
              <a:off x="1320" y="2323"/>
              <a:ext cx="114" cy="351"/>
              <a:chOff x="3733" y="2119"/>
              <a:chExt cx="40" cy="204"/>
            </a:xfrm>
          </p:grpSpPr>
          <p:sp>
            <p:nvSpPr>
              <p:cNvPr id="330" name="Line 63">
                <a:extLst>
                  <a:ext uri="{FF2B5EF4-FFF2-40B4-BE49-F238E27FC236}">
                    <a16:creationId xmlns:a16="http://schemas.microsoft.com/office/drawing/2014/main" id="{8BCEE001-E4B4-46C3-B2EB-F07F1802CA06}"/>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1" name="Line 64">
                <a:extLst>
                  <a:ext uri="{FF2B5EF4-FFF2-40B4-BE49-F238E27FC236}">
                    <a16:creationId xmlns:a16="http://schemas.microsoft.com/office/drawing/2014/main" id="{BACB6D21-AEED-4427-96B9-3D215088321D}"/>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83" name="Freeform 65">
              <a:extLst>
                <a:ext uri="{FF2B5EF4-FFF2-40B4-BE49-F238E27FC236}">
                  <a16:creationId xmlns:a16="http://schemas.microsoft.com/office/drawing/2014/main" id="{C83271BB-66D8-4906-8F91-CB92F2813C0A}"/>
                </a:ext>
              </a:extLst>
            </p:cNvPr>
            <p:cNvSpPr>
              <a:spLocks/>
            </p:cNvSpPr>
            <p:nvPr/>
          </p:nvSpPr>
          <p:spPr bwMode="auto">
            <a:xfrm>
              <a:off x="1382" y="2355"/>
              <a:ext cx="3245" cy="93"/>
            </a:xfrm>
            <a:custGeom>
              <a:avLst/>
              <a:gdLst>
                <a:gd name="T0" fmla="*/ 0 w 9982"/>
                <a:gd name="T1" fmla="*/ 0 h 12750"/>
                <a:gd name="T2" fmla="*/ 972 w 9982"/>
                <a:gd name="T3" fmla="*/ 0 h 12750"/>
                <a:gd name="T4" fmla="*/ 972 w 9982"/>
                <a:gd name="T5" fmla="*/ 0 h 12750"/>
                <a:gd name="T6" fmla="*/ 972 w 9982"/>
                <a:gd name="T7" fmla="*/ 0 h 12750"/>
                <a:gd name="T8" fmla="*/ 972 w 9982"/>
                <a:gd name="T9" fmla="*/ 0 h 127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82" h="12750">
                  <a:moveTo>
                    <a:pt x="0" y="0"/>
                  </a:moveTo>
                  <a:lnTo>
                    <a:pt x="2457" y="355"/>
                  </a:lnTo>
                  <a:lnTo>
                    <a:pt x="4959" y="5837"/>
                  </a:lnTo>
                  <a:cubicBezTo>
                    <a:pt x="5790" y="5532"/>
                    <a:pt x="6629" y="6060"/>
                    <a:pt x="7469" y="6170"/>
                  </a:cubicBezTo>
                  <a:cubicBezTo>
                    <a:pt x="8317" y="7370"/>
                    <a:pt x="9078" y="10304"/>
                    <a:pt x="9982" y="12750"/>
                  </a:cubicBez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84" name="Oval 67">
              <a:extLst>
                <a:ext uri="{FF2B5EF4-FFF2-40B4-BE49-F238E27FC236}">
                  <a16:creationId xmlns:a16="http://schemas.microsoft.com/office/drawing/2014/main" id="{4BBF6CC2-1E30-4A1D-B075-41C1945D4583}"/>
                </a:ext>
              </a:extLst>
            </p:cNvPr>
            <p:cNvSpPr>
              <a:spLocks noChangeArrowheads="1"/>
            </p:cNvSpPr>
            <p:nvPr/>
          </p:nvSpPr>
          <p:spPr bwMode="auto">
            <a:xfrm>
              <a:off x="1320" y="2301"/>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5" name="Oval 68">
              <a:extLst>
                <a:ext uri="{FF2B5EF4-FFF2-40B4-BE49-F238E27FC236}">
                  <a16:creationId xmlns:a16="http://schemas.microsoft.com/office/drawing/2014/main" id="{5502AE8E-0471-494F-815E-25980BA58881}"/>
                </a:ext>
              </a:extLst>
            </p:cNvPr>
            <p:cNvSpPr>
              <a:spLocks noChangeArrowheads="1"/>
            </p:cNvSpPr>
            <p:nvPr/>
          </p:nvSpPr>
          <p:spPr bwMode="auto">
            <a:xfrm>
              <a:off x="2131" y="2301"/>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6" name="Oval 69">
              <a:extLst>
                <a:ext uri="{FF2B5EF4-FFF2-40B4-BE49-F238E27FC236}">
                  <a16:creationId xmlns:a16="http://schemas.microsoft.com/office/drawing/2014/main" id="{F1F3AE0F-71E8-4E39-956E-6B5314835E14}"/>
                </a:ext>
              </a:extLst>
            </p:cNvPr>
            <p:cNvSpPr>
              <a:spLocks noChangeArrowheads="1"/>
            </p:cNvSpPr>
            <p:nvPr/>
          </p:nvSpPr>
          <p:spPr bwMode="auto">
            <a:xfrm>
              <a:off x="2937" y="2344"/>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7" name="Oval 70">
              <a:extLst>
                <a:ext uri="{FF2B5EF4-FFF2-40B4-BE49-F238E27FC236}">
                  <a16:creationId xmlns:a16="http://schemas.microsoft.com/office/drawing/2014/main" id="{F01E3BEE-AF3A-4C73-AAE9-18F6BCBA932C}"/>
                </a:ext>
              </a:extLst>
            </p:cNvPr>
            <p:cNvSpPr>
              <a:spLocks noChangeArrowheads="1"/>
            </p:cNvSpPr>
            <p:nvPr/>
          </p:nvSpPr>
          <p:spPr bwMode="auto">
            <a:xfrm>
              <a:off x="3753" y="2344"/>
              <a:ext cx="113"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8" name="Oval 71">
              <a:extLst>
                <a:ext uri="{FF2B5EF4-FFF2-40B4-BE49-F238E27FC236}">
                  <a16:creationId xmlns:a16="http://schemas.microsoft.com/office/drawing/2014/main" id="{3B8B5ECB-DC17-4062-9E83-D53FCD70515B}"/>
                </a:ext>
              </a:extLst>
            </p:cNvPr>
            <p:cNvSpPr>
              <a:spLocks noChangeArrowheads="1"/>
            </p:cNvSpPr>
            <p:nvPr/>
          </p:nvSpPr>
          <p:spPr bwMode="auto">
            <a:xfrm>
              <a:off x="4569" y="2391"/>
              <a:ext cx="113"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89" name="Group 44">
              <a:extLst>
                <a:ext uri="{FF2B5EF4-FFF2-40B4-BE49-F238E27FC236}">
                  <a16:creationId xmlns:a16="http://schemas.microsoft.com/office/drawing/2014/main" id="{FC147123-B7EB-4717-A8EE-E79ECD180752}"/>
                </a:ext>
              </a:extLst>
            </p:cNvPr>
            <p:cNvGrpSpPr>
              <a:grpSpLocks/>
            </p:cNvGrpSpPr>
            <p:nvPr/>
          </p:nvGrpSpPr>
          <p:grpSpPr bwMode="auto">
            <a:xfrm rot="10800000">
              <a:off x="2238" y="2429"/>
              <a:ext cx="113" cy="290"/>
              <a:chOff x="882" y="1622"/>
              <a:chExt cx="40" cy="923"/>
            </a:xfrm>
          </p:grpSpPr>
          <p:sp>
            <p:nvSpPr>
              <p:cNvPr id="328" name="Line 45">
                <a:extLst>
                  <a:ext uri="{FF2B5EF4-FFF2-40B4-BE49-F238E27FC236}">
                    <a16:creationId xmlns:a16="http://schemas.microsoft.com/office/drawing/2014/main" id="{52C15D1F-42C6-4B2B-9420-16BA5219E11D}"/>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9" name="Line 46">
                <a:extLst>
                  <a:ext uri="{FF2B5EF4-FFF2-40B4-BE49-F238E27FC236}">
                    <a16:creationId xmlns:a16="http://schemas.microsoft.com/office/drawing/2014/main" id="{BB49CC6A-6329-4352-B8AF-ECC45595F718}"/>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0" name="Group 41">
              <a:extLst>
                <a:ext uri="{FF2B5EF4-FFF2-40B4-BE49-F238E27FC236}">
                  <a16:creationId xmlns:a16="http://schemas.microsoft.com/office/drawing/2014/main" id="{78DC9F89-9BDE-42A8-9736-53D1F10A2B89}"/>
                </a:ext>
              </a:extLst>
            </p:cNvPr>
            <p:cNvGrpSpPr>
              <a:grpSpLocks/>
            </p:cNvGrpSpPr>
            <p:nvPr/>
          </p:nvGrpSpPr>
          <p:grpSpPr bwMode="auto">
            <a:xfrm rot="10800000">
              <a:off x="3043" y="2503"/>
              <a:ext cx="113" cy="262"/>
              <a:chOff x="882" y="1622"/>
              <a:chExt cx="40" cy="923"/>
            </a:xfrm>
          </p:grpSpPr>
          <p:sp>
            <p:nvSpPr>
              <p:cNvPr id="326" name="Line 42">
                <a:extLst>
                  <a:ext uri="{FF2B5EF4-FFF2-40B4-BE49-F238E27FC236}">
                    <a16:creationId xmlns:a16="http://schemas.microsoft.com/office/drawing/2014/main" id="{635A3471-C449-4DA1-BD3E-8877A81E3185}"/>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7" name="Line 43">
                <a:extLst>
                  <a:ext uri="{FF2B5EF4-FFF2-40B4-BE49-F238E27FC236}">
                    <a16:creationId xmlns:a16="http://schemas.microsoft.com/office/drawing/2014/main" id="{0940C635-5876-4679-B285-649F7A2A9544}"/>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1" name="Group 38">
              <a:extLst>
                <a:ext uri="{FF2B5EF4-FFF2-40B4-BE49-F238E27FC236}">
                  <a16:creationId xmlns:a16="http://schemas.microsoft.com/office/drawing/2014/main" id="{1678F5CB-C29A-4CD5-8A08-95802AAD8936}"/>
                </a:ext>
              </a:extLst>
            </p:cNvPr>
            <p:cNvGrpSpPr>
              <a:grpSpLocks/>
            </p:cNvGrpSpPr>
            <p:nvPr/>
          </p:nvGrpSpPr>
          <p:grpSpPr bwMode="auto">
            <a:xfrm rot="10800000">
              <a:off x="3860" y="2517"/>
              <a:ext cx="113" cy="202"/>
              <a:chOff x="882" y="1622"/>
              <a:chExt cx="40" cy="923"/>
            </a:xfrm>
          </p:grpSpPr>
          <p:sp>
            <p:nvSpPr>
              <p:cNvPr id="324" name="Line 39">
                <a:extLst>
                  <a:ext uri="{FF2B5EF4-FFF2-40B4-BE49-F238E27FC236}">
                    <a16:creationId xmlns:a16="http://schemas.microsoft.com/office/drawing/2014/main" id="{32CF8509-13D4-4189-B4D5-73ADE090C1F1}"/>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5" name="Line 40">
                <a:extLst>
                  <a:ext uri="{FF2B5EF4-FFF2-40B4-BE49-F238E27FC236}">
                    <a16:creationId xmlns:a16="http://schemas.microsoft.com/office/drawing/2014/main" id="{95038999-5FA5-4E87-B2AA-063B859FD34F}"/>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2" name="Group 35">
              <a:extLst>
                <a:ext uri="{FF2B5EF4-FFF2-40B4-BE49-F238E27FC236}">
                  <a16:creationId xmlns:a16="http://schemas.microsoft.com/office/drawing/2014/main" id="{86E779D3-8644-48BB-BA90-BB0FCFE9F18A}"/>
                </a:ext>
              </a:extLst>
            </p:cNvPr>
            <p:cNvGrpSpPr>
              <a:grpSpLocks/>
            </p:cNvGrpSpPr>
            <p:nvPr/>
          </p:nvGrpSpPr>
          <p:grpSpPr bwMode="auto">
            <a:xfrm rot="10800000">
              <a:off x="4676" y="2414"/>
              <a:ext cx="113" cy="305"/>
              <a:chOff x="882" y="1622"/>
              <a:chExt cx="40" cy="923"/>
            </a:xfrm>
          </p:grpSpPr>
          <p:sp>
            <p:nvSpPr>
              <p:cNvPr id="322" name="Line 36">
                <a:extLst>
                  <a:ext uri="{FF2B5EF4-FFF2-40B4-BE49-F238E27FC236}">
                    <a16:creationId xmlns:a16="http://schemas.microsoft.com/office/drawing/2014/main" id="{D1A50E6A-86AA-4604-B500-8277AC67F3F5}"/>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3" name="Line 37">
                <a:extLst>
                  <a:ext uri="{FF2B5EF4-FFF2-40B4-BE49-F238E27FC236}">
                    <a16:creationId xmlns:a16="http://schemas.microsoft.com/office/drawing/2014/main" id="{CE6A0329-76C2-46F4-9067-C84BB0E49D37}"/>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3" name="Group 47">
              <a:extLst>
                <a:ext uri="{FF2B5EF4-FFF2-40B4-BE49-F238E27FC236}">
                  <a16:creationId xmlns:a16="http://schemas.microsoft.com/office/drawing/2014/main" id="{F3712C1A-66FF-48C2-B746-2EA34166A866}"/>
                </a:ext>
              </a:extLst>
            </p:cNvPr>
            <p:cNvGrpSpPr>
              <a:grpSpLocks/>
            </p:cNvGrpSpPr>
            <p:nvPr/>
          </p:nvGrpSpPr>
          <p:grpSpPr bwMode="auto">
            <a:xfrm rot="10800000">
              <a:off x="1426" y="2315"/>
              <a:ext cx="114" cy="360"/>
              <a:chOff x="882" y="1622"/>
              <a:chExt cx="40" cy="923"/>
            </a:xfrm>
          </p:grpSpPr>
          <p:sp>
            <p:nvSpPr>
              <p:cNvPr id="320" name="Line 48">
                <a:extLst>
                  <a:ext uri="{FF2B5EF4-FFF2-40B4-BE49-F238E27FC236}">
                    <a16:creationId xmlns:a16="http://schemas.microsoft.com/office/drawing/2014/main" id="{C478AD75-AE22-4B43-9CCC-D5026D33C7C9}"/>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21" name="Line 49">
                <a:extLst>
                  <a:ext uri="{FF2B5EF4-FFF2-40B4-BE49-F238E27FC236}">
                    <a16:creationId xmlns:a16="http://schemas.microsoft.com/office/drawing/2014/main" id="{15A516D4-47A4-4CBF-B9A1-B04BC95658DD}"/>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4" name="Group 35">
              <a:extLst>
                <a:ext uri="{FF2B5EF4-FFF2-40B4-BE49-F238E27FC236}">
                  <a16:creationId xmlns:a16="http://schemas.microsoft.com/office/drawing/2014/main" id="{FC950475-7125-4C7F-9ACF-19F581057FE3}"/>
                </a:ext>
              </a:extLst>
            </p:cNvPr>
            <p:cNvGrpSpPr>
              <a:grpSpLocks/>
            </p:cNvGrpSpPr>
            <p:nvPr/>
          </p:nvGrpSpPr>
          <p:grpSpPr bwMode="auto">
            <a:xfrm>
              <a:off x="4674" y="2176"/>
              <a:ext cx="113" cy="288"/>
              <a:chOff x="882" y="1622"/>
              <a:chExt cx="40" cy="923"/>
            </a:xfrm>
          </p:grpSpPr>
          <p:sp>
            <p:nvSpPr>
              <p:cNvPr id="318" name="Line 36">
                <a:extLst>
                  <a:ext uri="{FF2B5EF4-FFF2-40B4-BE49-F238E27FC236}">
                    <a16:creationId xmlns:a16="http://schemas.microsoft.com/office/drawing/2014/main" id="{E64A64F6-44BE-43D0-ACAD-38B9B730753A}"/>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9" name="Line 37">
                <a:extLst>
                  <a:ext uri="{FF2B5EF4-FFF2-40B4-BE49-F238E27FC236}">
                    <a16:creationId xmlns:a16="http://schemas.microsoft.com/office/drawing/2014/main" id="{45AF4DEC-89B9-44FD-BE92-01B048965DEC}"/>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5" name="Group 38">
              <a:extLst>
                <a:ext uri="{FF2B5EF4-FFF2-40B4-BE49-F238E27FC236}">
                  <a16:creationId xmlns:a16="http://schemas.microsoft.com/office/drawing/2014/main" id="{1C83B3F3-D644-4379-B75C-99393F7160E0}"/>
                </a:ext>
              </a:extLst>
            </p:cNvPr>
            <p:cNvGrpSpPr>
              <a:grpSpLocks/>
            </p:cNvGrpSpPr>
            <p:nvPr/>
          </p:nvGrpSpPr>
          <p:grpSpPr bwMode="auto">
            <a:xfrm>
              <a:off x="3858" y="2263"/>
              <a:ext cx="113" cy="244"/>
              <a:chOff x="882" y="1622"/>
              <a:chExt cx="40" cy="923"/>
            </a:xfrm>
          </p:grpSpPr>
          <p:sp>
            <p:nvSpPr>
              <p:cNvPr id="316" name="Line 39">
                <a:extLst>
                  <a:ext uri="{FF2B5EF4-FFF2-40B4-BE49-F238E27FC236}">
                    <a16:creationId xmlns:a16="http://schemas.microsoft.com/office/drawing/2014/main" id="{7B85857B-5D68-4269-82C1-C2E0240F3B49}"/>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7" name="Line 40">
                <a:extLst>
                  <a:ext uri="{FF2B5EF4-FFF2-40B4-BE49-F238E27FC236}">
                    <a16:creationId xmlns:a16="http://schemas.microsoft.com/office/drawing/2014/main" id="{17E0C759-1987-45DB-AB3F-A3DE993F96F7}"/>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6" name="Group 41">
              <a:extLst>
                <a:ext uri="{FF2B5EF4-FFF2-40B4-BE49-F238E27FC236}">
                  <a16:creationId xmlns:a16="http://schemas.microsoft.com/office/drawing/2014/main" id="{5691EE9E-7925-4950-BA55-EE7810FBC1E7}"/>
                </a:ext>
              </a:extLst>
            </p:cNvPr>
            <p:cNvGrpSpPr>
              <a:grpSpLocks/>
            </p:cNvGrpSpPr>
            <p:nvPr/>
          </p:nvGrpSpPr>
          <p:grpSpPr bwMode="auto">
            <a:xfrm>
              <a:off x="3041" y="2220"/>
              <a:ext cx="113" cy="283"/>
              <a:chOff x="882" y="1622"/>
              <a:chExt cx="40" cy="923"/>
            </a:xfrm>
          </p:grpSpPr>
          <p:sp>
            <p:nvSpPr>
              <p:cNvPr id="314" name="Line 42">
                <a:extLst>
                  <a:ext uri="{FF2B5EF4-FFF2-40B4-BE49-F238E27FC236}">
                    <a16:creationId xmlns:a16="http://schemas.microsoft.com/office/drawing/2014/main" id="{8AA48C47-8FA8-4E6C-9349-BDECB7F6D04B}"/>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5" name="Line 43">
                <a:extLst>
                  <a:ext uri="{FF2B5EF4-FFF2-40B4-BE49-F238E27FC236}">
                    <a16:creationId xmlns:a16="http://schemas.microsoft.com/office/drawing/2014/main" id="{79CA1038-A91C-404F-8351-7E4D3E37BDC8}"/>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7" name="Group 44">
              <a:extLst>
                <a:ext uri="{FF2B5EF4-FFF2-40B4-BE49-F238E27FC236}">
                  <a16:creationId xmlns:a16="http://schemas.microsoft.com/office/drawing/2014/main" id="{A22D89AA-574F-41EA-B95C-730A351D9D34}"/>
                </a:ext>
              </a:extLst>
            </p:cNvPr>
            <p:cNvGrpSpPr>
              <a:grpSpLocks/>
            </p:cNvGrpSpPr>
            <p:nvPr/>
          </p:nvGrpSpPr>
          <p:grpSpPr bwMode="auto">
            <a:xfrm>
              <a:off x="2236" y="2174"/>
              <a:ext cx="113" cy="277"/>
              <a:chOff x="882" y="1622"/>
              <a:chExt cx="40" cy="923"/>
            </a:xfrm>
          </p:grpSpPr>
          <p:sp>
            <p:nvSpPr>
              <p:cNvPr id="312" name="Line 45">
                <a:extLst>
                  <a:ext uri="{FF2B5EF4-FFF2-40B4-BE49-F238E27FC236}">
                    <a16:creationId xmlns:a16="http://schemas.microsoft.com/office/drawing/2014/main" id="{4C9B1ADF-6189-46CC-9B56-F9F69E3AAC8F}"/>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3" name="Line 46">
                <a:extLst>
                  <a:ext uri="{FF2B5EF4-FFF2-40B4-BE49-F238E27FC236}">
                    <a16:creationId xmlns:a16="http://schemas.microsoft.com/office/drawing/2014/main" id="{063558F2-477F-439F-BA95-7373FD57445F}"/>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98" name="Group 47">
              <a:extLst>
                <a:ext uri="{FF2B5EF4-FFF2-40B4-BE49-F238E27FC236}">
                  <a16:creationId xmlns:a16="http://schemas.microsoft.com/office/drawing/2014/main" id="{F1A0854C-5244-4887-AC09-7B9C31A488E3}"/>
                </a:ext>
              </a:extLst>
            </p:cNvPr>
            <p:cNvGrpSpPr>
              <a:grpSpLocks/>
            </p:cNvGrpSpPr>
            <p:nvPr/>
          </p:nvGrpSpPr>
          <p:grpSpPr bwMode="auto">
            <a:xfrm>
              <a:off x="1426" y="2038"/>
              <a:ext cx="114" cy="285"/>
              <a:chOff x="882" y="1622"/>
              <a:chExt cx="40" cy="923"/>
            </a:xfrm>
          </p:grpSpPr>
          <p:sp>
            <p:nvSpPr>
              <p:cNvPr id="310" name="Line 48">
                <a:extLst>
                  <a:ext uri="{FF2B5EF4-FFF2-40B4-BE49-F238E27FC236}">
                    <a16:creationId xmlns:a16="http://schemas.microsoft.com/office/drawing/2014/main" id="{EBA68899-69C5-446E-81FF-D687E2B27EE4}"/>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1" name="Line 49">
                <a:extLst>
                  <a:ext uri="{FF2B5EF4-FFF2-40B4-BE49-F238E27FC236}">
                    <a16:creationId xmlns:a16="http://schemas.microsoft.com/office/drawing/2014/main" id="{1F571CE3-5DD3-401E-B8BC-8D20B7C16001}"/>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99" name="Freeform 72">
              <a:extLst>
                <a:ext uri="{FF2B5EF4-FFF2-40B4-BE49-F238E27FC236}">
                  <a16:creationId xmlns:a16="http://schemas.microsoft.com/office/drawing/2014/main" id="{3DF58873-E552-4DF9-AAF8-F7B90679E224}"/>
                </a:ext>
              </a:extLst>
            </p:cNvPr>
            <p:cNvSpPr>
              <a:spLocks/>
            </p:cNvSpPr>
            <p:nvPr/>
          </p:nvSpPr>
          <p:spPr bwMode="auto">
            <a:xfrm>
              <a:off x="1484" y="2356"/>
              <a:ext cx="3242" cy="140"/>
            </a:xfrm>
            <a:custGeom>
              <a:avLst/>
              <a:gdLst>
                <a:gd name="T0" fmla="*/ 0 w 10000"/>
                <a:gd name="T1" fmla="*/ 0 h 10000"/>
                <a:gd name="T2" fmla="*/ 939 w 10000"/>
                <a:gd name="T3" fmla="*/ 0 h 10000"/>
                <a:gd name="T4" fmla="*/ 939 w 10000"/>
                <a:gd name="T5" fmla="*/ 0 h 10000"/>
                <a:gd name="T6" fmla="*/ 939 w 10000"/>
                <a:gd name="T7" fmla="*/ 0 h 10000"/>
                <a:gd name="T8" fmla="*/ 939 w 10000"/>
                <a:gd name="T9" fmla="*/ 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0"/>
                  </a:moveTo>
                  <a:lnTo>
                    <a:pt x="2502" y="6512"/>
                  </a:lnTo>
                  <a:lnTo>
                    <a:pt x="4985" y="9816"/>
                  </a:lnTo>
                  <a:lnTo>
                    <a:pt x="7502" y="10000"/>
                  </a:lnTo>
                  <a:lnTo>
                    <a:pt x="10000" y="6772"/>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0" name="Oval 74">
              <a:extLst>
                <a:ext uri="{FF2B5EF4-FFF2-40B4-BE49-F238E27FC236}">
                  <a16:creationId xmlns:a16="http://schemas.microsoft.com/office/drawing/2014/main" id="{6BA22C2C-DC95-42E6-9EB6-47ECC909A9B6}"/>
                </a:ext>
              </a:extLst>
            </p:cNvPr>
            <p:cNvSpPr>
              <a:spLocks noChangeArrowheads="1"/>
            </p:cNvSpPr>
            <p:nvPr/>
          </p:nvSpPr>
          <p:spPr bwMode="auto">
            <a:xfrm>
              <a:off x="1426" y="2301"/>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1" name="Oval 75">
              <a:extLst>
                <a:ext uri="{FF2B5EF4-FFF2-40B4-BE49-F238E27FC236}">
                  <a16:creationId xmlns:a16="http://schemas.microsoft.com/office/drawing/2014/main" id="{E0B52638-743E-4B62-866F-1EE42FA01231}"/>
                </a:ext>
              </a:extLst>
            </p:cNvPr>
            <p:cNvSpPr>
              <a:spLocks noChangeArrowheads="1"/>
            </p:cNvSpPr>
            <p:nvPr/>
          </p:nvSpPr>
          <p:spPr bwMode="auto">
            <a:xfrm>
              <a:off x="2237" y="2390"/>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2" name="Oval 76">
              <a:extLst>
                <a:ext uri="{FF2B5EF4-FFF2-40B4-BE49-F238E27FC236}">
                  <a16:creationId xmlns:a16="http://schemas.microsoft.com/office/drawing/2014/main" id="{8DAB14D8-0AB2-4248-8B99-F79309E41F2C}"/>
                </a:ext>
              </a:extLst>
            </p:cNvPr>
            <p:cNvSpPr>
              <a:spLocks noChangeArrowheads="1"/>
            </p:cNvSpPr>
            <p:nvPr/>
          </p:nvSpPr>
          <p:spPr bwMode="auto">
            <a:xfrm>
              <a:off x="3042" y="2436"/>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3" name="Oval 77">
              <a:extLst>
                <a:ext uri="{FF2B5EF4-FFF2-40B4-BE49-F238E27FC236}">
                  <a16:creationId xmlns:a16="http://schemas.microsoft.com/office/drawing/2014/main" id="{9E3D9DE0-B083-4A73-B4D2-A18C0880781D}"/>
                </a:ext>
              </a:extLst>
            </p:cNvPr>
            <p:cNvSpPr>
              <a:spLocks noChangeArrowheads="1"/>
            </p:cNvSpPr>
            <p:nvPr/>
          </p:nvSpPr>
          <p:spPr bwMode="auto">
            <a:xfrm>
              <a:off x="3859" y="2436"/>
              <a:ext cx="113"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4" name="Oval 78">
              <a:extLst>
                <a:ext uri="{FF2B5EF4-FFF2-40B4-BE49-F238E27FC236}">
                  <a16:creationId xmlns:a16="http://schemas.microsoft.com/office/drawing/2014/main" id="{47F92529-144B-44A2-816F-4937D94F11CF}"/>
                </a:ext>
              </a:extLst>
            </p:cNvPr>
            <p:cNvSpPr>
              <a:spLocks noChangeArrowheads="1"/>
            </p:cNvSpPr>
            <p:nvPr/>
          </p:nvSpPr>
          <p:spPr bwMode="auto">
            <a:xfrm>
              <a:off x="4675" y="2390"/>
              <a:ext cx="113"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305" name="Text Box 98">
              <a:extLst>
                <a:ext uri="{FF2B5EF4-FFF2-40B4-BE49-F238E27FC236}">
                  <a16:creationId xmlns:a16="http://schemas.microsoft.com/office/drawing/2014/main" id="{C4D1D9C9-D541-4D63-BDC7-DD7C5534E3C5}"/>
                </a:ext>
              </a:extLst>
            </p:cNvPr>
            <p:cNvSpPr txBox="1">
              <a:spLocks noChangeArrowheads="1"/>
            </p:cNvSpPr>
            <p:nvPr/>
          </p:nvSpPr>
          <p:spPr bwMode="auto">
            <a:xfrm>
              <a:off x="1494" y="2135"/>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6" name="Text Box 98">
              <a:extLst>
                <a:ext uri="{FF2B5EF4-FFF2-40B4-BE49-F238E27FC236}">
                  <a16:creationId xmlns:a16="http://schemas.microsoft.com/office/drawing/2014/main" id="{D84B3E73-69B1-40CF-B8D7-ABE4EF42A91B}"/>
                </a:ext>
              </a:extLst>
            </p:cNvPr>
            <p:cNvSpPr txBox="1">
              <a:spLocks noChangeArrowheads="1"/>
            </p:cNvSpPr>
            <p:nvPr/>
          </p:nvSpPr>
          <p:spPr bwMode="auto">
            <a:xfrm>
              <a:off x="2307" y="2445"/>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7" name="Text Box 98">
              <a:extLst>
                <a:ext uri="{FF2B5EF4-FFF2-40B4-BE49-F238E27FC236}">
                  <a16:creationId xmlns:a16="http://schemas.microsoft.com/office/drawing/2014/main" id="{D1122522-82A9-4EAE-9C50-2F2CB5408523}"/>
                </a:ext>
              </a:extLst>
            </p:cNvPr>
            <p:cNvSpPr txBox="1">
              <a:spLocks noChangeArrowheads="1"/>
            </p:cNvSpPr>
            <p:nvPr/>
          </p:nvSpPr>
          <p:spPr bwMode="auto">
            <a:xfrm>
              <a:off x="3112" y="2492"/>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8" name="Text Box 98">
              <a:extLst>
                <a:ext uri="{FF2B5EF4-FFF2-40B4-BE49-F238E27FC236}">
                  <a16:creationId xmlns:a16="http://schemas.microsoft.com/office/drawing/2014/main" id="{282D8D05-3B7C-424D-AA76-4748BEFE22A9}"/>
                </a:ext>
              </a:extLst>
            </p:cNvPr>
            <p:cNvSpPr txBox="1">
              <a:spLocks noChangeArrowheads="1"/>
            </p:cNvSpPr>
            <p:nvPr/>
          </p:nvSpPr>
          <p:spPr bwMode="auto">
            <a:xfrm>
              <a:off x="3933" y="2474"/>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309" name="Text Box 98">
              <a:extLst>
                <a:ext uri="{FF2B5EF4-FFF2-40B4-BE49-F238E27FC236}">
                  <a16:creationId xmlns:a16="http://schemas.microsoft.com/office/drawing/2014/main" id="{9FC92470-3E98-48C2-8917-3CFC868F80A9}"/>
                </a:ext>
              </a:extLst>
            </p:cNvPr>
            <p:cNvSpPr txBox="1">
              <a:spLocks noChangeArrowheads="1"/>
            </p:cNvSpPr>
            <p:nvPr/>
          </p:nvSpPr>
          <p:spPr bwMode="auto">
            <a:xfrm>
              <a:off x="4739" y="2417"/>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grpSp>
      <p:sp>
        <p:nvSpPr>
          <p:cNvPr id="350" name="Text Box 100">
            <a:extLst>
              <a:ext uri="{FF2B5EF4-FFF2-40B4-BE49-F238E27FC236}">
                <a16:creationId xmlns:a16="http://schemas.microsoft.com/office/drawing/2014/main" id="{A2A01695-28E6-4BC2-A165-218A3DBE8079}"/>
              </a:ext>
            </a:extLst>
          </p:cNvPr>
          <p:cNvSpPr txBox="1">
            <a:spLocks noChangeArrowheads="1"/>
          </p:cNvSpPr>
          <p:nvPr/>
        </p:nvSpPr>
        <p:spPr bwMode="auto">
          <a:xfrm>
            <a:off x="6070678" y="1624870"/>
            <a:ext cx="228671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Mean ± SD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1" name="テキスト ボックス 18">
            <a:extLst>
              <a:ext uri="{FF2B5EF4-FFF2-40B4-BE49-F238E27FC236}">
                <a16:creationId xmlns:a16="http://schemas.microsoft.com/office/drawing/2014/main" id="{64EEA4FA-93BD-4C0F-8F31-96F4E065C892}"/>
              </a:ext>
            </a:extLst>
          </p:cNvPr>
          <p:cNvSpPr txBox="1">
            <a:spLocks noChangeArrowheads="1"/>
          </p:cNvSpPr>
          <p:nvPr/>
        </p:nvSpPr>
        <p:spPr bwMode="auto">
          <a:xfrm>
            <a:off x="2357688" y="1300921"/>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2" name="Rectangle 86">
            <a:extLst>
              <a:ext uri="{FF2B5EF4-FFF2-40B4-BE49-F238E27FC236}">
                <a16:creationId xmlns:a16="http://schemas.microsoft.com/office/drawing/2014/main" id="{9C437868-8614-4723-82DC-0EF891957886}"/>
              </a:ext>
            </a:extLst>
          </p:cNvPr>
          <p:cNvSpPr>
            <a:spLocks noChangeArrowheads="1"/>
          </p:cNvSpPr>
          <p:nvPr/>
        </p:nvSpPr>
        <p:spPr bwMode="auto">
          <a:xfrm>
            <a:off x="4856818" y="1300127"/>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24" name="Line 82">
            <a:extLst>
              <a:ext uri="{FF2B5EF4-FFF2-40B4-BE49-F238E27FC236}">
                <a16:creationId xmlns:a16="http://schemas.microsoft.com/office/drawing/2014/main" id="{DC873143-75EF-49F2-B01B-35574BB3529D}"/>
              </a:ext>
            </a:extLst>
          </p:cNvPr>
          <p:cNvSpPr>
            <a:spLocks noChangeShapeType="1"/>
          </p:cNvSpPr>
          <p:nvPr/>
        </p:nvSpPr>
        <p:spPr bwMode="auto">
          <a:xfrm>
            <a:off x="2046538" y="1444736"/>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0" name="Oval 81">
            <a:extLst>
              <a:ext uri="{FF2B5EF4-FFF2-40B4-BE49-F238E27FC236}">
                <a16:creationId xmlns:a16="http://schemas.microsoft.com/office/drawing/2014/main" id="{8B5591FE-9619-4419-8067-4BB6BFE1362A}"/>
              </a:ext>
            </a:extLst>
          </p:cNvPr>
          <p:cNvSpPr>
            <a:spLocks noChangeArrowheads="1"/>
          </p:cNvSpPr>
          <p:nvPr/>
        </p:nvSpPr>
        <p:spPr bwMode="auto">
          <a:xfrm>
            <a:off x="2154488" y="1373299"/>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 name="グループ化 2">
            <a:extLst>
              <a:ext uri="{FF2B5EF4-FFF2-40B4-BE49-F238E27FC236}">
                <a16:creationId xmlns:a16="http://schemas.microsoft.com/office/drawing/2014/main" id="{AE384339-DDCF-4D4D-B8D2-A96A8F56D853}"/>
              </a:ext>
            </a:extLst>
          </p:cNvPr>
          <p:cNvGrpSpPr/>
          <p:nvPr/>
        </p:nvGrpSpPr>
        <p:grpSpPr>
          <a:xfrm>
            <a:off x="4545668" y="1373299"/>
            <a:ext cx="360362" cy="142875"/>
            <a:chOff x="4314882" y="1373299"/>
            <a:chExt cx="360362" cy="142875"/>
          </a:xfrm>
        </p:grpSpPr>
        <p:sp>
          <p:nvSpPr>
            <p:cNvPr id="131" name="Line 85">
              <a:extLst>
                <a:ext uri="{FF2B5EF4-FFF2-40B4-BE49-F238E27FC236}">
                  <a16:creationId xmlns:a16="http://schemas.microsoft.com/office/drawing/2014/main" id="{B704F879-86D1-4747-8159-8DEA4605FE8A}"/>
                </a:ext>
              </a:extLst>
            </p:cNvPr>
            <p:cNvSpPr>
              <a:spLocks noChangeShapeType="1"/>
            </p:cNvSpPr>
            <p:nvPr/>
          </p:nvSpPr>
          <p:spPr bwMode="auto">
            <a:xfrm>
              <a:off x="4314882" y="1444736"/>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2" name="Oval 84">
              <a:extLst>
                <a:ext uri="{FF2B5EF4-FFF2-40B4-BE49-F238E27FC236}">
                  <a16:creationId xmlns:a16="http://schemas.microsoft.com/office/drawing/2014/main" id="{0AC952AC-1284-46D2-A5AB-7A6742AD7A76}"/>
                </a:ext>
              </a:extLst>
            </p:cNvPr>
            <p:cNvSpPr>
              <a:spLocks noChangeArrowheads="1"/>
            </p:cNvSpPr>
            <p:nvPr/>
          </p:nvSpPr>
          <p:spPr bwMode="auto">
            <a:xfrm>
              <a:off x="4422832" y="1373299"/>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33" name="Text Box 141">
            <a:extLst>
              <a:ext uri="{FF2B5EF4-FFF2-40B4-BE49-F238E27FC236}">
                <a16:creationId xmlns:a16="http://schemas.microsoft.com/office/drawing/2014/main" id="{91B274E2-7551-4991-89F3-3A411D947C6A}"/>
              </a:ext>
            </a:extLst>
          </p:cNvPr>
          <p:cNvSpPr txBox="1">
            <a:spLocks noChangeArrowheads="1"/>
          </p:cNvSpPr>
          <p:nvPr/>
        </p:nvSpPr>
        <p:spPr bwMode="auto">
          <a:xfrm>
            <a:off x="818707" y="3982315"/>
            <a:ext cx="80803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None</a:t>
            </a:r>
          </a:p>
        </p:txBody>
      </p:sp>
      <p:sp>
        <p:nvSpPr>
          <p:cNvPr id="134" name="正方形/長方形 133">
            <a:extLst>
              <a:ext uri="{FF2B5EF4-FFF2-40B4-BE49-F238E27FC236}">
                <a16:creationId xmlns:a16="http://schemas.microsoft.com/office/drawing/2014/main" id="{AD822CED-D615-40B4-8930-739609E0342D}"/>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36" name="テキスト ボックス 10">
            <a:extLst>
              <a:ext uri="{FF2B5EF4-FFF2-40B4-BE49-F238E27FC236}">
                <a16:creationId xmlns:a16="http://schemas.microsoft.com/office/drawing/2014/main" id="{9B0CF008-A6E3-44CB-931D-68F76D93FF0B}"/>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35" name="テキスト ボックス 22">
            <a:extLst>
              <a:ext uri="{FF2B5EF4-FFF2-40B4-BE49-F238E27FC236}">
                <a16:creationId xmlns:a16="http://schemas.microsoft.com/office/drawing/2014/main" id="{5C41BDEB-51F8-49B7-B25F-DAE8E93A1AC9}"/>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20"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5"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2"/>
          <p:cNvSpPr>
            <a:spLocks noGrp="1"/>
          </p:cNvSpPr>
          <p:nvPr>
            <p:ph type="title"/>
          </p:nvPr>
        </p:nvSpPr>
        <p:spPr>
          <a:xfrm>
            <a:off x="0" y="273050"/>
            <a:ext cx="9144000" cy="980728"/>
          </a:xfrm>
        </p:spPr>
        <p:txBody>
          <a:bodyPr rtlCol="0"/>
          <a:lstStyle/>
          <a:p>
            <a:pPr rtl="0"/>
            <a:r>
              <a:rPr lang="en-us" dirty="0"/>
              <a:t>Change in feeling of incomplete evacuation </a:t>
            </a:r>
            <a:br>
              <a:rPr lang="en-us" dirty="0"/>
            </a:br>
            <a:r>
              <a:rPr lang="en-us" dirty="0"/>
              <a:t>after defecation over time (secondary endpoint)</a:t>
            </a:r>
            <a:endParaRPr lang="ja-JP" altLang="en-US" dirty="0"/>
          </a:p>
        </p:txBody>
      </p:sp>
      <p:sp>
        <p:nvSpPr>
          <p:cNvPr id="128" name="Text Box 189">
            <a:extLst>
              <a:ext uri="{FF2B5EF4-FFF2-40B4-BE49-F238E27FC236}">
                <a16:creationId xmlns:a16="http://schemas.microsoft.com/office/drawing/2014/main" id="{FA79AD04-F553-4EFC-B570-F514CF986F5A}"/>
              </a:ext>
            </a:extLst>
          </p:cNvPr>
          <p:cNvSpPr txBox="1">
            <a:spLocks noChangeArrowheads="1"/>
          </p:cNvSpPr>
          <p:nvPr/>
        </p:nvSpPr>
        <p:spPr bwMode="auto">
          <a:xfrm>
            <a:off x="254296" y="4687044"/>
            <a:ext cx="3072316" cy="1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[Assessment of feeling of incomplete evacuation]</a:t>
            </a:r>
          </a:p>
        </p:txBody>
      </p:sp>
      <p:graphicFrame>
        <p:nvGraphicFramePr>
          <p:cNvPr id="129" name="Group 142">
            <a:extLst>
              <a:ext uri="{FF2B5EF4-FFF2-40B4-BE49-F238E27FC236}">
                <a16:creationId xmlns:a16="http://schemas.microsoft.com/office/drawing/2014/main" id="{0069E20D-61C5-4DA4-866A-23D89B255AF2}"/>
              </a:ext>
            </a:extLst>
          </p:cNvPr>
          <p:cNvGraphicFramePr>
            <a:graphicFrameLocks noGrp="1"/>
          </p:cNvGraphicFramePr>
          <p:nvPr>
            <p:extLst>
              <p:ext uri="{D42A27DB-BD31-4B8C-83A1-F6EECF244321}">
                <p14:modId xmlns:p14="http://schemas.microsoft.com/office/powerpoint/2010/main" val="1026721901"/>
              </p:ext>
            </p:extLst>
          </p:nvPr>
        </p:nvGraphicFramePr>
        <p:xfrm>
          <a:off x="371811" y="4869160"/>
          <a:ext cx="8435305" cy="478332"/>
        </p:xfrm>
        <a:graphic>
          <a:graphicData uri="http://schemas.openxmlformats.org/drawingml/2006/table">
            <a:tbl>
              <a:tblPr/>
              <a:tblGrid>
                <a:gridCol w="1687061">
                  <a:extLst>
                    <a:ext uri="{9D8B030D-6E8A-4147-A177-3AD203B41FA5}">
                      <a16:colId xmlns:a16="http://schemas.microsoft.com/office/drawing/2014/main" val="20000"/>
                    </a:ext>
                  </a:extLst>
                </a:gridCol>
                <a:gridCol w="1687061">
                  <a:extLst>
                    <a:ext uri="{9D8B030D-6E8A-4147-A177-3AD203B41FA5}">
                      <a16:colId xmlns:a16="http://schemas.microsoft.com/office/drawing/2014/main" val="20001"/>
                    </a:ext>
                  </a:extLst>
                </a:gridCol>
                <a:gridCol w="1687061">
                  <a:extLst>
                    <a:ext uri="{9D8B030D-6E8A-4147-A177-3AD203B41FA5}">
                      <a16:colId xmlns:a16="http://schemas.microsoft.com/office/drawing/2014/main" val="20002"/>
                    </a:ext>
                  </a:extLst>
                </a:gridCol>
                <a:gridCol w="1687061">
                  <a:extLst>
                    <a:ext uri="{9D8B030D-6E8A-4147-A177-3AD203B41FA5}">
                      <a16:colId xmlns:a16="http://schemas.microsoft.com/office/drawing/2014/main" val="20003"/>
                    </a:ext>
                  </a:extLst>
                </a:gridCol>
                <a:gridCol w="1687061">
                  <a:extLst>
                    <a:ext uri="{9D8B030D-6E8A-4147-A177-3AD203B41FA5}">
                      <a16:colId xmlns:a16="http://schemas.microsoft.com/office/drawing/2014/main" val="20004"/>
                    </a:ext>
                  </a:extLst>
                </a:gridCol>
              </a:tblGrid>
              <a:tr h="116179">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97003">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1" fontAlgn="base" latinLnBrk="0" hangingPunct="1">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feeling of incomplete evacuation after defecation</a:t>
                      </a: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 feeling of incomplete evacuation after defecation</a:t>
                      </a: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 feeling of incomplete evacuation after defecation </a:t>
                      </a: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Strong feeling of incomplete evacuation after defecation</a:t>
                      </a: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strong feeling of incomplete evacuation after defecation</a:t>
                      </a: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37" name="Text Box 100">
            <a:extLst>
              <a:ext uri="{FF2B5EF4-FFF2-40B4-BE49-F238E27FC236}">
                <a16:creationId xmlns:a16="http://schemas.microsoft.com/office/drawing/2014/main" id="{B404CF3F-FC0F-43CB-9D7B-C6246F5B5730}"/>
              </a:ext>
            </a:extLst>
          </p:cNvPr>
          <p:cNvSpPr txBox="1">
            <a:spLocks noChangeArrowheads="1"/>
          </p:cNvSpPr>
          <p:nvPr/>
        </p:nvSpPr>
        <p:spPr bwMode="auto">
          <a:xfrm>
            <a:off x="5229101" y="1648717"/>
            <a:ext cx="3128292" cy="29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0.05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695" name="Line 93">
            <a:extLst>
              <a:ext uri="{FF2B5EF4-FFF2-40B4-BE49-F238E27FC236}">
                <a16:creationId xmlns:a16="http://schemas.microsoft.com/office/drawing/2014/main" id="{F5784D78-F38D-4BE7-AAF7-3024D214D0F8}"/>
              </a:ext>
            </a:extLst>
          </p:cNvPr>
          <p:cNvSpPr>
            <a:spLocks noChangeShapeType="1"/>
          </p:cNvSpPr>
          <p:nvPr/>
        </p:nvSpPr>
        <p:spPr bwMode="auto">
          <a:xfrm>
            <a:off x="1901130" y="366871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696" name="Line 93">
            <a:extLst>
              <a:ext uri="{FF2B5EF4-FFF2-40B4-BE49-F238E27FC236}">
                <a16:creationId xmlns:a16="http://schemas.microsoft.com/office/drawing/2014/main" id="{01DC3BDC-BB91-4AEC-9F85-775A133B9766}"/>
              </a:ext>
            </a:extLst>
          </p:cNvPr>
          <p:cNvSpPr>
            <a:spLocks noChangeShapeType="1"/>
          </p:cNvSpPr>
          <p:nvPr/>
        </p:nvSpPr>
        <p:spPr bwMode="auto">
          <a:xfrm>
            <a:off x="1901130" y="294798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697" name="Line 93">
            <a:extLst>
              <a:ext uri="{FF2B5EF4-FFF2-40B4-BE49-F238E27FC236}">
                <a16:creationId xmlns:a16="http://schemas.microsoft.com/office/drawing/2014/main" id="{F81F895F-B748-482C-8B0C-E336EC994453}"/>
              </a:ext>
            </a:extLst>
          </p:cNvPr>
          <p:cNvSpPr>
            <a:spLocks noChangeShapeType="1"/>
          </p:cNvSpPr>
          <p:nvPr/>
        </p:nvSpPr>
        <p:spPr bwMode="auto">
          <a:xfrm>
            <a:off x="1901130" y="222408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698" name="Text Box 170">
            <a:extLst>
              <a:ext uri="{FF2B5EF4-FFF2-40B4-BE49-F238E27FC236}">
                <a16:creationId xmlns:a16="http://schemas.microsoft.com/office/drawing/2014/main" id="{CE26837A-1708-4A46-B4A3-478BC89278A3}"/>
              </a:ext>
            </a:extLst>
          </p:cNvPr>
          <p:cNvSpPr txBox="1">
            <a:spLocks noChangeArrowheads="1"/>
          </p:cNvSpPr>
          <p:nvPr/>
        </p:nvSpPr>
        <p:spPr bwMode="auto">
          <a:xfrm>
            <a:off x="971600" y="2032230"/>
            <a:ext cx="627864" cy="1995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Feeling of incomplete evacuation</a:t>
            </a:r>
          </a:p>
        </p:txBody>
      </p:sp>
      <p:sp>
        <p:nvSpPr>
          <p:cNvPr id="699" name="Text Box 17">
            <a:extLst>
              <a:ext uri="{FF2B5EF4-FFF2-40B4-BE49-F238E27FC236}">
                <a16:creationId xmlns:a16="http://schemas.microsoft.com/office/drawing/2014/main" id="{54C364D5-346E-4AEE-A545-6DE3D9049F4E}"/>
              </a:ext>
            </a:extLst>
          </p:cNvPr>
          <p:cNvSpPr txBox="1">
            <a:spLocks noChangeArrowheads="1"/>
          </p:cNvSpPr>
          <p:nvPr/>
        </p:nvSpPr>
        <p:spPr bwMode="auto">
          <a:xfrm>
            <a:off x="3538282" y="4395190"/>
            <a:ext cx="80874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700" name="Text Box 18">
            <a:extLst>
              <a:ext uri="{FF2B5EF4-FFF2-40B4-BE49-F238E27FC236}">
                <a16:creationId xmlns:a16="http://schemas.microsoft.com/office/drawing/2014/main" id="{15D3E97F-4938-4125-9C44-BE458889640E}"/>
              </a:ext>
            </a:extLst>
          </p:cNvPr>
          <p:cNvSpPr txBox="1">
            <a:spLocks noChangeArrowheads="1"/>
          </p:cNvSpPr>
          <p:nvPr/>
        </p:nvSpPr>
        <p:spPr bwMode="auto">
          <a:xfrm>
            <a:off x="4801932" y="4395190"/>
            <a:ext cx="80874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01" name="Text Box 19">
            <a:extLst>
              <a:ext uri="{FF2B5EF4-FFF2-40B4-BE49-F238E27FC236}">
                <a16:creationId xmlns:a16="http://schemas.microsoft.com/office/drawing/2014/main" id="{B5360A15-CD7D-468B-A383-680F9EE61296}"/>
              </a:ext>
            </a:extLst>
          </p:cNvPr>
          <p:cNvSpPr txBox="1">
            <a:spLocks noChangeArrowheads="1"/>
          </p:cNvSpPr>
          <p:nvPr/>
        </p:nvSpPr>
        <p:spPr bwMode="auto">
          <a:xfrm>
            <a:off x="6106857" y="4395190"/>
            <a:ext cx="80874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702" name="Text Box 20">
            <a:extLst>
              <a:ext uri="{FF2B5EF4-FFF2-40B4-BE49-F238E27FC236}">
                <a16:creationId xmlns:a16="http://schemas.microsoft.com/office/drawing/2014/main" id="{FCDB4CDD-3499-4D0F-BF32-628310D2B80F}"/>
              </a:ext>
            </a:extLst>
          </p:cNvPr>
          <p:cNvSpPr txBox="1">
            <a:spLocks noChangeArrowheads="1"/>
          </p:cNvSpPr>
          <p:nvPr/>
        </p:nvSpPr>
        <p:spPr bwMode="auto">
          <a:xfrm>
            <a:off x="7399082" y="4395190"/>
            <a:ext cx="808747"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Week 4</a:t>
            </a:r>
          </a:p>
        </p:txBody>
      </p:sp>
      <p:sp>
        <p:nvSpPr>
          <p:cNvPr id="703" name="Line 92">
            <a:extLst>
              <a:ext uri="{FF2B5EF4-FFF2-40B4-BE49-F238E27FC236}">
                <a16:creationId xmlns:a16="http://schemas.microsoft.com/office/drawing/2014/main" id="{44904EE2-FD22-4C86-8C72-662D9357AC10}"/>
              </a:ext>
            </a:extLst>
          </p:cNvPr>
          <p:cNvSpPr>
            <a:spLocks noChangeShapeType="1"/>
          </p:cNvSpPr>
          <p:nvPr/>
        </p:nvSpPr>
        <p:spPr bwMode="auto">
          <a:xfrm>
            <a:off x="1896368" y="1501775"/>
            <a:ext cx="0" cy="28876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4" name="Line 93">
            <a:extLst>
              <a:ext uri="{FF2B5EF4-FFF2-40B4-BE49-F238E27FC236}">
                <a16:creationId xmlns:a16="http://schemas.microsoft.com/office/drawing/2014/main" id="{7203884F-CD31-4DBB-BB4A-2C03EAFA163E}"/>
              </a:ext>
            </a:extLst>
          </p:cNvPr>
          <p:cNvSpPr>
            <a:spLocks noChangeShapeType="1"/>
          </p:cNvSpPr>
          <p:nvPr/>
        </p:nvSpPr>
        <p:spPr bwMode="auto">
          <a:xfrm>
            <a:off x="1896368" y="4391025"/>
            <a:ext cx="64595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5" name="Line 100">
            <a:extLst>
              <a:ext uri="{FF2B5EF4-FFF2-40B4-BE49-F238E27FC236}">
                <a16:creationId xmlns:a16="http://schemas.microsoft.com/office/drawing/2014/main" id="{1D49A8A3-FDC3-4A36-8C94-24E3323EB0A9}"/>
              </a:ext>
            </a:extLst>
          </p:cNvPr>
          <p:cNvSpPr>
            <a:spLocks noChangeShapeType="1"/>
          </p:cNvSpPr>
          <p:nvPr/>
        </p:nvSpPr>
        <p:spPr bwMode="auto">
          <a:xfrm rot="5400000">
            <a:off x="1829693" y="360203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6" name="Line 101">
            <a:extLst>
              <a:ext uri="{FF2B5EF4-FFF2-40B4-BE49-F238E27FC236}">
                <a16:creationId xmlns:a16="http://schemas.microsoft.com/office/drawing/2014/main" id="{C065A207-7657-4716-8BE4-BB9E4B6BA1E9}"/>
              </a:ext>
            </a:extLst>
          </p:cNvPr>
          <p:cNvSpPr>
            <a:spLocks noChangeShapeType="1"/>
          </p:cNvSpPr>
          <p:nvPr/>
        </p:nvSpPr>
        <p:spPr bwMode="auto">
          <a:xfrm rot="5400000">
            <a:off x="1829693" y="2881313"/>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7" name="Line 102">
            <a:extLst>
              <a:ext uri="{FF2B5EF4-FFF2-40B4-BE49-F238E27FC236}">
                <a16:creationId xmlns:a16="http://schemas.microsoft.com/office/drawing/2014/main" id="{5A718B36-BAA1-4303-A680-DD73DFEB780C}"/>
              </a:ext>
            </a:extLst>
          </p:cNvPr>
          <p:cNvSpPr>
            <a:spLocks noChangeShapeType="1"/>
          </p:cNvSpPr>
          <p:nvPr/>
        </p:nvSpPr>
        <p:spPr bwMode="auto">
          <a:xfrm rot="5400000">
            <a:off x="1829693" y="2157413"/>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8" name="Line 103">
            <a:extLst>
              <a:ext uri="{FF2B5EF4-FFF2-40B4-BE49-F238E27FC236}">
                <a16:creationId xmlns:a16="http://schemas.microsoft.com/office/drawing/2014/main" id="{F5F604B6-4BF2-4036-A740-6A621527922F}"/>
              </a:ext>
            </a:extLst>
          </p:cNvPr>
          <p:cNvSpPr>
            <a:spLocks noChangeShapeType="1"/>
          </p:cNvSpPr>
          <p:nvPr/>
        </p:nvSpPr>
        <p:spPr bwMode="auto">
          <a:xfrm rot="16200000" flipV="1">
            <a:off x="1829693" y="4324350"/>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09" name="Text Box 105">
            <a:extLst>
              <a:ext uri="{FF2B5EF4-FFF2-40B4-BE49-F238E27FC236}">
                <a16:creationId xmlns:a16="http://schemas.microsoft.com/office/drawing/2014/main" id="{29192FB9-8A23-478C-A281-C17570637097}"/>
              </a:ext>
            </a:extLst>
          </p:cNvPr>
          <p:cNvSpPr txBox="1">
            <a:spLocks noChangeArrowheads="1"/>
          </p:cNvSpPr>
          <p:nvPr/>
        </p:nvSpPr>
        <p:spPr bwMode="auto">
          <a:xfrm>
            <a:off x="1493331" y="425442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710" name="Text Box 106">
            <a:extLst>
              <a:ext uri="{FF2B5EF4-FFF2-40B4-BE49-F238E27FC236}">
                <a16:creationId xmlns:a16="http://schemas.microsoft.com/office/drawing/2014/main" id="{6734156C-BCAC-4328-BAB9-B86BD13D1C36}"/>
              </a:ext>
            </a:extLst>
          </p:cNvPr>
          <p:cNvSpPr txBox="1">
            <a:spLocks noChangeArrowheads="1"/>
          </p:cNvSpPr>
          <p:nvPr/>
        </p:nvSpPr>
        <p:spPr bwMode="auto">
          <a:xfrm>
            <a:off x="1493331" y="353211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711" name="Text Box 107">
            <a:extLst>
              <a:ext uri="{FF2B5EF4-FFF2-40B4-BE49-F238E27FC236}">
                <a16:creationId xmlns:a16="http://schemas.microsoft.com/office/drawing/2014/main" id="{75A517FB-54DA-4E40-A6ED-05B1695BAD2C}"/>
              </a:ext>
            </a:extLst>
          </p:cNvPr>
          <p:cNvSpPr txBox="1">
            <a:spLocks noChangeArrowheads="1"/>
          </p:cNvSpPr>
          <p:nvPr/>
        </p:nvSpPr>
        <p:spPr bwMode="auto">
          <a:xfrm>
            <a:off x="1493331" y="281138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712" name="Text Box 108">
            <a:extLst>
              <a:ext uri="{FF2B5EF4-FFF2-40B4-BE49-F238E27FC236}">
                <a16:creationId xmlns:a16="http://schemas.microsoft.com/office/drawing/2014/main" id="{1EE3BA19-504B-47C8-B38A-1E35BFD6FFAF}"/>
              </a:ext>
            </a:extLst>
          </p:cNvPr>
          <p:cNvSpPr txBox="1">
            <a:spLocks noChangeArrowheads="1"/>
          </p:cNvSpPr>
          <p:nvPr/>
        </p:nvSpPr>
        <p:spPr bwMode="auto">
          <a:xfrm>
            <a:off x="1493331" y="208748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713" name="Line 102">
            <a:extLst>
              <a:ext uri="{FF2B5EF4-FFF2-40B4-BE49-F238E27FC236}">
                <a16:creationId xmlns:a16="http://schemas.microsoft.com/office/drawing/2014/main" id="{6E7DA382-001A-4B93-80FA-3AD267CAB94C}"/>
              </a:ext>
            </a:extLst>
          </p:cNvPr>
          <p:cNvSpPr>
            <a:spLocks noChangeShapeType="1"/>
          </p:cNvSpPr>
          <p:nvPr/>
        </p:nvSpPr>
        <p:spPr bwMode="auto">
          <a:xfrm rot="5400000">
            <a:off x="1829693" y="143668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14" name="Text Box 108">
            <a:extLst>
              <a:ext uri="{FF2B5EF4-FFF2-40B4-BE49-F238E27FC236}">
                <a16:creationId xmlns:a16="http://schemas.microsoft.com/office/drawing/2014/main" id="{94ED1B43-854C-4186-8B43-C635A520CDE4}"/>
              </a:ext>
            </a:extLst>
          </p:cNvPr>
          <p:cNvSpPr txBox="1">
            <a:spLocks noChangeArrowheads="1"/>
          </p:cNvSpPr>
          <p:nvPr/>
        </p:nvSpPr>
        <p:spPr bwMode="auto">
          <a:xfrm>
            <a:off x="1493331" y="136835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715" name="Text Box 141">
            <a:extLst>
              <a:ext uri="{FF2B5EF4-FFF2-40B4-BE49-F238E27FC236}">
                <a16:creationId xmlns:a16="http://schemas.microsoft.com/office/drawing/2014/main" id="{8EB33B97-9901-4322-9824-761ACB4DD94E}"/>
              </a:ext>
            </a:extLst>
          </p:cNvPr>
          <p:cNvSpPr txBox="1">
            <a:spLocks noChangeArrowheads="1"/>
          </p:cNvSpPr>
          <p:nvPr/>
        </p:nvSpPr>
        <p:spPr bwMode="auto">
          <a:xfrm>
            <a:off x="323528" y="4029447"/>
            <a:ext cx="126804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No feeling of incomplete evacuation</a:t>
            </a:r>
          </a:p>
        </p:txBody>
      </p:sp>
      <p:sp>
        <p:nvSpPr>
          <p:cNvPr id="716" name="Text Box 146">
            <a:extLst>
              <a:ext uri="{FF2B5EF4-FFF2-40B4-BE49-F238E27FC236}">
                <a16:creationId xmlns:a16="http://schemas.microsoft.com/office/drawing/2014/main" id="{786CC689-838F-4C2D-80E7-6BDDB2A87193}"/>
              </a:ext>
            </a:extLst>
          </p:cNvPr>
          <p:cNvSpPr txBox="1">
            <a:spLocks noChangeArrowheads="1"/>
          </p:cNvSpPr>
          <p:nvPr/>
        </p:nvSpPr>
        <p:spPr bwMode="auto">
          <a:xfrm>
            <a:off x="399355" y="1138238"/>
            <a:ext cx="101529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200" b="0" i="0" dirty="0">
                <a:latin typeface="Calibri" panose="020F0502020204030204" pitchFamily="34" charset="0"/>
                <a:ea typeface="メイリオ" panose="020B0604030504040204" pitchFamily="50" charset="-128"/>
                <a:cs typeface="Calibri" panose="020F0502020204030204" pitchFamily="34" charset="0"/>
              </a:rPr>
              <a:t>Very strong feeling of incomplete evacuation</a:t>
            </a:r>
            <a:endParaRPr lang="ja-JP" altLang="en-US" sz="12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17" name="Line 93">
            <a:extLst>
              <a:ext uri="{FF2B5EF4-FFF2-40B4-BE49-F238E27FC236}">
                <a16:creationId xmlns:a16="http://schemas.microsoft.com/office/drawing/2014/main" id="{4AA62F79-F900-4DDA-97A0-A94AA82D99CA}"/>
              </a:ext>
            </a:extLst>
          </p:cNvPr>
          <p:cNvSpPr>
            <a:spLocks noChangeShapeType="1"/>
          </p:cNvSpPr>
          <p:nvPr/>
        </p:nvSpPr>
        <p:spPr bwMode="auto">
          <a:xfrm>
            <a:off x="1901130" y="1503363"/>
            <a:ext cx="643572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18" name="Text Box 16">
            <a:extLst>
              <a:ext uri="{FF2B5EF4-FFF2-40B4-BE49-F238E27FC236}">
                <a16:creationId xmlns:a16="http://schemas.microsoft.com/office/drawing/2014/main" id="{FF825F6B-4947-4EBF-A52C-B03539732533}"/>
              </a:ext>
            </a:extLst>
          </p:cNvPr>
          <p:cNvSpPr txBox="1">
            <a:spLocks noChangeArrowheads="1"/>
          </p:cNvSpPr>
          <p:nvPr/>
        </p:nvSpPr>
        <p:spPr bwMode="auto">
          <a:xfrm>
            <a:off x="2197546" y="4368800"/>
            <a:ext cx="880369"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Baseline</a:t>
            </a:r>
          </a:p>
        </p:txBody>
      </p:sp>
      <p:grpSp>
        <p:nvGrpSpPr>
          <p:cNvPr id="719" name="Group 146">
            <a:extLst>
              <a:ext uri="{FF2B5EF4-FFF2-40B4-BE49-F238E27FC236}">
                <a16:creationId xmlns:a16="http://schemas.microsoft.com/office/drawing/2014/main" id="{737403D6-F7E4-4445-94E2-E2AFDF7B109F}"/>
              </a:ext>
            </a:extLst>
          </p:cNvPr>
          <p:cNvGrpSpPr>
            <a:grpSpLocks/>
          </p:cNvGrpSpPr>
          <p:nvPr/>
        </p:nvGrpSpPr>
        <p:grpSpPr bwMode="auto">
          <a:xfrm>
            <a:off x="2458343" y="2439988"/>
            <a:ext cx="5843587" cy="1803400"/>
            <a:chOff x="1319" y="1627"/>
            <a:chExt cx="3681" cy="1136"/>
          </a:xfrm>
        </p:grpSpPr>
        <p:grpSp>
          <p:nvGrpSpPr>
            <p:cNvPr id="720" name="Group 62">
              <a:extLst>
                <a:ext uri="{FF2B5EF4-FFF2-40B4-BE49-F238E27FC236}">
                  <a16:creationId xmlns:a16="http://schemas.microsoft.com/office/drawing/2014/main" id="{E37026EC-DB95-44F0-BD68-4A19F452D431}"/>
                </a:ext>
              </a:extLst>
            </p:cNvPr>
            <p:cNvGrpSpPr>
              <a:grpSpLocks/>
            </p:cNvGrpSpPr>
            <p:nvPr/>
          </p:nvGrpSpPr>
          <p:grpSpPr bwMode="auto">
            <a:xfrm rot="10800000">
              <a:off x="1319" y="1764"/>
              <a:ext cx="114" cy="411"/>
              <a:chOff x="3733" y="2119"/>
              <a:chExt cx="40" cy="204"/>
            </a:xfrm>
          </p:grpSpPr>
          <p:sp>
            <p:nvSpPr>
              <p:cNvPr id="795" name="Line 63">
                <a:extLst>
                  <a:ext uri="{FF2B5EF4-FFF2-40B4-BE49-F238E27FC236}">
                    <a16:creationId xmlns:a16="http://schemas.microsoft.com/office/drawing/2014/main" id="{D9716B3D-1A18-44DD-A22A-4B0D86C52BFD}"/>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96" name="Line 64">
                <a:extLst>
                  <a:ext uri="{FF2B5EF4-FFF2-40B4-BE49-F238E27FC236}">
                    <a16:creationId xmlns:a16="http://schemas.microsoft.com/office/drawing/2014/main" id="{7C47AA32-A4B2-453F-BAE4-1F2573D63A0C}"/>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1" name="Group 59">
              <a:extLst>
                <a:ext uri="{FF2B5EF4-FFF2-40B4-BE49-F238E27FC236}">
                  <a16:creationId xmlns:a16="http://schemas.microsoft.com/office/drawing/2014/main" id="{988E3CE2-C1D4-4B70-A79C-0798E0643B5F}"/>
                </a:ext>
              </a:extLst>
            </p:cNvPr>
            <p:cNvGrpSpPr>
              <a:grpSpLocks/>
            </p:cNvGrpSpPr>
            <p:nvPr/>
          </p:nvGrpSpPr>
          <p:grpSpPr bwMode="auto">
            <a:xfrm rot="10800000">
              <a:off x="2132" y="1900"/>
              <a:ext cx="113" cy="382"/>
              <a:chOff x="3733" y="2119"/>
              <a:chExt cx="40" cy="204"/>
            </a:xfrm>
          </p:grpSpPr>
          <p:sp>
            <p:nvSpPr>
              <p:cNvPr id="793" name="Line 60">
                <a:extLst>
                  <a:ext uri="{FF2B5EF4-FFF2-40B4-BE49-F238E27FC236}">
                    <a16:creationId xmlns:a16="http://schemas.microsoft.com/office/drawing/2014/main" id="{749FAF0B-4666-4B34-9545-9258B7EB1EE5}"/>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94" name="Line 61">
                <a:extLst>
                  <a:ext uri="{FF2B5EF4-FFF2-40B4-BE49-F238E27FC236}">
                    <a16:creationId xmlns:a16="http://schemas.microsoft.com/office/drawing/2014/main" id="{D3A6A36D-912A-41E8-87EC-B61936A92007}"/>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2" name="Group 56">
              <a:extLst>
                <a:ext uri="{FF2B5EF4-FFF2-40B4-BE49-F238E27FC236}">
                  <a16:creationId xmlns:a16="http://schemas.microsoft.com/office/drawing/2014/main" id="{5BEABEBB-B5AB-43D3-967B-0C53014C918A}"/>
                </a:ext>
              </a:extLst>
            </p:cNvPr>
            <p:cNvGrpSpPr>
              <a:grpSpLocks/>
            </p:cNvGrpSpPr>
            <p:nvPr/>
          </p:nvGrpSpPr>
          <p:grpSpPr bwMode="auto">
            <a:xfrm rot="10800000">
              <a:off x="2938" y="1992"/>
              <a:ext cx="113" cy="359"/>
              <a:chOff x="3733" y="2119"/>
              <a:chExt cx="40" cy="204"/>
            </a:xfrm>
          </p:grpSpPr>
          <p:sp>
            <p:nvSpPr>
              <p:cNvPr id="791" name="Line 57">
                <a:extLst>
                  <a:ext uri="{FF2B5EF4-FFF2-40B4-BE49-F238E27FC236}">
                    <a16:creationId xmlns:a16="http://schemas.microsoft.com/office/drawing/2014/main" id="{B1296916-04B8-491D-B87F-8A84F75A3CF2}"/>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92" name="Line 58">
                <a:extLst>
                  <a:ext uri="{FF2B5EF4-FFF2-40B4-BE49-F238E27FC236}">
                    <a16:creationId xmlns:a16="http://schemas.microsoft.com/office/drawing/2014/main" id="{CA590BA8-DAAE-412B-B602-B04E89FADD9F}"/>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3" name="Group 53">
              <a:extLst>
                <a:ext uri="{FF2B5EF4-FFF2-40B4-BE49-F238E27FC236}">
                  <a16:creationId xmlns:a16="http://schemas.microsoft.com/office/drawing/2014/main" id="{6476392B-1A6B-4AB1-97C3-1D0CFF6A1D6B}"/>
                </a:ext>
              </a:extLst>
            </p:cNvPr>
            <p:cNvGrpSpPr>
              <a:grpSpLocks/>
            </p:cNvGrpSpPr>
            <p:nvPr/>
          </p:nvGrpSpPr>
          <p:grpSpPr bwMode="auto">
            <a:xfrm rot="10800000">
              <a:off x="3754" y="1948"/>
              <a:ext cx="113" cy="355"/>
              <a:chOff x="3733" y="2119"/>
              <a:chExt cx="40" cy="204"/>
            </a:xfrm>
          </p:grpSpPr>
          <p:sp>
            <p:nvSpPr>
              <p:cNvPr id="789" name="Line 54">
                <a:extLst>
                  <a:ext uri="{FF2B5EF4-FFF2-40B4-BE49-F238E27FC236}">
                    <a16:creationId xmlns:a16="http://schemas.microsoft.com/office/drawing/2014/main" id="{B2E6DE77-2837-4B9E-BFD2-21622DE6615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90" name="Line 55">
                <a:extLst>
                  <a:ext uri="{FF2B5EF4-FFF2-40B4-BE49-F238E27FC236}">
                    <a16:creationId xmlns:a16="http://schemas.microsoft.com/office/drawing/2014/main" id="{DCCF0D84-48E8-4655-A55F-A1C01BBCDD54}"/>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4" name="Group 50">
              <a:extLst>
                <a:ext uri="{FF2B5EF4-FFF2-40B4-BE49-F238E27FC236}">
                  <a16:creationId xmlns:a16="http://schemas.microsoft.com/office/drawing/2014/main" id="{FEB0F82C-65FE-4496-BC4B-5E9CDD77BC8B}"/>
                </a:ext>
              </a:extLst>
            </p:cNvPr>
            <p:cNvGrpSpPr>
              <a:grpSpLocks/>
            </p:cNvGrpSpPr>
            <p:nvPr/>
          </p:nvGrpSpPr>
          <p:grpSpPr bwMode="auto">
            <a:xfrm rot="10800000">
              <a:off x="4569" y="1947"/>
              <a:ext cx="113" cy="417"/>
              <a:chOff x="3733" y="2119"/>
              <a:chExt cx="40" cy="204"/>
            </a:xfrm>
          </p:grpSpPr>
          <p:sp>
            <p:nvSpPr>
              <p:cNvPr id="787" name="Line 51">
                <a:extLst>
                  <a:ext uri="{FF2B5EF4-FFF2-40B4-BE49-F238E27FC236}">
                    <a16:creationId xmlns:a16="http://schemas.microsoft.com/office/drawing/2014/main" id="{C5214A9A-9D6C-429B-BAAE-13E7332F6280}"/>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88" name="Line 52">
                <a:extLst>
                  <a:ext uri="{FF2B5EF4-FFF2-40B4-BE49-F238E27FC236}">
                    <a16:creationId xmlns:a16="http://schemas.microsoft.com/office/drawing/2014/main" id="{17A9CD44-544A-4797-80E3-F2662E193463}"/>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5" name="Group 50">
              <a:extLst>
                <a:ext uri="{FF2B5EF4-FFF2-40B4-BE49-F238E27FC236}">
                  <a16:creationId xmlns:a16="http://schemas.microsoft.com/office/drawing/2014/main" id="{4DA09395-9C8F-4F13-B1F2-2B9635E9511F}"/>
                </a:ext>
              </a:extLst>
            </p:cNvPr>
            <p:cNvGrpSpPr>
              <a:grpSpLocks/>
            </p:cNvGrpSpPr>
            <p:nvPr/>
          </p:nvGrpSpPr>
          <p:grpSpPr bwMode="auto">
            <a:xfrm>
              <a:off x="4567" y="2347"/>
              <a:ext cx="113" cy="416"/>
              <a:chOff x="3733" y="2119"/>
              <a:chExt cx="40" cy="204"/>
            </a:xfrm>
          </p:grpSpPr>
          <p:sp>
            <p:nvSpPr>
              <p:cNvPr id="785" name="Line 51">
                <a:extLst>
                  <a:ext uri="{FF2B5EF4-FFF2-40B4-BE49-F238E27FC236}">
                    <a16:creationId xmlns:a16="http://schemas.microsoft.com/office/drawing/2014/main" id="{7A2944A2-5362-4369-8C21-B00C7C34A02E}"/>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86" name="Line 52">
                <a:extLst>
                  <a:ext uri="{FF2B5EF4-FFF2-40B4-BE49-F238E27FC236}">
                    <a16:creationId xmlns:a16="http://schemas.microsoft.com/office/drawing/2014/main" id="{441F12AB-72B4-420E-BE68-981B4DB1C72F}"/>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6" name="Group 53">
              <a:extLst>
                <a:ext uri="{FF2B5EF4-FFF2-40B4-BE49-F238E27FC236}">
                  <a16:creationId xmlns:a16="http://schemas.microsoft.com/office/drawing/2014/main" id="{A1C7D088-65B1-4BBB-93F4-69FB09A878C4}"/>
                </a:ext>
              </a:extLst>
            </p:cNvPr>
            <p:cNvGrpSpPr>
              <a:grpSpLocks/>
            </p:cNvGrpSpPr>
            <p:nvPr/>
          </p:nvGrpSpPr>
          <p:grpSpPr bwMode="auto">
            <a:xfrm>
              <a:off x="3752" y="2320"/>
              <a:ext cx="113" cy="354"/>
              <a:chOff x="3733" y="2119"/>
              <a:chExt cx="40" cy="204"/>
            </a:xfrm>
          </p:grpSpPr>
          <p:sp>
            <p:nvSpPr>
              <p:cNvPr id="783" name="Line 54">
                <a:extLst>
                  <a:ext uri="{FF2B5EF4-FFF2-40B4-BE49-F238E27FC236}">
                    <a16:creationId xmlns:a16="http://schemas.microsoft.com/office/drawing/2014/main" id="{4EAD5044-5B48-436C-9611-3CDFA2A099BC}"/>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84" name="Line 55">
                <a:extLst>
                  <a:ext uri="{FF2B5EF4-FFF2-40B4-BE49-F238E27FC236}">
                    <a16:creationId xmlns:a16="http://schemas.microsoft.com/office/drawing/2014/main" id="{903D17A2-92C7-46F9-982C-F4036AFE584D}"/>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7" name="Group 56">
              <a:extLst>
                <a:ext uri="{FF2B5EF4-FFF2-40B4-BE49-F238E27FC236}">
                  <a16:creationId xmlns:a16="http://schemas.microsoft.com/office/drawing/2014/main" id="{7BD2C596-10F0-4E21-997D-F922936BE517}"/>
                </a:ext>
              </a:extLst>
            </p:cNvPr>
            <p:cNvGrpSpPr>
              <a:grpSpLocks/>
            </p:cNvGrpSpPr>
            <p:nvPr/>
          </p:nvGrpSpPr>
          <p:grpSpPr bwMode="auto">
            <a:xfrm>
              <a:off x="2936" y="2361"/>
              <a:ext cx="113" cy="358"/>
              <a:chOff x="3733" y="2119"/>
              <a:chExt cx="40" cy="204"/>
            </a:xfrm>
          </p:grpSpPr>
          <p:sp>
            <p:nvSpPr>
              <p:cNvPr id="781" name="Line 57">
                <a:extLst>
                  <a:ext uri="{FF2B5EF4-FFF2-40B4-BE49-F238E27FC236}">
                    <a16:creationId xmlns:a16="http://schemas.microsoft.com/office/drawing/2014/main" id="{F76D8D03-D92D-4F8E-A1B2-B51DB5F2187D}"/>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82" name="Line 58">
                <a:extLst>
                  <a:ext uri="{FF2B5EF4-FFF2-40B4-BE49-F238E27FC236}">
                    <a16:creationId xmlns:a16="http://schemas.microsoft.com/office/drawing/2014/main" id="{1E2EC461-C08B-46A8-A91C-96030A1F837C}"/>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8" name="Group 59">
              <a:extLst>
                <a:ext uri="{FF2B5EF4-FFF2-40B4-BE49-F238E27FC236}">
                  <a16:creationId xmlns:a16="http://schemas.microsoft.com/office/drawing/2014/main" id="{0BDFF166-F459-42D3-8E10-B0E7389302EC}"/>
                </a:ext>
              </a:extLst>
            </p:cNvPr>
            <p:cNvGrpSpPr>
              <a:grpSpLocks/>
            </p:cNvGrpSpPr>
            <p:nvPr/>
          </p:nvGrpSpPr>
          <p:grpSpPr bwMode="auto">
            <a:xfrm>
              <a:off x="2130" y="2186"/>
              <a:ext cx="113" cy="441"/>
              <a:chOff x="3733" y="2119"/>
              <a:chExt cx="40" cy="204"/>
            </a:xfrm>
          </p:grpSpPr>
          <p:sp>
            <p:nvSpPr>
              <p:cNvPr id="779" name="Line 60">
                <a:extLst>
                  <a:ext uri="{FF2B5EF4-FFF2-40B4-BE49-F238E27FC236}">
                    <a16:creationId xmlns:a16="http://schemas.microsoft.com/office/drawing/2014/main" id="{C27C454F-F1F8-4A03-95FB-7835C0F80FCF}"/>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80" name="Line 61">
                <a:extLst>
                  <a:ext uri="{FF2B5EF4-FFF2-40B4-BE49-F238E27FC236}">
                    <a16:creationId xmlns:a16="http://schemas.microsoft.com/office/drawing/2014/main" id="{62C24AF6-6A80-4895-B3F5-3D7EB8ECBBB5}"/>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29" name="Group 62">
              <a:extLst>
                <a:ext uri="{FF2B5EF4-FFF2-40B4-BE49-F238E27FC236}">
                  <a16:creationId xmlns:a16="http://schemas.microsoft.com/office/drawing/2014/main" id="{32488789-9EA4-4A98-9C31-B3E5591A247E}"/>
                </a:ext>
              </a:extLst>
            </p:cNvPr>
            <p:cNvGrpSpPr>
              <a:grpSpLocks/>
            </p:cNvGrpSpPr>
            <p:nvPr/>
          </p:nvGrpSpPr>
          <p:grpSpPr bwMode="auto">
            <a:xfrm>
              <a:off x="1319" y="2170"/>
              <a:ext cx="114" cy="412"/>
              <a:chOff x="3733" y="2119"/>
              <a:chExt cx="40" cy="204"/>
            </a:xfrm>
          </p:grpSpPr>
          <p:sp>
            <p:nvSpPr>
              <p:cNvPr id="777" name="Line 63">
                <a:extLst>
                  <a:ext uri="{FF2B5EF4-FFF2-40B4-BE49-F238E27FC236}">
                    <a16:creationId xmlns:a16="http://schemas.microsoft.com/office/drawing/2014/main" id="{B118250B-83A9-4A85-9B77-CCDF3A70455C}"/>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78" name="Line 64">
                <a:extLst>
                  <a:ext uri="{FF2B5EF4-FFF2-40B4-BE49-F238E27FC236}">
                    <a16:creationId xmlns:a16="http://schemas.microsoft.com/office/drawing/2014/main" id="{02A21CFD-11FC-4EC7-B21A-A76C6031932A}"/>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30" name="Freeform 65">
              <a:extLst>
                <a:ext uri="{FF2B5EF4-FFF2-40B4-BE49-F238E27FC236}">
                  <a16:creationId xmlns:a16="http://schemas.microsoft.com/office/drawing/2014/main" id="{2D42D41B-D9EC-4711-90F5-4C9639E52BC5}"/>
                </a:ext>
              </a:extLst>
            </p:cNvPr>
            <p:cNvSpPr>
              <a:spLocks/>
            </p:cNvSpPr>
            <p:nvPr/>
          </p:nvSpPr>
          <p:spPr bwMode="auto">
            <a:xfrm>
              <a:off x="1375" y="2180"/>
              <a:ext cx="3256" cy="178"/>
            </a:xfrm>
            <a:custGeom>
              <a:avLst/>
              <a:gdLst>
                <a:gd name="T0" fmla="*/ 0 w 10028"/>
                <a:gd name="T1" fmla="*/ 0 h 9223"/>
                <a:gd name="T2" fmla="*/ 957 w 10028"/>
                <a:gd name="T3" fmla="*/ 0 h 9223"/>
                <a:gd name="T4" fmla="*/ 957 w 10028"/>
                <a:gd name="T5" fmla="*/ 0 h 9223"/>
                <a:gd name="T6" fmla="*/ 957 w 10028"/>
                <a:gd name="T7" fmla="*/ 0 h 9223"/>
                <a:gd name="T8" fmla="*/ 957 w 10028"/>
                <a:gd name="T9" fmla="*/ 0 h 9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28" h="9223">
                  <a:moveTo>
                    <a:pt x="0" y="0"/>
                  </a:moveTo>
                  <a:lnTo>
                    <a:pt x="2511" y="4451"/>
                  </a:lnTo>
                  <a:lnTo>
                    <a:pt x="4986" y="9223"/>
                  </a:lnTo>
                  <a:lnTo>
                    <a:pt x="7521" y="6631"/>
                  </a:lnTo>
                  <a:cubicBezTo>
                    <a:pt x="8369" y="6949"/>
                    <a:pt x="9180" y="8822"/>
                    <a:pt x="10028" y="9140"/>
                  </a:cubicBez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31" name="Oval 67">
              <a:extLst>
                <a:ext uri="{FF2B5EF4-FFF2-40B4-BE49-F238E27FC236}">
                  <a16:creationId xmlns:a16="http://schemas.microsoft.com/office/drawing/2014/main" id="{E336A080-905C-41A3-B2AA-2FE670D1A74C}"/>
                </a:ext>
              </a:extLst>
            </p:cNvPr>
            <p:cNvSpPr>
              <a:spLocks noChangeArrowheads="1"/>
            </p:cNvSpPr>
            <p:nvPr/>
          </p:nvSpPr>
          <p:spPr bwMode="auto">
            <a:xfrm>
              <a:off x="1319" y="2117"/>
              <a:ext cx="114"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32" name="Oval 68">
              <a:extLst>
                <a:ext uri="{FF2B5EF4-FFF2-40B4-BE49-F238E27FC236}">
                  <a16:creationId xmlns:a16="http://schemas.microsoft.com/office/drawing/2014/main" id="{AC4C921A-42E0-4217-A15F-056A2B17FC9D}"/>
                </a:ext>
              </a:extLst>
            </p:cNvPr>
            <p:cNvSpPr>
              <a:spLocks noChangeArrowheads="1"/>
            </p:cNvSpPr>
            <p:nvPr/>
          </p:nvSpPr>
          <p:spPr bwMode="auto">
            <a:xfrm>
              <a:off x="2131" y="2208"/>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33" name="Oval 69">
              <a:extLst>
                <a:ext uri="{FF2B5EF4-FFF2-40B4-BE49-F238E27FC236}">
                  <a16:creationId xmlns:a16="http://schemas.microsoft.com/office/drawing/2014/main" id="{6C1C0956-EF0D-4D63-A638-13D508900477}"/>
                </a:ext>
              </a:extLst>
            </p:cNvPr>
            <p:cNvSpPr>
              <a:spLocks noChangeArrowheads="1"/>
            </p:cNvSpPr>
            <p:nvPr/>
          </p:nvSpPr>
          <p:spPr bwMode="auto">
            <a:xfrm>
              <a:off x="2936" y="2297"/>
              <a:ext cx="114"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34" name="Oval 70">
              <a:extLst>
                <a:ext uri="{FF2B5EF4-FFF2-40B4-BE49-F238E27FC236}">
                  <a16:creationId xmlns:a16="http://schemas.microsoft.com/office/drawing/2014/main" id="{03D806AA-27B0-4FA5-B702-137DD2F0212D}"/>
                </a:ext>
              </a:extLst>
            </p:cNvPr>
            <p:cNvSpPr>
              <a:spLocks noChangeArrowheads="1"/>
            </p:cNvSpPr>
            <p:nvPr/>
          </p:nvSpPr>
          <p:spPr bwMode="auto">
            <a:xfrm>
              <a:off x="3752" y="2255"/>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35" name="Oval 71">
              <a:extLst>
                <a:ext uri="{FF2B5EF4-FFF2-40B4-BE49-F238E27FC236}">
                  <a16:creationId xmlns:a16="http://schemas.microsoft.com/office/drawing/2014/main" id="{7D53C54A-3EF6-46DD-A3D2-C8C6CA2C6377}"/>
                </a:ext>
              </a:extLst>
            </p:cNvPr>
            <p:cNvSpPr>
              <a:spLocks noChangeArrowheads="1"/>
            </p:cNvSpPr>
            <p:nvPr/>
          </p:nvSpPr>
          <p:spPr bwMode="auto">
            <a:xfrm>
              <a:off x="4568" y="2299"/>
              <a:ext cx="114" cy="114"/>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736" name="Group 44">
              <a:extLst>
                <a:ext uri="{FF2B5EF4-FFF2-40B4-BE49-F238E27FC236}">
                  <a16:creationId xmlns:a16="http://schemas.microsoft.com/office/drawing/2014/main" id="{58A29B70-2BA0-4BD8-8DF2-45B571611294}"/>
                </a:ext>
              </a:extLst>
            </p:cNvPr>
            <p:cNvGrpSpPr>
              <a:grpSpLocks/>
            </p:cNvGrpSpPr>
            <p:nvPr/>
          </p:nvGrpSpPr>
          <p:grpSpPr bwMode="auto">
            <a:xfrm rot="10800000">
              <a:off x="2238" y="2494"/>
              <a:ext cx="113" cy="269"/>
              <a:chOff x="882" y="1622"/>
              <a:chExt cx="40" cy="923"/>
            </a:xfrm>
          </p:grpSpPr>
          <p:sp>
            <p:nvSpPr>
              <p:cNvPr id="775" name="Line 45">
                <a:extLst>
                  <a:ext uri="{FF2B5EF4-FFF2-40B4-BE49-F238E27FC236}">
                    <a16:creationId xmlns:a16="http://schemas.microsoft.com/office/drawing/2014/main" id="{6E21E2F8-367B-4A64-96CE-CCC413819A4A}"/>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76" name="Line 46">
                <a:extLst>
                  <a:ext uri="{FF2B5EF4-FFF2-40B4-BE49-F238E27FC236}">
                    <a16:creationId xmlns:a16="http://schemas.microsoft.com/office/drawing/2014/main" id="{907D8D0C-C6B8-46EA-9966-D179F2DA4D63}"/>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37" name="Group 41">
              <a:extLst>
                <a:ext uri="{FF2B5EF4-FFF2-40B4-BE49-F238E27FC236}">
                  <a16:creationId xmlns:a16="http://schemas.microsoft.com/office/drawing/2014/main" id="{90364AEE-5D61-4F46-8C5B-87FBBB54216F}"/>
                </a:ext>
              </a:extLst>
            </p:cNvPr>
            <p:cNvGrpSpPr>
              <a:grpSpLocks/>
            </p:cNvGrpSpPr>
            <p:nvPr/>
          </p:nvGrpSpPr>
          <p:grpSpPr bwMode="auto">
            <a:xfrm rot="10800000">
              <a:off x="3043" y="2389"/>
              <a:ext cx="113" cy="330"/>
              <a:chOff x="882" y="1622"/>
              <a:chExt cx="40" cy="923"/>
            </a:xfrm>
          </p:grpSpPr>
          <p:sp>
            <p:nvSpPr>
              <p:cNvPr id="773" name="Line 42">
                <a:extLst>
                  <a:ext uri="{FF2B5EF4-FFF2-40B4-BE49-F238E27FC236}">
                    <a16:creationId xmlns:a16="http://schemas.microsoft.com/office/drawing/2014/main" id="{7AA5637C-9BDF-4564-820F-D6D151CE3C23}"/>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74" name="Line 43">
                <a:extLst>
                  <a:ext uri="{FF2B5EF4-FFF2-40B4-BE49-F238E27FC236}">
                    <a16:creationId xmlns:a16="http://schemas.microsoft.com/office/drawing/2014/main" id="{A6F0E2FF-3A19-43BA-B51A-6B80BBF80CA7}"/>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38" name="Group 38">
              <a:extLst>
                <a:ext uri="{FF2B5EF4-FFF2-40B4-BE49-F238E27FC236}">
                  <a16:creationId xmlns:a16="http://schemas.microsoft.com/office/drawing/2014/main" id="{8D713972-D569-4291-A923-773799EE9AEA}"/>
                </a:ext>
              </a:extLst>
            </p:cNvPr>
            <p:cNvGrpSpPr>
              <a:grpSpLocks/>
            </p:cNvGrpSpPr>
            <p:nvPr/>
          </p:nvGrpSpPr>
          <p:grpSpPr bwMode="auto">
            <a:xfrm rot="10800000">
              <a:off x="3860" y="2390"/>
              <a:ext cx="113" cy="329"/>
              <a:chOff x="882" y="1622"/>
              <a:chExt cx="40" cy="923"/>
            </a:xfrm>
          </p:grpSpPr>
          <p:sp>
            <p:nvSpPr>
              <p:cNvPr id="771" name="Line 39">
                <a:extLst>
                  <a:ext uri="{FF2B5EF4-FFF2-40B4-BE49-F238E27FC236}">
                    <a16:creationId xmlns:a16="http://schemas.microsoft.com/office/drawing/2014/main" id="{D8E617B2-6C7E-4364-BA25-545DFF8F2ABD}"/>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72" name="Line 40">
                <a:extLst>
                  <a:ext uri="{FF2B5EF4-FFF2-40B4-BE49-F238E27FC236}">
                    <a16:creationId xmlns:a16="http://schemas.microsoft.com/office/drawing/2014/main" id="{F106E193-0B46-4A1C-9C0F-C6F7EBC772A7}"/>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39" name="Group 35">
              <a:extLst>
                <a:ext uri="{FF2B5EF4-FFF2-40B4-BE49-F238E27FC236}">
                  <a16:creationId xmlns:a16="http://schemas.microsoft.com/office/drawing/2014/main" id="{54A58700-8789-4BB9-9C2D-B5F5647547B0}"/>
                </a:ext>
              </a:extLst>
            </p:cNvPr>
            <p:cNvGrpSpPr>
              <a:grpSpLocks/>
            </p:cNvGrpSpPr>
            <p:nvPr/>
          </p:nvGrpSpPr>
          <p:grpSpPr bwMode="auto">
            <a:xfrm rot="10800000">
              <a:off x="4675" y="2363"/>
              <a:ext cx="113" cy="311"/>
              <a:chOff x="882" y="1622"/>
              <a:chExt cx="40" cy="923"/>
            </a:xfrm>
          </p:grpSpPr>
          <p:sp>
            <p:nvSpPr>
              <p:cNvPr id="769" name="Line 36">
                <a:extLst>
                  <a:ext uri="{FF2B5EF4-FFF2-40B4-BE49-F238E27FC236}">
                    <a16:creationId xmlns:a16="http://schemas.microsoft.com/office/drawing/2014/main" id="{042547AB-F6FA-4D95-919B-1E4B081E5164}"/>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70" name="Line 37">
                <a:extLst>
                  <a:ext uri="{FF2B5EF4-FFF2-40B4-BE49-F238E27FC236}">
                    <a16:creationId xmlns:a16="http://schemas.microsoft.com/office/drawing/2014/main" id="{DA4984BC-57AE-4B45-A8C4-7D86A231FD9B}"/>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0" name="Group 47">
              <a:extLst>
                <a:ext uri="{FF2B5EF4-FFF2-40B4-BE49-F238E27FC236}">
                  <a16:creationId xmlns:a16="http://schemas.microsoft.com/office/drawing/2014/main" id="{1194E82C-6EE1-454E-8733-91259AC7F147}"/>
                </a:ext>
              </a:extLst>
            </p:cNvPr>
            <p:cNvGrpSpPr>
              <a:grpSpLocks/>
            </p:cNvGrpSpPr>
            <p:nvPr/>
          </p:nvGrpSpPr>
          <p:grpSpPr bwMode="auto">
            <a:xfrm rot="10800000">
              <a:off x="1425" y="2125"/>
              <a:ext cx="114" cy="502"/>
              <a:chOff x="882" y="1622"/>
              <a:chExt cx="40" cy="923"/>
            </a:xfrm>
          </p:grpSpPr>
          <p:sp>
            <p:nvSpPr>
              <p:cNvPr id="767" name="Line 48">
                <a:extLst>
                  <a:ext uri="{FF2B5EF4-FFF2-40B4-BE49-F238E27FC236}">
                    <a16:creationId xmlns:a16="http://schemas.microsoft.com/office/drawing/2014/main" id="{9B9EB993-5E2A-4013-A4A5-F7292C6C9E16}"/>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8" name="Line 49">
                <a:extLst>
                  <a:ext uri="{FF2B5EF4-FFF2-40B4-BE49-F238E27FC236}">
                    <a16:creationId xmlns:a16="http://schemas.microsoft.com/office/drawing/2014/main" id="{1C19DFB4-16EA-4A82-9AC2-4BB14D377763}"/>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1" name="Group 35">
              <a:extLst>
                <a:ext uri="{FF2B5EF4-FFF2-40B4-BE49-F238E27FC236}">
                  <a16:creationId xmlns:a16="http://schemas.microsoft.com/office/drawing/2014/main" id="{5F61B679-674E-4808-B272-01B69F33AD9A}"/>
                </a:ext>
              </a:extLst>
            </p:cNvPr>
            <p:cNvGrpSpPr>
              <a:grpSpLocks/>
            </p:cNvGrpSpPr>
            <p:nvPr/>
          </p:nvGrpSpPr>
          <p:grpSpPr bwMode="auto">
            <a:xfrm>
              <a:off x="4673" y="2128"/>
              <a:ext cx="113" cy="289"/>
              <a:chOff x="882" y="1622"/>
              <a:chExt cx="40" cy="923"/>
            </a:xfrm>
          </p:grpSpPr>
          <p:sp>
            <p:nvSpPr>
              <p:cNvPr id="765" name="Line 36">
                <a:extLst>
                  <a:ext uri="{FF2B5EF4-FFF2-40B4-BE49-F238E27FC236}">
                    <a16:creationId xmlns:a16="http://schemas.microsoft.com/office/drawing/2014/main" id="{4C294233-1D27-4C26-A707-07173FE409F5}"/>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6" name="Line 37">
                <a:extLst>
                  <a:ext uri="{FF2B5EF4-FFF2-40B4-BE49-F238E27FC236}">
                    <a16:creationId xmlns:a16="http://schemas.microsoft.com/office/drawing/2014/main" id="{10668D6E-D48D-4919-98F8-A50488892759}"/>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2" name="Group 38">
              <a:extLst>
                <a:ext uri="{FF2B5EF4-FFF2-40B4-BE49-F238E27FC236}">
                  <a16:creationId xmlns:a16="http://schemas.microsoft.com/office/drawing/2014/main" id="{CBEDD162-A1AD-4AE5-8445-EB3FBB9BC698}"/>
                </a:ext>
              </a:extLst>
            </p:cNvPr>
            <p:cNvGrpSpPr>
              <a:grpSpLocks/>
            </p:cNvGrpSpPr>
            <p:nvPr/>
          </p:nvGrpSpPr>
          <p:grpSpPr bwMode="auto">
            <a:xfrm>
              <a:off x="3858" y="2083"/>
              <a:ext cx="113" cy="328"/>
              <a:chOff x="882" y="1622"/>
              <a:chExt cx="40" cy="923"/>
            </a:xfrm>
          </p:grpSpPr>
          <p:sp>
            <p:nvSpPr>
              <p:cNvPr id="763" name="Line 39">
                <a:extLst>
                  <a:ext uri="{FF2B5EF4-FFF2-40B4-BE49-F238E27FC236}">
                    <a16:creationId xmlns:a16="http://schemas.microsoft.com/office/drawing/2014/main" id="{EF74FEA9-1232-4A1A-85A2-3DEAF3F2BCB3}"/>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4" name="Line 40">
                <a:extLst>
                  <a:ext uri="{FF2B5EF4-FFF2-40B4-BE49-F238E27FC236}">
                    <a16:creationId xmlns:a16="http://schemas.microsoft.com/office/drawing/2014/main" id="{976BCFDC-B479-4D91-A388-782F2570B21C}"/>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3" name="Group 41">
              <a:extLst>
                <a:ext uri="{FF2B5EF4-FFF2-40B4-BE49-F238E27FC236}">
                  <a16:creationId xmlns:a16="http://schemas.microsoft.com/office/drawing/2014/main" id="{3663155F-A4BB-48D6-91DF-F8DF74CD3A32}"/>
                </a:ext>
              </a:extLst>
            </p:cNvPr>
            <p:cNvGrpSpPr>
              <a:grpSpLocks/>
            </p:cNvGrpSpPr>
            <p:nvPr/>
          </p:nvGrpSpPr>
          <p:grpSpPr bwMode="auto">
            <a:xfrm>
              <a:off x="3041" y="2083"/>
              <a:ext cx="113" cy="313"/>
              <a:chOff x="882" y="1622"/>
              <a:chExt cx="40" cy="923"/>
            </a:xfrm>
          </p:grpSpPr>
          <p:sp>
            <p:nvSpPr>
              <p:cNvPr id="761" name="Line 42">
                <a:extLst>
                  <a:ext uri="{FF2B5EF4-FFF2-40B4-BE49-F238E27FC236}">
                    <a16:creationId xmlns:a16="http://schemas.microsoft.com/office/drawing/2014/main" id="{838AB81E-4ECE-4CBD-B748-293E25DB7F9D}"/>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2" name="Line 43">
                <a:extLst>
                  <a:ext uri="{FF2B5EF4-FFF2-40B4-BE49-F238E27FC236}">
                    <a16:creationId xmlns:a16="http://schemas.microsoft.com/office/drawing/2014/main" id="{1328679A-AA53-43E3-97E2-35660C2F48AB}"/>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4" name="Group 44">
              <a:extLst>
                <a:ext uri="{FF2B5EF4-FFF2-40B4-BE49-F238E27FC236}">
                  <a16:creationId xmlns:a16="http://schemas.microsoft.com/office/drawing/2014/main" id="{A3D72133-6A86-48EA-B638-D170A45A9DEC}"/>
                </a:ext>
              </a:extLst>
            </p:cNvPr>
            <p:cNvGrpSpPr>
              <a:grpSpLocks/>
            </p:cNvGrpSpPr>
            <p:nvPr/>
          </p:nvGrpSpPr>
          <p:grpSpPr bwMode="auto">
            <a:xfrm>
              <a:off x="2236" y="2129"/>
              <a:ext cx="113" cy="269"/>
              <a:chOff x="882" y="1622"/>
              <a:chExt cx="40" cy="923"/>
            </a:xfrm>
          </p:grpSpPr>
          <p:sp>
            <p:nvSpPr>
              <p:cNvPr id="759" name="Line 45">
                <a:extLst>
                  <a:ext uri="{FF2B5EF4-FFF2-40B4-BE49-F238E27FC236}">
                    <a16:creationId xmlns:a16="http://schemas.microsoft.com/office/drawing/2014/main" id="{1BF50503-2F80-4A09-A6A3-BFF4943CCCAF}"/>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60" name="Line 46">
                <a:extLst>
                  <a:ext uri="{FF2B5EF4-FFF2-40B4-BE49-F238E27FC236}">
                    <a16:creationId xmlns:a16="http://schemas.microsoft.com/office/drawing/2014/main" id="{C84BAAB5-E3DA-4CB7-81C3-09527A657B4D}"/>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745" name="Group 47">
              <a:extLst>
                <a:ext uri="{FF2B5EF4-FFF2-40B4-BE49-F238E27FC236}">
                  <a16:creationId xmlns:a16="http://schemas.microsoft.com/office/drawing/2014/main" id="{5E77C47A-C0DA-4627-A289-DACAFCED4D9C}"/>
                </a:ext>
              </a:extLst>
            </p:cNvPr>
            <p:cNvGrpSpPr>
              <a:grpSpLocks/>
            </p:cNvGrpSpPr>
            <p:nvPr/>
          </p:nvGrpSpPr>
          <p:grpSpPr bwMode="auto">
            <a:xfrm>
              <a:off x="1425" y="1627"/>
              <a:ext cx="114" cy="456"/>
              <a:chOff x="882" y="1622"/>
              <a:chExt cx="40" cy="923"/>
            </a:xfrm>
          </p:grpSpPr>
          <p:sp>
            <p:nvSpPr>
              <p:cNvPr id="757" name="Line 48">
                <a:extLst>
                  <a:ext uri="{FF2B5EF4-FFF2-40B4-BE49-F238E27FC236}">
                    <a16:creationId xmlns:a16="http://schemas.microsoft.com/office/drawing/2014/main" id="{D3908386-6861-4BD6-A7DB-FDEABE6B8FE2}"/>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58" name="Line 49">
                <a:extLst>
                  <a:ext uri="{FF2B5EF4-FFF2-40B4-BE49-F238E27FC236}">
                    <a16:creationId xmlns:a16="http://schemas.microsoft.com/office/drawing/2014/main" id="{D0EBEE97-7497-4F2A-8B72-C2DE05874873}"/>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746" name="Freeform 72">
              <a:extLst>
                <a:ext uri="{FF2B5EF4-FFF2-40B4-BE49-F238E27FC236}">
                  <a16:creationId xmlns:a16="http://schemas.microsoft.com/office/drawing/2014/main" id="{640E6E6C-6944-4522-95B5-48ED2A15FA13}"/>
                </a:ext>
              </a:extLst>
            </p:cNvPr>
            <p:cNvSpPr>
              <a:spLocks/>
            </p:cNvSpPr>
            <p:nvPr/>
          </p:nvSpPr>
          <p:spPr bwMode="auto">
            <a:xfrm>
              <a:off x="1487" y="2119"/>
              <a:ext cx="3242" cy="333"/>
            </a:xfrm>
            <a:custGeom>
              <a:avLst/>
              <a:gdLst>
                <a:gd name="T0" fmla="*/ 0 w 9991"/>
                <a:gd name="T1" fmla="*/ 0 h 10183"/>
                <a:gd name="T2" fmla="*/ 950 w 9991"/>
                <a:gd name="T3" fmla="*/ 0 h 10183"/>
                <a:gd name="T4" fmla="*/ 950 w 9991"/>
                <a:gd name="T5" fmla="*/ 0 h 10183"/>
                <a:gd name="T6" fmla="*/ 950 w 9991"/>
                <a:gd name="T7" fmla="*/ 0 h 10183"/>
                <a:gd name="T8" fmla="*/ 950 w 9991"/>
                <a:gd name="T9" fmla="*/ 0 h 10183"/>
                <a:gd name="T10" fmla="*/ 0 60000 65536"/>
                <a:gd name="T11" fmla="*/ 0 60000 65536"/>
                <a:gd name="T12" fmla="*/ 0 60000 65536"/>
                <a:gd name="T13" fmla="*/ 0 60000 65536"/>
                <a:gd name="T14" fmla="*/ 0 60000 65536"/>
                <a:gd name="T15" fmla="*/ 0 w 9991"/>
                <a:gd name="T16" fmla="*/ 0 h 10183"/>
                <a:gd name="T17" fmla="*/ 9991 w 9991"/>
                <a:gd name="T18" fmla="*/ 10183 h 10183"/>
              </a:gdLst>
              <a:ahLst/>
              <a:cxnLst>
                <a:cxn ang="T10">
                  <a:pos x="T0" y="T1"/>
                </a:cxn>
                <a:cxn ang="T11">
                  <a:pos x="T2" y="T3"/>
                </a:cxn>
                <a:cxn ang="T12">
                  <a:pos x="T4" y="T5"/>
                </a:cxn>
                <a:cxn ang="T13">
                  <a:pos x="T6" y="T7"/>
                </a:cxn>
                <a:cxn ang="T14">
                  <a:pos x="T8" y="T9"/>
                </a:cxn>
              </a:cxnLst>
              <a:rect l="T15" t="T16" r="T17" b="T18"/>
              <a:pathLst>
                <a:path w="9991" h="10183">
                  <a:moveTo>
                    <a:pt x="0" y="0"/>
                  </a:moveTo>
                  <a:lnTo>
                    <a:pt x="2526" y="10183"/>
                  </a:lnTo>
                  <a:lnTo>
                    <a:pt x="4964" y="8702"/>
                  </a:lnTo>
                  <a:lnTo>
                    <a:pt x="7483" y="8743"/>
                  </a:lnTo>
                  <a:lnTo>
                    <a:pt x="9991" y="9007"/>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747" name="Oval 74">
              <a:extLst>
                <a:ext uri="{FF2B5EF4-FFF2-40B4-BE49-F238E27FC236}">
                  <a16:creationId xmlns:a16="http://schemas.microsoft.com/office/drawing/2014/main" id="{9D8ABAB2-D941-4F0E-91CF-7002F648D274}"/>
                </a:ext>
              </a:extLst>
            </p:cNvPr>
            <p:cNvSpPr>
              <a:spLocks noChangeArrowheads="1"/>
            </p:cNvSpPr>
            <p:nvPr/>
          </p:nvSpPr>
          <p:spPr bwMode="auto">
            <a:xfrm>
              <a:off x="1425" y="2071"/>
              <a:ext cx="114"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48" name="Oval 76">
              <a:extLst>
                <a:ext uri="{FF2B5EF4-FFF2-40B4-BE49-F238E27FC236}">
                  <a16:creationId xmlns:a16="http://schemas.microsoft.com/office/drawing/2014/main" id="{619CC553-395F-468D-A1D6-619167DF2FEB}"/>
                </a:ext>
              </a:extLst>
            </p:cNvPr>
            <p:cNvSpPr>
              <a:spLocks noChangeArrowheads="1"/>
            </p:cNvSpPr>
            <p:nvPr/>
          </p:nvSpPr>
          <p:spPr bwMode="auto">
            <a:xfrm>
              <a:off x="3041" y="2345"/>
              <a:ext cx="114"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49" name="Oval 77">
              <a:extLst>
                <a:ext uri="{FF2B5EF4-FFF2-40B4-BE49-F238E27FC236}">
                  <a16:creationId xmlns:a16="http://schemas.microsoft.com/office/drawing/2014/main" id="{08E7B855-6AFF-4C6D-BE17-8846633C1C3F}"/>
                </a:ext>
              </a:extLst>
            </p:cNvPr>
            <p:cNvSpPr>
              <a:spLocks noChangeArrowheads="1"/>
            </p:cNvSpPr>
            <p:nvPr/>
          </p:nvSpPr>
          <p:spPr bwMode="auto">
            <a:xfrm>
              <a:off x="3858" y="2346"/>
              <a:ext cx="114"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50" name="Oval 78">
              <a:extLst>
                <a:ext uri="{FF2B5EF4-FFF2-40B4-BE49-F238E27FC236}">
                  <a16:creationId xmlns:a16="http://schemas.microsoft.com/office/drawing/2014/main" id="{50503CB7-A7F8-4404-B43F-BDA5489A8F4E}"/>
                </a:ext>
              </a:extLst>
            </p:cNvPr>
            <p:cNvSpPr>
              <a:spLocks noChangeArrowheads="1"/>
            </p:cNvSpPr>
            <p:nvPr/>
          </p:nvSpPr>
          <p:spPr bwMode="auto">
            <a:xfrm>
              <a:off x="4674" y="2349"/>
              <a:ext cx="114"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51" name="Text Box 98">
              <a:extLst>
                <a:ext uri="{FF2B5EF4-FFF2-40B4-BE49-F238E27FC236}">
                  <a16:creationId xmlns:a16="http://schemas.microsoft.com/office/drawing/2014/main" id="{EAB365D2-0354-4AF3-92A6-890FD190AAE0}"/>
                </a:ext>
              </a:extLst>
            </p:cNvPr>
            <p:cNvSpPr txBox="1">
              <a:spLocks noChangeArrowheads="1"/>
            </p:cNvSpPr>
            <p:nvPr/>
          </p:nvSpPr>
          <p:spPr bwMode="auto">
            <a:xfrm>
              <a:off x="1519" y="1958"/>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752" name="Text Box 98">
              <a:extLst>
                <a:ext uri="{FF2B5EF4-FFF2-40B4-BE49-F238E27FC236}">
                  <a16:creationId xmlns:a16="http://schemas.microsoft.com/office/drawing/2014/main" id="{688382F4-3C80-4A04-9D54-F75BE2694B24}"/>
                </a:ext>
              </a:extLst>
            </p:cNvPr>
            <p:cNvSpPr txBox="1">
              <a:spLocks noChangeArrowheads="1"/>
            </p:cNvSpPr>
            <p:nvPr/>
          </p:nvSpPr>
          <p:spPr bwMode="auto">
            <a:xfrm>
              <a:off x="3102" y="2399"/>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753" name="Text Box 98">
              <a:extLst>
                <a:ext uri="{FF2B5EF4-FFF2-40B4-BE49-F238E27FC236}">
                  <a16:creationId xmlns:a16="http://schemas.microsoft.com/office/drawing/2014/main" id="{CAC8E1F2-00A6-4AE6-A78E-B16195912864}"/>
                </a:ext>
              </a:extLst>
            </p:cNvPr>
            <p:cNvSpPr txBox="1">
              <a:spLocks noChangeArrowheads="1"/>
            </p:cNvSpPr>
            <p:nvPr/>
          </p:nvSpPr>
          <p:spPr bwMode="auto">
            <a:xfrm>
              <a:off x="3928" y="2393"/>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754" name="Text Box 98">
              <a:extLst>
                <a:ext uri="{FF2B5EF4-FFF2-40B4-BE49-F238E27FC236}">
                  <a16:creationId xmlns:a16="http://schemas.microsoft.com/office/drawing/2014/main" id="{84AC1205-2829-4603-A003-D383DB3226FF}"/>
                </a:ext>
              </a:extLst>
            </p:cNvPr>
            <p:cNvSpPr txBox="1">
              <a:spLocks noChangeArrowheads="1"/>
            </p:cNvSpPr>
            <p:nvPr/>
          </p:nvSpPr>
          <p:spPr bwMode="auto">
            <a:xfrm>
              <a:off x="4740" y="2421"/>
              <a:ext cx="260"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755" name="Text Box 33">
              <a:extLst>
                <a:ext uri="{FF2B5EF4-FFF2-40B4-BE49-F238E27FC236}">
                  <a16:creationId xmlns:a16="http://schemas.microsoft.com/office/drawing/2014/main" id="{3D771F2C-96A3-4578-9592-FAFDC44125F5}"/>
                </a:ext>
              </a:extLst>
            </p:cNvPr>
            <p:cNvSpPr txBox="1">
              <a:spLocks noChangeArrowheads="1"/>
            </p:cNvSpPr>
            <p:nvPr/>
          </p:nvSpPr>
          <p:spPr bwMode="auto">
            <a:xfrm>
              <a:off x="2301" y="2460"/>
              <a:ext cx="189"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56" name="Oval 75">
              <a:extLst>
                <a:ext uri="{FF2B5EF4-FFF2-40B4-BE49-F238E27FC236}">
                  <a16:creationId xmlns:a16="http://schemas.microsoft.com/office/drawing/2014/main" id="{B95595C0-E775-4C0D-A59E-6BC7E8F9CDEF}"/>
                </a:ext>
              </a:extLst>
            </p:cNvPr>
            <p:cNvSpPr>
              <a:spLocks noChangeArrowheads="1"/>
            </p:cNvSpPr>
            <p:nvPr/>
          </p:nvSpPr>
          <p:spPr bwMode="auto">
            <a:xfrm>
              <a:off x="2237" y="2390"/>
              <a:ext cx="114"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32" name="テキスト ボックス 18">
            <a:extLst>
              <a:ext uri="{FF2B5EF4-FFF2-40B4-BE49-F238E27FC236}">
                <a16:creationId xmlns:a16="http://schemas.microsoft.com/office/drawing/2014/main" id="{D206B5DD-CB8B-4DF5-AA72-AFE05DC65946}"/>
              </a:ext>
            </a:extLst>
          </p:cNvPr>
          <p:cNvSpPr txBox="1">
            <a:spLocks noChangeArrowheads="1"/>
          </p:cNvSpPr>
          <p:nvPr/>
        </p:nvSpPr>
        <p:spPr bwMode="auto">
          <a:xfrm>
            <a:off x="2357688" y="1165065"/>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3" name="Rectangle 86">
            <a:extLst>
              <a:ext uri="{FF2B5EF4-FFF2-40B4-BE49-F238E27FC236}">
                <a16:creationId xmlns:a16="http://schemas.microsoft.com/office/drawing/2014/main" id="{D7426A62-686F-4872-9B0C-6F8471754CDB}"/>
              </a:ext>
            </a:extLst>
          </p:cNvPr>
          <p:cNvSpPr>
            <a:spLocks noChangeArrowheads="1"/>
          </p:cNvSpPr>
          <p:nvPr/>
        </p:nvSpPr>
        <p:spPr bwMode="auto">
          <a:xfrm>
            <a:off x="4930396" y="1164271"/>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34" name="Line 82">
            <a:extLst>
              <a:ext uri="{FF2B5EF4-FFF2-40B4-BE49-F238E27FC236}">
                <a16:creationId xmlns:a16="http://schemas.microsoft.com/office/drawing/2014/main" id="{95B51D67-896F-46E2-8E44-D713A175A275}"/>
              </a:ext>
            </a:extLst>
          </p:cNvPr>
          <p:cNvSpPr>
            <a:spLocks noChangeShapeType="1"/>
          </p:cNvSpPr>
          <p:nvPr/>
        </p:nvSpPr>
        <p:spPr bwMode="auto">
          <a:xfrm>
            <a:off x="2046538" y="1308880"/>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5" name="Oval 81">
            <a:extLst>
              <a:ext uri="{FF2B5EF4-FFF2-40B4-BE49-F238E27FC236}">
                <a16:creationId xmlns:a16="http://schemas.microsoft.com/office/drawing/2014/main" id="{78D47AC3-DEF5-4FBC-A0F5-A9D30B23773F}"/>
              </a:ext>
            </a:extLst>
          </p:cNvPr>
          <p:cNvSpPr>
            <a:spLocks noChangeArrowheads="1"/>
          </p:cNvSpPr>
          <p:nvPr/>
        </p:nvSpPr>
        <p:spPr bwMode="auto">
          <a:xfrm>
            <a:off x="2154488" y="1237443"/>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 name="グループ化 2">
            <a:extLst>
              <a:ext uri="{FF2B5EF4-FFF2-40B4-BE49-F238E27FC236}">
                <a16:creationId xmlns:a16="http://schemas.microsoft.com/office/drawing/2014/main" id="{03A5F413-4703-43C3-91C5-66F9A02BB774}"/>
              </a:ext>
            </a:extLst>
          </p:cNvPr>
          <p:cNvGrpSpPr/>
          <p:nvPr/>
        </p:nvGrpSpPr>
        <p:grpSpPr>
          <a:xfrm>
            <a:off x="4619246" y="1237443"/>
            <a:ext cx="360362" cy="142875"/>
            <a:chOff x="4314882" y="1285068"/>
            <a:chExt cx="360362" cy="142875"/>
          </a:xfrm>
        </p:grpSpPr>
        <p:sp>
          <p:nvSpPr>
            <p:cNvPr id="136" name="Line 85">
              <a:extLst>
                <a:ext uri="{FF2B5EF4-FFF2-40B4-BE49-F238E27FC236}">
                  <a16:creationId xmlns:a16="http://schemas.microsoft.com/office/drawing/2014/main" id="{1E75842E-AEC5-4149-9E3D-5FBAEB627DA0}"/>
                </a:ext>
              </a:extLst>
            </p:cNvPr>
            <p:cNvSpPr>
              <a:spLocks noChangeShapeType="1"/>
            </p:cNvSpPr>
            <p:nvPr/>
          </p:nvSpPr>
          <p:spPr bwMode="auto">
            <a:xfrm>
              <a:off x="4314882" y="1356505"/>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44" name="Oval 84">
              <a:extLst>
                <a:ext uri="{FF2B5EF4-FFF2-40B4-BE49-F238E27FC236}">
                  <a16:creationId xmlns:a16="http://schemas.microsoft.com/office/drawing/2014/main" id="{47688E6C-6305-4987-83CC-E5B33ED7AB16}"/>
                </a:ext>
              </a:extLst>
            </p:cNvPr>
            <p:cNvSpPr>
              <a:spLocks noChangeArrowheads="1"/>
            </p:cNvSpPr>
            <p:nvPr/>
          </p:nvSpPr>
          <p:spPr bwMode="auto">
            <a:xfrm>
              <a:off x="4422832" y="1285068"/>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21" name="正方形/長方形 120">
            <a:extLst>
              <a:ext uri="{FF2B5EF4-FFF2-40B4-BE49-F238E27FC236}">
                <a16:creationId xmlns:a16="http://schemas.microsoft.com/office/drawing/2014/main" id="{D081BFDC-8D36-4DAC-8EA5-9503857F3C22}"/>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25" name="テキスト ボックス 10">
            <a:extLst>
              <a:ext uri="{FF2B5EF4-FFF2-40B4-BE49-F238E27FC236}">
                <a16:creationId xmlns:a16="http://schemas.microsoft.com/office/drawing/2014/main" id="{ED56E49A-F7A2-4BB9-B480-1E6BDB57A415}"/>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6" name="テキスト ボックス 22">
            <a:extLst>
              <a:ext uri="{FF2B5EF4-FFF2-40B4-BE49-F238E27FC236}">
                <a16:creationId xmlns:a16="http://schemas.microsoft.com/office/drawing/2014/main" id="{50B9CEED-4938-4529-89D9-42F05303A13C}"/>
              </a:ext>
            </a:extLst>
          </p:cNvPr>
          <p:cNvSpPr txBox="1">
            <a:spLocks noChangeArrowheads="1"/>
          </p:cNvSpPr>
          <p:nvPr/>
        </p:nvSpPr>
        <p:spPr bwMode="auto">
          <a:xfrm>
            <a:off x="371810" y="5407301"/>
            <a:ext cx="8435306" cy="110799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52525" indent="-11525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42950" indent="-7429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23"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4"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AFF2E7B-64E7-4DE7-94A0-86F30CD6607E}"/>
              </a:ext>
            </a:extLst>
          </p:cNvPr>
          <p:cNvSpPr>
            <a:spLocks noGrp="1"/>
          </p:cNvSpPr>
          <p:nvPr>
            <p:ph type="title"/>
          </p:nvPr>
        </p:nvSpPr>
        <p:spPr/>
        <p:txBody>
          <a:bodyPr rtlCol="0"/>
          <a:lstStyle/>
          <a:p>
            <a:pPr rtl="0"/>
            <a:r>
              <a:rPr lang="en-us" dirty="0"/>
              <a:t>History of development of </a:t>
            </a:r>
            <a:r>
              <a:rPr lang="en-us" dirty="0" err="1"/>
              <a:t>Amitiza</a:t>
            </a:r>
            <a:r>
              <a:rPr lang="en-us" baseline="30000" dirty="0">
                <a:latin typeface="Arial" panose="020B0604020202020204" pitchFamily="34" charset="0"/>
                <a:cs typeface="Arial" panose="020B0604020202020204" pitchFamily="34" charset="0"/>
              </a:rPr>
              <a:t>®</a:t>
            </a:r>
            <a:r>
              <a:rPr lang="en-us" dirty="0"/>
              <a:t> Capsules 12 </a:t>
            </a:r>
            <a:r>
              <a:rPr lang="en-us" dirty="0" err="1"/>
              <a:t>μg</a:t>
            </a:r>
            <a:endParaRPr kumimoji="1" lang="ja-JP" altLang="en-US" dirty="0"/>
          </a:p>
        </p:txBody>
      </p:sp>
      <p:sp>
        <p:nvSpPr>
          <p:cNvPr id="3" name="Rectangle 4">
            <a:extLst>
              <a:ext uri="{FF2B5EF4-FFF2-40B4-BE49-F238E27FC236}">
                <a16:creationId xmlns:a16="http://schemas.microsoft.com/office/drawing/2014/main" id="{88126A3F-61BC-4D6C-8AB1-0DA5234E8F5E}"/>
              </a:ext>
            </a:extLst>
          </p:cNvPr>
          <p:cNvSpPr>
            <a:spLocks noChangeArrowheads="1"/>
          </p:cNvSpPr>
          <p:nvPr/>
        </p:nvSpPr>
        <p:spPr bwMode="auto">
          <a:xfrm>
            <a:off x="3935649" y="1802378"/>
            <a:ext cx="4843936" cy="28946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rtlCol="0">
            <a:spAutoFit/>
          </a:bodyPr>
          <a:lstStyle>
            <a:lvl1pPr marL="342900" indent="-342900" eaLnBrk="0" hangingPunct="0">
              <a:defRPr kumimoji="1" sz="2000">
                <a:solidFill>
                  <a:schemeClr val="tx1"/>
                </a:solidFill>
                <a:latin typeface="HGPｺﾞｼｯｸE" pitchFamily="50" charset="-128"/>
                <a:ea typeface="HGPｺﾞｼｯｸE" pitchFamily="50" charset="-128"/>
              </a:defRPr>
            </a:lvl1pPr>
            <a:lvl2pPr marL="742950" indent="-285750" eaLnBrk="0" hangingPunct="0">
              <a:defRPr kumimoji="1" sz="2000">
                <a:solidFill>
                  <a:schemeClr val="tx1"/>
                </a:solidFill>
                <a:latin typeface="HGPｺﾞｼｯｸE" pitchFamily="50" charset="-128"/>
                <a:ea typeface="HGPｺﾞｼｯｸE" pitchFamily="50" charset="-128"/>
              </a:defRPr>
            </a:lvl2pPr>
            <a:lvl3pPr marL="1143000" indent="-228600" eaLnBrk="0" hangingPunct="0">
              <a:defRPr kumimoji="1" sz="2000">
                <a:solidFill>
                  <a:schemeClr val="tx1"/>
                </a:solidFill>
                <a:latin typeface="HGPｺﾞｼｯｸE" pitchFamily="50" charset="-128"/>
                <a:ea typeface="HGPｺﾞｼｯｸE" pitchFamily="50" charset="-128"/>
              </a:defRPr>
            </a:lvl3pPr>
            <a:lvl4pPr marL="1600200" indent="-228600" eaLnBrk="0" hangingPunct="0">
              <a:defRPr kumimoji="1" sz="2000">
                <a:solidFill>
                  <a:schemeClr val="tx1"/>
                </a:solidFill>
                <a:latin typeface="HGPｺﾞｼｯｸE" pitchFamily="50" charset="-128"/>
                <a:ea typeface="HGPｺﾞｼｯｸE" pitchFamily="50" charset="-128"/>
              </a:defRPr>
            </a:lvl4pPr>
            <a:lvl5pPr marL="2057400" indent="-228600" eaLnBrk="0" hangingPunct="0">
              <a:defRPr kumimoji="1" sz="2000">
                <a:solidFill>
                  <a:schemeClr val="tx1"/>
                </a:solidFill>
                <a:latin typeface="HGPｺﾞｼｯｸE" pitchFamily="50" charset="-128"/>
                <a:ea typeface="HGPｺﾞｼｯｸE" pitchFamily="50" charset="-128"/>
              </a:defRPr>
            </a:lvl5pPr>
            <a:lvl6pPr marL="25146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6pPr>
            <a:lvl7pPr marL="29718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7pPr>
            <a:lvl8pPr marL="34290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8pPr>
            <a:lvl9pPr marL="38862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9pPr>
          </a:lstStyle>
          <a:p>
            <a:pPr marL="273050" lvl="0" indent="-273050" algn="just" defTabSz="457200" rtl="0" eaLnBrk="1" fontAlgn="auto" hangingPunct="1">
              <a:lnSpc>
                <a:spcPct val="90000"/>
              </a:lnSpc>
              <a:spcBef>
                <a:spcPts val="0"/>
              </a:spcBef>
              <a:spcAft>
                <a:spcPct val="50000"/>
              </a:spcAft>
              <a:buClr>
                <a:srgbClr val="549117"/>
              </a:buClr>
              <a:buSzPct val="70000"/>
              <a:buFont typeface="Wingdings" pitchFamily="2" charset="2"/>
              <a:buChar char="l"/>
              <a:defRPr/>
            </a:pP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During the review process for the approval of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Amitiza</a:t>
            </a:r>
            <a:r>
              <a:rPr lang="en-us" sz="1900" b="0" i="0" u="none" strike="noStrike" kern="1200" cap="none" spc="0" normalizeH="0" baseline="30000" noProof="0" dirty="0">
                <a:ln>
                  <a:noFill/>
                </a:ln>
                <a:solidFill>
                  <a:prstClr val="black"/>
                </a:solidFill>
                <a:effectLst/>
                <a:uLnTx/>
                <a:uFillTx/>
                <a:latin typeface="Arial" panose="020B0604020202020204" pitchFamily="34" charset="0"/>
                <a:ea typeface="メイリオ" panose="020B0604030504040204" pitchFamily="50" charset="-128"/>
                <a:cs typeface="Arial" panose="020B0604020202020204" pitchFamily="34" charset="0"/>
              </a:rPr>
              <a:t>®</a:t>
            </a:r>
            <a:r>
              <a:rPr lang="en-us" sz="1900" b="0" i="0" u="none" strike="noStrike" kern="1200" cap="none" spc="0" normalizeH="0" noProof="0" dirty="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rPr>
              <a:t> </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Capsules 24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μg</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 the applicant was requested to consider developing a low-strength formulation to meet the needs in clinical settings so that the appropriate dose levels could be selected according to symptoms. The applicant therefore developed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Amitiza</a:t>
            </a:r>
            <a:r>
              <a:rPr lang="en-us" sz="1900" b="0" i="0" baseline="30000" dirty="0">
                <a:solidFill>
                  <a:prstClr val="black"/>
                </a:solidFill>
                <a:latin typeface="Arial" panose="020B0604020202020204" pitchFamily="34" charset="0"/>
                <a:ea typeface="メイリオ" panose="020B0604030504040204" pitchFamily="50" charset="-128"/>
                <a:cs typeface="Arial" panose="020B0604020202020204" pitchFamily="34" charset="0"/>
              </a:rPr>
              <a:t>®</a:t>
            </a:r>
            <a:r>
              <a:rPr lang="en-us" sz="1900" b="0" i="0" u="none" strike="noStrike" kern="1200" cap="none" spc="0" normalizeH="0" noProof="0" dirty="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rPr>
              <a:t> </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Capsules 12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μg</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lubiprostone</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 capsule 12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μg</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 as a low-strength formulation that enables dose adjustment and filed an application for approval.</a:t>
            </a:r>
          </a:p>
        </p:txBody>
      </p:sp>
      <p:sp>
        <p:nvSpPr>
          <p:cNvPr id="4" name="Rectangle 4">
            <a:extLst>
              <a:ext uri="{FF2B5EF4-FFF2-40B4-BE49-F238E27FC236}">
                <a16:creationId xmlns:a16="http://schemas.microsoft.com/office/drawing/2014/main" id="{EEE47944-1CFB-4DE5-B087-5750406A1810}"/>
              </a:ext>
            </a:extLst>
          </p:cNvPr>
          <p:cNvSpPr>
            <a:spLocks noChangeArrowheads="1"/>
          </p:cNvSpPr>
          <p:nvPr/>
        </p:nvSpPr>
        <p:spPr bwMode="auto">
          <a:xfrm>
            <a:off x="3935649" y="4849559"/>
            <a:ext cx="4843936" cy="13157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rtlCol="0">
            <a:spAutoFit/>
          </a:bodyPr>
          <a:lstStyle>
            <a:lvl1pPr marL="342900" indent="-342900" eaLnBrk="0" hangingPunct="0">
              <a:defRPr kumimoji="1" sz="2000">
                <a:solidFill>
                  <a:schemeClr val="tx1"/>
                </a:solidFill>
                <a:latin typeface="HGPｺﾞｼｯｸE" pitchFamily="50" charset="-128"/>
                <a:ea typeface="HGPｺﾞｼｯｸE" pitchFamily="50" charset="-128"/>
              </a:defRPr>
            </a:lvl1pPr>
            <a:lvl2pPr marL="742950" indent="-285750" eaLnBrk="0" hangingPunct="0">
              <a:defRPr kumimoji="1" sz="2000">
                <a:solidFill>
                  <a:schemeClr val="tx1"/>
                </a:solidFill>
                <a:latin typeface="HGPｺﾞｼｯｸE" pitchFamily="50" charset="-128"/>
                <a:ea typeface="HGPｺﾞｼｯｸE" pitchFamily="50" charset="-128"/>
              </a:defRPr>
            </a:lvl2pPr>
            <a:lvl3pPr marL="1143000" indent="-228600" eaLnBrk="0" hangingPunct="0">
              <a:defRPr kumimoji="1" sz="2000">
                <a:solidFill>
                  <a:schemeClr val="tx1"/>
                </a:solidFill>
                <a:latin typeface="HGPｺﾞｼｯｸE" pitchFamily="50" charset="-128"/>
                <a:ea typeface="HGPｺﾞｼｯｸE" pitchFamily="50" charset="-128"/>
              </a:defRPr>
            </a:lvl3pPr>
            <a:lvl4pPr marL="1600200" indent="-228600" eaLnBrk="0" hangingPunct="0">
              <a:defRPr kumimoji="1" sz="2000">
                <a:solidFill>
                  <a:schemeClr val="tx1"/>
                </a:solidFill>
                <a:latin typeface="HGPｺﾞｼｯｸE" pitchFamily="50" charset="-128"/>
                <a:ea typeface="HGPｺﾞｼｯｸE" pitchFamily="50" charset="-128"/>
              </a:defRPr>
            </a:lvl4pPr>
            <a:lvl5pPr marL="2057400" indent="-228600" eaLnBrk="0" hangingPunct="0">
              <a:defRPr kumimoji="1" sz="2000">
                <a:solidFill>
                  <a:schemeClr val="tx1"/>
                </a:solidFill>
                <a:latin typeface="HGPｺﾞｼｯｸE" pitchFamily="50" charset="-128"/>
                <a:ea typeface="HGPｺﾞｼｯｸE" pitchFamily="50" charset="-128"/>
              </a:defRPr>
            </a:lvl5pPr>
            <a:lvl6pPr marL="25146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6pPr>
            <a:lvl7pPr marL="29718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7pPr>
            <a:lvl8pPr marL="34290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8pPr>
            <a:lvl9pPr marL="38862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9pPr>
          </a:lstStyle>
          <a:p>
            <a:pPr marL="273050" marR="0" lvl="0" indent="-273050" algn="just" defTabSz="457200" rtl="0" eaLnBrk="1" fontAlgn="auto" latinLnBrk="0" hangingPunct="1">
              <a:lnSpc>
                <a:spcPct val="90000"/>
              </a:lnSpc>
              <a:spcBef>
                <a:spcPts val="0"/>
              </a:spcBef>
              <a:spcAft>
                <a:spcPct val="50000"/>
              </a:spcAft>
              <a:buClr>
                <a:srgbClr val="549117"/>
              </a:buClr>
              <a:buSzPct val="70000"/>
              <a:buFont typeface="Wingdings" pitchFamily="2" charset="2"/>
              <a:buChar char="l"/>
              <a:tabLst/>
              <a:defRPr/>
            </a:pP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This dose level is based on the identified risks associated with </a:t>
            </a:r>
            <a:r>
              <a:rPr lang="en-us" sz="19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lubiprostone</a:t>
            </a:r>
            <a:r>
              <a:rPr lang="en-us" sz="19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 and provides alternative dosing options allowing for dose adjustment, especially for long-term use in elderly patients with chronic constipation.</a:t>
            </a:r>
            <a:endParaRPr kumimoji="1" lang="en-US" altLang="ja-JP" sz="1900" b="0" i="0" u="none" strike="noStrike" kern="1200" cap="none" spc="0" normalizeH="0" baseline="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1" name="Text Box 73">
            <a:extLst>
              <a:ext uri="{FF2B5EF4-FFF2-40B4-BE49-F238E27FC236}">
                <a16:creationId xmlns:a16="http://schemas.microsoft.com/office/drawing/2014/main" id="{61A9FDCE-B8B5-4712-AE28-CE5B0A32315A}"/>
              </a:ext>
            </a:extLst>
          </p:cNvPr>
          <p:cNvSpPr txBox="1">
            <a:spLocks noChangeArrowheads="1"/>
          </p:cNvSpPr>
          <p:nvPr/>
        </p:nvSpPr>
        <p:spPr bwMode="auto">
          <a:xfrm>
            <a:off x="2123544" y="3666380"/>
            <a:ext cx="1657275" cy="535531"/>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rtlCol="0">
            <a:spAutoFit/>
          </a:bodyPr>
          <a:lstStyle>
            <a:lvl1pPr eaLnBrk="0" hangingPunct="0">
              <a:defRPr kumimoji="1" sz="2000">
                <a:solidFill>
                  <a:schemeClr val="tx1"/>
                </a:solidFill>
                <a:latin typeface="HGPｺﾞｼｯｸE" pitchFamily="50" charset="-128"/>
                <a:ea typeface="HGPｺﾞｼｯｸE" pitchFamily="50" charset="-128"/>
              </a:defRPr>
            </a:lvl1pPr>
            <a:lvl2pPr marL="742950" indent="-285750" eaLnBrk="0" hangingPunct="0">
              <a:defRPr kumimoji="1" sz="2000">
                <a:solidFill>
                  <a:schemeClr val="tx1"/>
                </a:solidFill>
                <a:latin typeface="HGPｺﾞｼｯｸE" pitchFamily="50" charset="-128"/>
                <a:ea typeface="HGPｺﾞｼｯｸE" pitchFamily="50" charset="-128"/>
              </a:defRPr>
            </a:lvl2pPr>
            <a:lvl3pPr marL="1143000" indent="-228600" eaLnBrk="0" hangingPunct="0">
              <a:defRPr kumimoji="1" sz="2000">
                <a:solidFill>
                  <a:schemeClr val="tx1"/>
                </a:solidFill>
                <a:latin typeface="HGPｺﾞｼｯｸE" pitchFamily="50" charset="-128"/>
                <a:ea typeface="HGPｺﾞｼｯｸE" pitchFamily="50" charset="-128"/>
              </a:defRPr>
            </a:lvl3pPr>
            <a:lvl4pPr marL="1600200" indent="-228600" eaLnBrk="0" hangingPunct="0">
              <a:defRPr kumimoji="1" sz="2000">
                <a:solidFill>
                  <a:schemeClr val="tx1"/>
                </a:solidFill>
                <a:latin typeface="HGPｺﾞｼｯｸE" pitchFamily="50" charset="-128"/>
                <a:ea typeface="HGPｺﾞｼｯｸE" pitchFamily="50" charset="-128"/>
              </a:defRPr>
            </a:lvl4pPr>
            <a:lvl5pPr marL="2057400" indent="-228600" eaLnBrk="0" hangingPunct="0">
              <a:defRPr kumimoji="1" sz="2000">
                <a:solidFill>
                  <a:schemeClr val="tx1"/>
                </a:solidFill>
                <a:latin typeface="HGPｺﾞｼｯｸE" pitchFamily="50" charset="-128"/>
                <a:ea typeface="HGPｺﾞｼｯｸE" pitchFamily="50" charset="-128"/>
              </a:defRPr>
            </a:lvl5pPr>
            <a:lvl6pPr marL="25146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6pPr>
            <a:lvl7pPr marL="29718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7pPr>
            <a:lvl8pPr marL="34290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8pPr>
            <a:lvl9pPr marL="3886200" indent="-228600" eaLnBrk="0" fontAlgn="base" hangingPunct="0">
              <a:spcBef>
                <a:spcPct val="0"/>
              </a:spcBef>
              <a:spcAft>
                <a:spcPct val="0"/>
              </a:spcAft>
              <a:defRPr kumimoji="1" sz="2000">
                <a:solidFill>
                  <a:schemeClr val="tx1"/>
                </a:solidFill>
                <a:latin typeface="HGPｺﾞｼｯｸE" pitchFamily="50" charset="-128"/>
                <a:ea typeface="HGPｺﾞｼｯｸE" pitchFamily="50" charset="-128"/>
              </a:defRPr>
            </a:lvl9pPr>
          </a:lstStyle>
          <a:p>
            <a:pPr marL="0" marR="0" lvl="0" indent="0" algn="ctr" defTabSz="457200" rtl="0" eaLnBrk="1" fontAlgn="auto" latinLnBrk="0" hangingPunct="1">
              <a:lnSpc>
                <a:spcPct val="90000"/>
              </a:lnSpc>
              <a:spcBef>
                <a:spcPct val="50000"/>
              </a:spcBef>
              <a:spcAft>
                <a:spcPts val="0"/>
              </a:spcAft>
              <a:buClrTx/>
              <a:buSzTx/>
              <a:buFontTx/>
              <a:buNone/>
              <a:tabLst/>
              <a:defRPr/>
            </a:pPr>
            <a:r>
              <a:rPr lang="en-us" sz="16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Amitiza</a:t>
            </a:r>
            <a:r>
              <a:rPr lang="en-us" sz="1600" b="0" i="0" u="none" strike="noStrike" kern="1200" cap="none" spc="0" normalizeH="0" baseline="30000" noProof="0" dirty="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rPr>
              <a:t>®</a:t>
            </a:r>
            <a:br>
              <a:rPr kumimoji="1"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メイリオ" panose="020B0604030504040204" pitchFamily="50" charset="-128"/>
                <a:cs typeface="Arial" panose="020B0604020202020204" pitchFamily="34" charset="0"/>
              </a:rPr>
            </a:br>
            <a:r>
              <a:rPr lang="en-us" sz="16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Capsules 12 </a:t>
            </a:r>
            <a:r>
              <a:rPr lang="en-us" sz="1600" b="0" i="0" u="none" strike="noStrike" kern="1200" cap="none" spc="0" normalizeH="0" noProof="0" dirty="0" err="1">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μg</a:t>
            </a:r>
            <a:endParaRPr lang="en-us" sz="1600" b="0" i="0" u="none" strike="noStrike" kern="1200" cap="none" spc="0" normalizeH="0" noProof="0" dirty="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3" name="テキスト ボックス 10">
            <a:extLst>
              <a:ext uri="{FF2B5EF4-FFF2-40B4-BE49-F238E27FC236}">
                <a16:creationId xmlns:a16="http://schemas.microsoft.com/office/drawing/2014/main" id="{97335CB5-B6E0-4F4F-94DC-1C5F9892B4D8}"/>
              </a:ext>
            </a:extLst>
          </p:cNvPr>
          <p:cNvSpPr txBox="1">
            <a:spLocks noChangeArrowheads="1"/>
          </p:cNvSpPr>
          <p:nvPr/>
        </p:nvSpPr>
        <p:spPr bwMode="auto">
          <a:xfrm>
            <a:off x="7126285" y="6642100"/>
            <a:ext cx="2017715" cy="21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p>
        </p:txBody>
      </p:sp>
      <p:sp>
        <p:nvSpPr>
          <p:cNvPr id="64" name="四角形: 1 つの角を丸める 63">
            <a:extLst>
              <a:ext uri="{FF2B5EF4-FFF2-40B4-BE49-F238E27FC236}">
                <a16:creationId xmlns:a16="http://schemas.microsoft.com/office/drawing/2014/main" id="{A5B811BA-947C-4603-BD5F-FA07F97BB606}"/>
              </a:ext>
            </a:extLst>
          </p:cNvPr>
          <p:cNvSpPr/>
          <p:nvPr/>
        </p:nvSpPr>
        <p:spPr bwMode="auto">
          <a:xfrm flipH="1" flipV="1">
            <a:off x="7266647" y="-3849"/>
            <a:ext cx="1877348" cy="301748"/>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a:latin typeface="Calibri" panose="020F0502020204030204" pitchFamily="34" charset="0"/>
              <a:ea typeface="メイリオ" panose="020B0604030504040204" pitchFamily="50" charset="-128"/>
              <a:cs typeface="Calibri" panose="020F0502020204030204" pitchFamily="34" charset="0"/>
            </a:endParaRPr>
          </a:p>
        </p:txBody>
      </p:sp>
      <p:sp>
        <p:nvSpPr>
          <p:cNvPr id="65" name="テキスト ボックス 5">
            <a:extLst>
              <a:ext uri="{FF2B5EF4-FFF2-40B4-BE49-F238E27FC236}">
                <a16:creationId xmlns:a16="http://schemas.microsoft.com/office/drawing/2014/main" id="{21C108B2-7EFC-4C94-A42A-A5096B90D99C}"/>
              </a:ext>
            </a:extLst>
          </p:cNvPr>
          <p:cNvSpPr txBox="1">
            <a:spLocks noChangeArrowheads="1"/>
          </p:cNvSpPr>
          <p:nvPr/>
        </p:nvSpPr>
        <p:spPr bwMode="auto">
          <a:xfrm>
            <a:off x="7364410" y="0"/>
            <a:ext cx="1728192" cy="24453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r>
              <a:rPr lang="en-us" sz="1200" b="1" i="0" dirty="0">
                <a:latin typeface="Calibri" panose="020F0502020204030204" pitchFamily="34" charset="0"/>
                <a:ea typeface="メイリオ" panose="020B0604030504040204" pitchFamily="50" charset="-128"/>
                <a:cs typeface="Calibri" panose="020F0502020204030204" pitchFamily="34" charset="0"/>
              </a:rPr>
              <a:t>Profile</a:t>
            </a:r>
          </a:p>
        </p:txBody>
      </p:sp>
      <p:grpSp>
        <p:nvGrpSpPr>
          <p:cNvPr id="66" name="グループ化 65">
            <a:extLst>
              <a:ext uri="{FF2B5EF4-FFF2-40B4-BE49-F238E27FC236}">
                <a16:creationId xmlns:a16="http://schemas.microsoft.com/office/drawing/2014/main" id="{C2423715-A055-4359-A157-E2131FA4FDC3}"/>
              </a:ext>
            </a:extLst>
          </p:cNvPr>
          <p:cNvGrpSpPr>
            <a:grpSpLocks noChangeAspect="1"/>
          </p:cNvGrpSpPr>
          <p:nvPr/>
        </p:nvGrpSpPr>
        <p:grpSpPr>
          <a:xfrm>
            <a:off x="432710" y="1707809"/>
            <a:ext cx="2444424" cy="1919628"/>
            <a:chOff x="1437910" y="3767595"/>
            <a:chExt cx="2272679" cy="1784752"/>
          </a:xfrm>
        </p:grpSpPr>
        <p:sp>
          <p:nvSpPr>
            <p:cNvPr id="67" name="AutoShape 15">
              <a:extLst>
                <a:ext uri="{FF2B5EF4-FFF2-40B4-BE49-F238E27FC236}">
                  <a16:creationId xmlns:a16="http://schemas.microsoft.com/office/drawing/2014/main" id="{309A79D2-CB74-4AF1-B604-182187BF73EB}"/>
                </a:ext>
              </a:extLst>
            </p:cNvPr>
            <p:cNvSpPr>
              <a:spLocks noChangeArrowheads="1"/>
            </p:cNvSpPr>
            <p:nvPr/>
          </p:nvSpPr>
          <p:spPr bwMode="auto">
            <a:xfrm rot="19886954">
              <a:off x="1598144" y="4105733"/>
              <a:ext cx="358775" cy="325438"/>
            </a:xfrm>
            <a:prstGeom prst="pentagon">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9" name="AutoShape 17">
              <a:extLst>
                <a:ext uri="{FF2B5EF4-FFF2-40B4-BE49-F238E27FC236}">
                  <a16:creationId xmlns:a16="http://schemas.microsoft.com/office/drawing/2014/main" id="{759C8CA2-976D-48F8-A2B9-C6394A0A77F6}"/>
                </a:ext>
              </a:extLst>
            </p:cNvPr>
            <p:cNvSpPr>
              <a:spLocks noChangeArrowheads="1"/>
            </p:cNvSpPr>
            <p:nvPr/>
          </p:nvSpPr>
          <p:spPr bwMode="auto">
            <a:xfrm rot="1806679">
              <a:off x="1729907" y="4391483"/>
              <a:ext cx="446088" cy="368300"/>
            </a:xfrm>
            <a:prstGeom prst="hexagon">
              <a:avLst>
                <a:gd name="adj" fmla="val 30280"/>
                <a:gd name="vf" fmla="val 115470"/>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0" name="Freeform 19">
              <a:extLst>
                <a:ext uri="{FF2B5EF4-FFF2-40B4-BE49-F238E27FC236}">
                  <a16:creationId xmlns:a16="http://schemas.microsoft.com/office/drawing/2014/main" id="{A847F4F4-A1B9-4027-AB42-9B462035AF0F}"/>
                </a:ext>
              </a:extLst>
            </p:cNvPr>
            <p:cNvSpPr>
              <a:spLocks/>
            </p:cNvSpPr>
            <p:nvPr/>
          </p:nvSpPr>
          <p:spPr bwMode="auto">
            <a:xfrm>
              <a:off x="2117257" y="4042233"/>
              <a:ext cx="1103313" cy="117475"/>
            </a:xfrm>
            <a:custGeom>
              <a:avLst/>
              <a:gdLst>
                <a:gd name="T0" fmla="*/ 695 w 695"/>
                <a:gd name="T1" fmla="*/ 21 h 74"/>
                <a:gd name="T2" fmla="*/ 605 w 695"/>
                <a:gd name="T3" fmla="*/ 72 h 74"/>
                <a:gd name="T4" fmla="*/ 486 w 695"/>
                <a:gd name="T5" fmla="*/ 2 h 74"/>
                <a:gd name="T6" fmla="*/ 371 w 695"/>
                <a:gd name="T7" fmla="*/ 71 h 74"/>
                <a:gd name="T8" fmla="*/ 245 w 695"/>
                <a:gd name="T9" fmla="*/ 3 h 74"/>
                <a:gd name="T10" fmla="*/ 120 w 695"/>
                <a:gd name="T11" fmla="*/ 74 h 74"/>
                <a:gd name="T12" fmla="*/ 0 w 695"/>
                <a:gd name="T13" fmla="*/ 0 h 74"/>
                <a:gd name="T14" fmla="*/ 0 60000 65536"/>
                <a:gd name="T15" fmla="*/ 0 60000 65536"/>
                <a:gd name="T16" fmla="*/ 0 60000 65536"/>
                <a:gd name="T17" fmla="*/ 0 60000 65536"/>
                <a:gd name="T18" fmla="*/ 0 60000 65536"/>
                <a:gd name="T19" fmla="*/ 0 60000 65536"/>
                <a:gd name="T20" fmla="*/ 0 60000 65536"/>
                <a:gd name="T21" fmla="*/ 0 w 695"/>
                <a:gd name="T22" fmla="*/ 0 h 74"/>
                <a:gd name="T23" fmla="*/ 695 w 695"/>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5" h="74">
                  <a:moveTo>
                    <a:pt x="695" y="21"/>
                  </a:moveTo>
                  <a:lnTo>
                    <a:pt x="605" y="72"/>
                  </a:lnTo>
                  <a:lnTo>
                    <a:pt x="486" y="2"/>
                  </a:lnTo>
                  <a:lnTo>
                    <a:pt x="371" y="71"/>
                  </a:lnTo>
                  <a:lnTo>
                    <a:pt x="245" y="3"/>
                  </a:lnTo>
                  <a:lnTo>
                    <a:pt x="120" y="74"/>
                  </a:lnTo>
                  <a:lnTo>
                    <a:pt x="0" y="0"/>
                  </a:lnTo>
                </a:path>
              </a:pathLst>
            </a:cu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1" name="Line 20">
              <a:extLst>
                <a:ext uri="{FF2B5EF4-FFF2-40B4-BE49-F238E27FC236}">
                  <a16:creationId xmlns:a16="http://schemas.microsoft.com/office/drawing/2014/main" id="{4D1FC65F-BFEC-49F4-92F1-82CD2D3BCDCA}"/>
                </a:ext>
              </a:extLst>
            </p:cNvPr>
            <p:cNvSpPr>
              <a:spLocks noChangeShapeType="1"/>
            </p:cNvSpPr>
            <p:nvPr/>
          </p:nvSpPr>
          <p:spPr bwMode="auto">
            <a:xfrm flipH="1">
              <a:off x="1920407" y="4042233"/>
              <a:ext cx="196850" cy="107950"/>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2" name="Freeform 21">
              <a:extLst>
                <a:ext uri="{FF2B5EF4-FFF2-40B4-BE49-F238E27FC236}">
                  <a16:creationId xmlns:a16="http://schemas.microsoft.com/office/drawing/2014/main" id="{11CECD70-5F4B-441C-A19E-E58ACDAFE537}"/>
                </a:ext>
              </a:extLst>
            </p:cNvPr>
            <p:cNvSpPr>
              <a:spLocks/>
            </p:cNvSpPr>
            <p:nvPr/>
          </p:nvSpPr>
          <p:spPr bwMode="auto">
            <a:xfrm>
              <a:off x="2064869" y="5002670"/>
              <a:ext cx="633413" cy="320675"/>
            </a:xfrm>
            <a:custGeom>
              <a:avLst/>
              <a:gdLst>
                <a:gd name="T0" fmla="*/ 399 w 399"/>
                <a:gd name="T1" fmla="*/ 202 h 202"/>
                <a:gd name="T2" fmla="*/ 347 w 399"/>
                <a:gd name="T3" fmla="*/ 117 h 202"/>
                <a:gd name="T4" fmla="*/ 209 w 399"/>
                <a:gd name="T5" fmla="*/ 118 h 202"/>
                <a:gd name="T6" fmla="*/ 146 w 399"/>
                <a:gd name="T7" fmla="*/ 0 h 202"/>
                <a:gd name="T8" fmla="*/ 0 w 399"/>
                <a:gd name="T9" fmla="*/ 0 h 202"/>
                <a:gd name="T10" fmla="*/ 0 60000 65536"/>
                <a:gd name="T11" fmla="*/ 0 60000 65536"/>
                <a:gd name="T12" fmla="*/ 0 60000 65536"/>
                <a:gd name="T13" fmla="*/ 0 60000 65536"/>
                <a:gd name="T14" fmla="*/ 0 60000 65536"/>
                <a:gd name="T15" fmla="*/ 0 w 399"/>
                <a:gd name="T16" fmla="*/ 0 h 202"/>
                <a:gd name="T17" fmla="*/ 399 w 399"/>
                <a:gd name="T18" fmla="*/ 202 h 202"/>
              </a:gdLst>
              <a:ahLst/>
              <a:cxnLst>
                <a:cxn ang="T10">
                  <a:pos x="T0" y="T1"/>
                </a:cxn>
                <a:cxn ang="T11">
                  <a:pos x="T2" y="T3"/>
                </a:cxn>
                <a:cxn ang="T12">
                  <a:pos x="T4" y="T5"/>
                </a:cxn>
                <a:cxn ang="T13">
                  <a:pos x="T6" y="T7"/>
                </a:cxn>
                <a:cxn ang="T14">
                  <a:pos x="T8" y="T9"/>
                </a:cxn>
              </a:cxnLst>
              <a:rect l="T15" t="T16" r="T17" b="T18"/>
              <a:pathLst>
                <a:path w="399" h="202">
                  <a:moveTo>
                    <a:pt x="399" y="202"/>
                  </a:moveTo>
                  <a:lnTo>
                    <a:pt x="347" y="117"/>
                  </a:lnTo>
                  <a:lnTo>
                    <a:pt x="209" y="118"/>
                  </a:lnTo>
                  <a:lnTo>
                    <a:pt x="146" y="0"/>
                  </a:lnTo>
                  <a:lnTo>
                    <a:pt x="0" y="0"/>
                  </a:lnTo>
                </a:path>
              </a:pathLst>
            </a:cu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3" name="Line 22">
              <a:extLst>
                <a:ext uri="{FF2B5EF4-FFF2-40B4-BE49-F238E27FC236}">
                  <a16:creationId xmlns:a16="http://schemas.microsoft.com/office/drawing/2014/main" id="{51473441-17FD-410F-B539-DD2CEE9C52F2}"/>
                </a:ext>
              </a:extLst>
            </p:cNvPr>
            <p:cNvSpPr>
              <a:spLocks noChangeShapeType="1"/>
            </p:cNvSpPr>
            <p:nvPr/>
          </p:nvSpPr>
          <p:spPr bwMode="auto">
            <a:xfrm>
              <a:off x="2064869" y="5002670"/>
              <a:ext cx="0" cy="153988"/>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4" name="Line 23">
              <a:extLst>
                <a:ext uri="{FF2B5EF4-FFF2-40B4-BE49-F238E27FC236}">
                  <a16:creationId xmlns:a16="http://schemas.microsoft.com/office/drawing/2014/main" id="{1855A476-4427-4979-AE43-FB1610E44BAF}"/>
                </a:ext>
              </a:extLst>
            </p:cNvPr>
            <p:cNvSpPr>
              <a:spLocks noChangeShapeType="1"/>
            </p:cNvSpPr>
            <p:nvPr/>
          </p:nvSpPr>
          <p:spPr bwMode="auto">
            <a:xfrm flipH="1">
              <a:off x="1931519" y="5002670"/>
              <a:ext cx="133350" cy="7620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5" name="Line 24">
              <a:extLst>
                <a:ext uri="{FF2B5EF4-FFF2-40B4-BE49-F238E27FC236}">
                  <a16:creationId xmlns:a16="http://schemas.microsoft.com/office/drawing/2014/main" id="{1D51640C-57DC-42B8-8E3E-C19BA32D93B5}"/>
                </a:ext>
              </a:extLst>
            </p:cNvPr>
            <p:cNvSpPr>
              <a:spLocks noChangeShapeType="1"/>
            </p:cNvSpPr>
            <p:nvPr/>
          </p:nvSpPr>
          <p:spPr bwMode="auto">
            <a:xfrm>
              <a:off x="1953744" y="4789945"/>
              <a:ext cx="111125" cy="209550"/>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6" name="Line 25">
              <a:extLst>
                <a:ext uri="{FF2B5EF4-FFF2-40B4-BE49-F238E27FC236}">
                  <a16:creationId xmlns:a16="http://schemas.microsoft.com/office/drawing/2014/main" id="{E24E964B-FB1F-4579-A223-73B8046CF44F}"/>
                </a:ext>
              </a:extLst>
            </p:cNvPr>
            <p:cNvSpPr>
              <a:spLocks noChangeShapeType="1"/>
            </p:cNvSpPr>
            <p:nvPr/>
          </p:nvSpPr>
          <p:spPr bwMode="auto">
            <a:xfrm flipH="1" flipV="1">
              <a:off x="1648944" y="3975558"/>
              <a:ext cx="87313" cy="15557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7" name="Line 26">
              <a:extLst>
                <a:ext uri="{FF2B5EF4-FFF2-40B4-BE49-F238E27FC236}">
                  <a16:creationId xmlns:a16="http://schemas.microsoft.com/office/drawing/2014/main" id="{02087753-AF4F-47AB-953A-70CF59827F54}"/>
                </a:ext>
              </a:extLst>
            </p:cNvPr>
            <p:cNvSpPr>
              <a:spLocks noChangeShapeType="1"/>
            </p:cNvSpPr>
            <p:nvPr/>
          </p:nvSpPr>
          <p:spPr bwMode="auto">
            <a:xfrm flipH="1" flipV="1">
              <a:off x="1617194" y="3996195"/>
              <a:ext cx="73025" cy="141288"/>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8" name="Text Box 27">
              <a:extLst>
                <a:ext uri="{FF2B5EF4-FFF2-40B4-BE49-F238E27FC236}">
                  <a16:creationId xmlns:a16="http://schemas.microsoft.com/office/drawing/2014/main" id="{EA543C8A-7DFB-44C6-B85D-30ED737A0FBD}"/>
                </a:ext>
              </a:extLst>
            </p:cNvPr>
            <p:cNvSpPr txBox="1">
              <a:spLocks noChangeArrowheads="1"/>
            </p:cNvSpPr>
            <p:nvPr/>
          </p:nvSpPr>
          <p:spPr bwMode="auto">
            <a:xfrm>
              <a:off x="1463505" y="3767595"/>
              <a:ext cx="281979"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O</a:t>
              </a:r>
              <a:endParaRPr kumimoji="1" lang="en-US" altLang="ja-JP" sz="14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9" name="AutoShape 28">
              <a:extLst>
                <a:ext uri="{FF2B5EF4-FFF2-40B4-BE49-F238E27FC236}">
                  <a16:creationId xmlns:a16="http://schemas.microsoft.com/office/drawing/2014/main" id="{BA968E71-83F3-4FB9-B3F1-9D48318175B0}"/>
                </a:ext>
              </a:extLst>
            </p:cNvPr>
            <p:cNvSpPr>
              <a:spLocks noChangeArrowheads="1"/>
            </p:cNvSpPr>
            <p:nvPr/>
          </p:nvSpPr>
          <p:spPr bwMode="auto">
            <a:xfrm rot="10042777">
              <a:off x="1860082" y="4010483"/>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80" name="Text Box 29">
              <a:extLst>
                <a:ext uri="{FF2B5EF4-FFF2-40B4-BE49-F238E27FC236}">
                  <a16:creationId xmlns:a16="http://schemas.microsoft.com/office/drawing/2014/main" id="{9C360196-7CCE-4CF6-8B8A-98B0A1F1FD74}"/>
                </a:ext>
              </a:extLst>
            </p:cNvPr>
            <p:cNvSpPr txBox="1">
              <a:spLocks noChangeArrowheads="1"/>
            </p:cNvSpPr>
            <p:nvPr/>
          </p:nvSpPr>
          <p:spPr bwMode="auto">
            <a:xfrm>
              <a:off x="1725248" y="3772358"/>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81" name="AutoShape 30">
              <a:extLst>
                <a:ext uri="{FF2B5EF4-FFF2-40B4-BE49-F238E27FC236}">
                  <a16:creationId xmlns:a16="http://schemas.microsoft.com/office/drawing/2014/main" id="{13226667-39BB-4F2D-A97F-23BD470A0585}"/>
                </a:ext>
              </a:extLst>
            </p:cNvPr>
            <p:cNvSpPr>
              <a:spLocks noChangeArrowheads="1"/>
            </p:cNvSpPr>
            <p:nvPr/>
          </p:nvSpPr>
          <p:spPr bwMode="auto">
            <a:xfrm rot="2281197">
              <a:off x="1879132" y="4774070"/>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82" name="Text Box 31">
              <a:extLst>
                <a:ext uri="{FF2B5EF4-FFF2-40B4-BE49-F238E27FC236}">
                  <a16:creationId xmlns:a16="http://schemas.microsoft.com/office/drawing/2014/main" id="{C806AD1F-47FB-416C-9091-070B234CBD28}"/>
                </a:ext>
              </a:extLst>
            </p:cNvPr>
            <p:cNvSpPr txBox="1">
              <a:spLocks noChangeArrowheads="1"/>
            </p:cNvSpPr>
            <p:nvPr/>
          </p:nvSpPr>
          <p:spPr bwMode="auto">
            <a:xfrm>
              <a:off x="1437910" y="4448633"/>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83" name="Text Box 32">
              <a:extLst>
                <a:ext uri="{FF2B5EF4-FFF2-40B4-BE49-F238E27FC236}">
                  <a16:creationId xmlns:a16="http://schemas.microsoft.com/office/drawing/2014/main" id="{98C17996-E18A-4C0C-9844-BE86E38F15E7}"/>
                </a:ext>
              </a:extLst>
            </p:cNvPr>
            <p:cNvSpPr txBox="1">
              <a:spLocks noChangeArrowheads="1"/>
            </p:cNvSpPr>
            <p:nvPr/>
          </p:nvSpPr>
          <p:spPr bwMode="auto">
            <a:xfrm>
              <a:off x="1560566" y="4812170"/>
              <a:ext cx="386305"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HO</a:t>
              </a:r>
            </a:p>
          </p:txBody>
        </p:sp>
        <p:sp>
          <p:nvSpPr>
            <p:cNvPr id="84" name="Text Box 33">
              <a:extLst>
                <a:ext uri="{FF2B5EF4-FFF2-40B4-BE49-F238E27FC236}">
                  <a16:creationId xmlns:a16="http://schemas.microsoft.com/office/drawing/2014/main" id="{55DF52A6-91C2-42A8-812F-ADD1F5B3BD48}"/>
                </a:ext>
              </a:extLst>
            </p:cNvPr>
            <p:cNvSpPr txBox="1">
              <a:spLocks noChangeArrowheads="1"/>
            </p:cNvSpPr>
            <p:nvPr/>
          </p:nvSpPr>
          <p:spPr bwMode="auto">
            <a:xfrm>
              <a:off x="1701751" y="4580395"/>
              <a:ext cx="110288" cy="200307"/>
            </a:xfrm>
            <a:prstGeom prst="rect">
              <a:avLst/>
            </a:prstGeom>
            <a:solidFill>
              <a:sysClr val="window" lastClr="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O</a:t>
              </a:r>
            </a:p>
          </p:txBody>
        </p:sp>
        <p:sp>
          <p:nvSpPr>
            <p:cNvPr id="85" name="Line 34">
              <a:extLst>
                <a:ext uri="{FF2B5EF4-FFF2-40B4-BE49-F238E27FC236}">
                  <a16:creationId xmlns:a16="http://schemas.microsoft.com/office/drawing/2014/main" id="{A503BA4F-48AC-4400-BCE6-681B84D9606E}"/>
                </a:ext>
              </a:extLst>
            </p:cNvPr>
            <p:cNvSpPr>
              <a:spLocks noChangeShapeType="1"/>
            </p:cNvSpPr>
            <p:nvPr/>
          </p:nvSpPr>
          <p:spPr bwMode="auto">
            <a:xfrm flipH="1">
              <a:off x="1956919" y="4285120"/>
              <a:ext cx="127000" cy="71438"/>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86" name="Text Box 35">
              <a:extLst>
                <a:ext uri="{FF2B5EF4-FFF2-40B4-BE49-F238E27FC236}">
                  <a16:creationId xmlns:a16="http://schemas.microsoft.com/office/drawing/2014/main" id="{4DC8F43E-1C35-4F75-8A11-9FD420499AC6}"/>
                </a:ext>
              </a:extLst>
            </p:cNvPr>
            <p:cNvSpPr txBox="1">
              <a:spLocks noChangeArrowheads="1"/>
            </p:cNvSpPr>
            <p:nvPr/>
          </p:nvSpPr>
          <p:spPr bwMode="auto">
            <a:xfrm>
              <a:off x="2017348" y="4099383"/>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87" name="AutoShape 36">
              <a:extLst>
                <a:ext uri="{FF2B5EF4-FFF2-40B4-BE49-F238E27FC236}">
                  <a16:creationId xmlns:a16="http://schemas.microsoft.com/office/drawing/2014/main" id="{B57BD081-2476-45A2-AC9E-AD4B903F3184}"/>
                </a:ext>
              </a:extLst>
            </p:cNvPr>
            <p:cNvSpPr>
              <a:spLocks noChangeArrowheads="1"/>
            </p:cNvSpPr>
            <p:nvPr/>
          </p:nvSpPr>
          <p:spPr bwMode="auto">
            <a:xfrm rot="3159239">
              <a:off x="1672757" y="4439107"/>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88" name="Text Box 37">
              <a:extLst>
                <a:ext uri="{FF2B5EF4-FFF2-40B4-BE49-F238E27FC236}">
                  <a16:creationId xmlns:a16="http://schemas.microsoft.com/office/drawing/2014/main" id="{2918BA66-8D5F-4167-BDA1-7B2909526A86}"/>
                </a:ext>
              </a:extLst>
            </p:cNvPr>
            <p:cNvSpPr txBox="1">
              <a:spLocks noChangeArrowheads="1"/>
            </p:cNvSpPr>
            <p:nvPr/>
          </p:nvSpPr>
          <p:spPr bwMode="auto">
            <a:xfrm>
              <a:off x="1752106" y="4985208"/>
              <a:ext cx="247700"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F</a:t>
              </a:r>
            </a:p>
          </p:txBody>
        </p:sp>
        <p:sp>
          <p:nvSpPr>
            <p:cNvPr id="89" name="Text Box 38">
              <a:extLst>
                <a:ext uri="{FF2B5EF4-FFF2-40B4-BE49-F238E27FC236}">
                  <a16:creationId xmlns:a16="http://schemas.microsoft.com/office/drawing/2014/main" id="{7C78FACD-ED67-4CF9-94A8-4EBB308905E5}"/>
                </a:ext>
              </a:extLst>
            </p:cNvPr>
            <p:cNvSpPr txBox="1">
              <a:spLocks noChangeArrowheads="1"/>
            </p:cNvSpPr>
            <p:nvPr/>
          </p:nvSpPr>
          <p:spPr bwMode="auto">
            <a:xfrm>
              <a:off x="1944193" y="5101095"/>
              <a:ext cx="247700"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F</a:t>
              </a:r>
            </a:p>
          </p:txBody>
        </p:sp>
        <p:sp>
          <p:nvSpPr>
            <p:cNvPr id="90" name="Text Box 39">
              <a:extLst>
                <a:ext uri="{FF2B5EF4-FFF2-40B4-BE49-F238E27FC236}">
                  <a16:creationId xmlns:a16="http://schemas.microsoft.com/office/drawing/2014/main" id="{7546A425-31FD-4C7A-B3E1-1F59DA0AFEB0}"/>
                </a:ext>
              </a:extLst>
            </p:cNvPr>
            <p:cNvSpPr txBox="1">
              <a:spLocks noChangeArrowheads="1"/>
            </p:cNvSpPr>
            <p:nvPr/>
          </p:nvSpPr>
          <p:spPr bwMode="auto">
            <a:xfrm>
              <a:off x="2604719" y="5266195"/>
              <a:ext cx="422074"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ctr"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CH</a:t>
              </a:r>
              <a:r>
                <a:rPr lang="en-us" sz="1400" b="0" i="0" u="none" strike="noStrike" kern="0" cap="none" spc="0" normalizeH="0" baseline="-2500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3</a:t>
              </a:r>
            </a:p>
          </p:txBody>
        </p:sp>
        <p:sp>
          <p:nvSpPr>
            <p:cNvPr id="91" name="Text Box 40">
              <a:extLst>
                <a:ext uri="{FF2B5EF4-FFF2-40B4-BE49-F238E27FC236}">
                  <a16:creationId xmlns:a16="http://schemas.microsoft.com/office/drawing/2014/main" id="{FADDB909-70D8-42ED-9510-F12D2AA5B672}"/>
                </a:ext>
              </a:extLst>
            </p:cNvPr>
            <p:cNvSpPr txBox="1">
              <a:spLocks noChangeArrowheads="1"/>
            </p:cNvSpPr>
            <p:nvPr/>
          </p:nvSpPr>
          <p:spPr bwMode="auto">
            <a:xfrm>
              <a:off x="3178226" y="3893008"/>
              <a:ext cx="532363"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ctr"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CO</a:t>
              </a:r>
              <a:r>
                <a:rPr lang="en-us" sz="1400" b="0" i="0" u="none" strike="noStrike" kern="0" cap="none" spc="0" normalizeH="0" baseline="-2500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2</a:t>
              </a: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grpSp>
      <p:pic>
        <p:nvPicPr>
          <p:cNvPr id="35" name="図 34" descr="白 が含まれている画像&#10;&#10;高い精度で生成された説明">
            <a:extLst>
              <a:ext uri="{FF2B5EF4-FFF2-40B4-BE49-F238E27FC236}">
                <a16:creationId xmlns:a16="http://schemas.microsoft.com/office/drawing/2014/main" id="{6C1222E6-2FD1-4DD2-96CC-62D68C2C3119}"/>
              </a:ext>
            </a:extLst>
          </p:cNvPr>
          <p:cNvPicPr>
            <a:picLocks noChangeAspect="1"/>
          </p:cNvPicPr>
          <p:nvPr/>
        </p:nvPicPr>
        <p:blipFill>
          <a:blip r:embed="rId3"/>
          <a:stretch>
            <a:fillRect/>
          </a:stretch>
        </p:blipFill>
        <p:spPr>
          <a:xfrm>
            <a:off x="2336822" y="2780928"/>
            <a:ext cx="1180488" cy="745675"/>
          </a:xfrm>
          <a:prstGeom prst="rect">
            <a:avLst/>
          </a:prstGeom>
        </p:spPr>
      </p:pic>
    </p:spTree>
    <p:extLst>
      <p:ext uri="{BB962C8B-B14F-4D97-AF65-F5344CB8AC3E}">
        <p14:creationId xmlns:p14="http://schemas.microsoft.com/office/powerpoint/2010/main" val="20813861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Line 93"/>
          <p:cNvSpPr>
            <a:spLocks noChangeShapeType="1"/>
          </p:cNvSpPr>
          <p:nvPr/>
        </p:nvSpPr>
        <p:spPr bwMode="auto">
          <a:xfrm>
            <a:off x="1897855" y="300704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093" name="Line 93"/>
          <p:cNvSpPr>
            <a:spLocks noChangeShapeType="1"/>
          </p:cNvSpPr>
          <p:nvPr/>
        </p:nvSpPr>
        <p:spPr bwMode="auto">
          <a:xfrm>
            <a:off x="1897855" y="372776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094" name="Line 93"/>
          <p:cNvSpPr>
            <a:spLocks noChangeShapeType="1"/>
          </p:cNvSpPr>
          <p:nvPr/>
        </p:nvSpPr>
        <p:spPr bwMode="auto">
          <a:xfrm>
            <a:off x="1897855" y="2283143"/>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6866" name="Rectangle 22"/>
          <p:cNvSpPr>
            <a:spLocks noGrp="1"/>
          </p:cNvSpPr>
          <p:nvPr>
            <p:ph type="title"/>
          </p:nvPr>
        </p:nvSpPr>
        <p:spPr/>
        <p:txBody>
          <a:bodyPr rtlCol="0"/>
          <a:lstStyle/>
          <a:p>
            <a:pPr rtl="0"/>
            <a:r>
              <a:rPr lang="en-us" dirty="0"/>
              <a:t>Change in the degree of straining during defecation</a:t>
            </a:r>
            <a:br>
              <a:rPr lang="en-us" dirty="0"/>
            </a:br>
            <a:r>
              <a:rPr lang="en-us" dirty="0"/>
              <a:t>over time (secondary endpoint)</a:t>
            </a:r>
            <a:endParaRPr lang="ja-JP" altLang="en-US" dirty="0"/>
          </a:p>
        </p:txBody>
      </p:sp>
      <p:sp>
        <p:nvSpPr>
          <p:cNvPr id="89096" name="Line 92"/>
          <p:cNvSpPr>
            <a:spLocks noChangeShapeType="1"/>
          </p:cNvSpPr>
          <p:nvPr/>
        </p:nvSpPr>
        <p:spPr bwMode="auto">
          <a:xfrm>
            <a:off x="1893093" y="1560830"/>
            <a:ext cx="0" cy="28876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097" name="Line 93"/>
          <p:cNvSpPr>
            <a:spLocks noChangeShapeType="1"/>
          </p:cNvSpPr>
          <p:nvPr/>
        </p:nvSpPr>
        <p:spPr bwMode="auto">
          <a:xfrm>
            <a:off x="1893093" y="4450080"/>
            <a:ext cx="64595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098" name="Line 100"/>
          <p:cNvSpPr>
            <a:spLocks noChangeShapeType="1"/>
          </p:cNvSpPr>
          <p:nvPr/>
        </p:nvSpPr>
        <p:spPr bwMode="auto">
          <a:xfrm rot="5400000">
            <a:off x="1826418" y="3661093"/>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099" name="Line 101"/>
          <p:cNvSpPr>
            <a:spLocks noChangeShapeType="1"/>
          </p:cNvSpPr>
          <p:nvPr/>
        </p:nvSpPr>
        <p:spPr bwMode="auto">
          <a:xfrm rot="5400000">
            <a:off x="1826418" y="294036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00" name="Line 102"/>
          <p:cNvSpPr>
            <a:spLocks noChangeShapeType="1"/>
          </p:cNvSpPr>
          <p:nvPr/>
        </p:nvSpPr>
        <p:spPr bwMode="auto">
          <a:xfrm rot="5400000">
            <a:off x="1826418" y="2216468"/>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01" name="Line 103"/>
          <p:cNvSpPr>
            <a:spLocks noChangeShapeType="1"/>
          </p:cNvSpPr>
          <p:nvPr/>
        </p:nvSpPr>
        <p:spPr bwMode="auto">
          <a:xfrm rot="16200000" flipV="1">
            <a:off x="1826418" y="4383405"/>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02" name="Text Box 105"/>
          <p:cNvSpPr txBox="1">
            <a:spLocks noChangeArrowheads="1"/>
          </p:cNvSpPr>
          <p:nvPr/>
        </p:nvSpPr>
        <p:spPr bwMode="auto">
          <a:xfrm>
            <a:off x="1490056" y="431498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89103" name="Text Box 106"/>
          <p:cNvSpPr txBox="1">
            <a:spLocks noChangeArrowheads="1"/>
          </p:cNvSpPr>
          <p:nvPr/>
        </p:nvSpPr>
        <p:spPr bwMode="auto">
          <a:xfrm>
            <a:off x="1490056" y="359267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89104" name="Text Box 107"/>
          <p:cNvSpPr txBox="1">
            <a:spLocks noChangeArrowheads="1"/>
          </p:cNvSpPr>
          <p:nvPr/>
        </p:nvSpPr>
        <p:spPr bwMode="auto">
          <a:xfrm>
            <a:off x="1490056" y="287194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89105" name="Text Box 108"/>
          <p:cNvSpPr txBox="1">
            <a:spLocks noChangeArrowheads="1"/>
          </p:cNvSpPr>
          <p:nvPr/>
        </p:nvSpPr>
        <p:spPr bwMode="auto">
          <a:xfrm>
            <a:off x="1490056" y="214804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sp>
        <p:nvSpPr>
          <p:cNvPr id="89106" name="Line 102"/>
          <p:cNvSpPr>
            <a:spLocks noChangeShapeType="1"/>
          </p:cNvSpPr>
          <p:nvPr/>
        </p:nvSpPr>
        <p:spPr bwMode="auto">
          <a:xfrm rot="5400000">
            <a:off x="1826418" y="1495743"/>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07" name="Text Box 108"/>
          <p:cNvSpPr txBox="1">
            <a:spLocks noChangeArrowheads="1"/>
          </p:cNvSpPr>
          <p:nvPr/>
        </p:nvSpPr>
        <p:spPr bwMode="auto">
          <a:xfrm>
            <a:off x="1490056" y="1428909"/>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89108" name="Text Box 16"/>
          <p:cNvSpPr txBox="1">
            <a:spLocks noChangeArrowheads="1"/>
          </p:cNvSpPr>
          <p:nvPr/>
        </p:nvSpPr>
        <p:spPr bwMode="auto">
          <a:xfrm>
            <a:off x="2150188" y="4444398"/>
            <a:ext cx="968535"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Baseline</a:t>
            </a:r>
          </a:p>
        </p:txBody>
      </p:sp>
      <p:sp>
        <p:nvSpPr>
          <p:cNvPr id="89109" name="Text Box 17"/>
          <p:cNvSpPr txBox="1">
            <a:spLocks noChangeArrowheads="1"/>
          </p:cNvSpPr>
          <p:nvPr/>
        </p:nvSpPr>
        <p:spPr bwMode="auto">
          <a:xfrm>
            <a:off x="3496214" y="4456938"/>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89110" name="Text Box 18"/>
          <p:cNvSpPr txBox="1">
            <a:spLocks noChangeArrowheads="1"/>
          </p:cNvSpPr>
          <p:nvPr/>
        </p:nvSpPr>
        <p:spPr bwMode="auto">
          <a:xfrm>
            <a:off x="4759864" y="4456938"/>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11" name="Text Box 19"/>
          <p:cNvSpPr txBox="1">
            <a:spLocks noChangeArrowheads="1"/>
          </p:cNvSpPr>
          <p:nvPr/>
        </p:nvSpPr>
        <p:spPr bwMode="auto">
          <a:xfrm>
            <a:off x="6064789" y="4456938"/>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3</a:t>
            </a:r>
          </a:p>
        </p:txBody>
      </p:sp>
      <p:sp>
        <p:nvSpPr>
          <p:cNvPr id="89112" name="Text Box 20"/>
          <p:cNvSpPr txBox="1">
            <a:spLocks noChangeArrowheads="1"/>
          </p:cNvSpPr>
          <p:nvPr/>
        </p:nvSpPr>
        <p:spPr bwMode="auto">
          <a:xfrm>
            <a:off x="7357014" y="4456938"/>
            <a:ext cx="886333"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graphicFrame>
        <p:nvGraphicFramePr>
          <p:cNvPr id="15505" name="Group 145"/>
          <p:cNvGraphicFramePr>
            <a:graphicFrameLocks noGrp="1"/>
          </p:cNvGraphicFramePr>
          <p:nvPr>
            <p:extLst>
              <p:ext uri="{D42A27DB-BD31-4B8C-83A1-F6EECF244321}">
                <p14:modId xmlns:p14="http://schemas.microsoft.com/office/powerpoint/2010/main" val="3541717161"/>
              </p:ext>
            </p:extLst>
          </p:nvPr>
        </p:nvGraphicFramePr>
        <p:xfrm>
          <a:off x="371810" y="4941168"/>
          <a:ext cx="8434800" cy="354888"/>
        </p:xfrm>
        <a:graphic>
          <a:graphicData uri="http://schemas.openxmlformats.org/drawingml/2006/table">
            <a:tbl>
              <a:tblPr/>
              <a:tblGrid>
                <a:gridCol w="1686960">
                  <a:extLst>
                    <a:ext uri="{9D8B030D-6E8A-4147-A177-3AD203B41FA5}">
                      <a16:colId xmlns:a16="http://schemas.microsoft.com/office/drawing/2014/main" val="20000"/>
                    </a:ext>
                  </a:extLst>
                </a:gridCol>
                <a:gridCol w="1686960">
                  <a:extLst>
                    <a:ext uri="{9D8B030D-6E8A-4147-A177-3AD203B41FA5}">
                      <a16:colId xmlns:a16="http://schemas.microsoft.com/office/drawing/2014/main" val="20001"/>
                    </a:ext>
                  </a:extLst>
                </a:gridCol>
                <a:gridCol w="1686960">
                  <a:extLst>
                    <a:ext uri="{9D8B030D-6E8A-4147-A177-3AD203B41FA5}">
                      <a16:colId xmlns:a16="http://schemas.microsoft.com/office/drawing/2014/main" val="20002"/>
                    </a:ext>
                  </a:extLst>
                </a:gridCol>
                <a:gridCol w="1686960">
                  <a:extLst>
                    <a:ext uri="{9D8B030D-6E8A-4147-A177-3AD203B41FA5}">
                      <a16:colId xmlns:a16="http://schemas.microsoft.com/office/drawing/2014/main" val="20003"/>
                    </a:ext>
                  </a:extLst>
                </a:gridCol>
                <a:gridCol w="1686960">
                  <a:extLst>
                    <a:ext uri="{9D8B030D-6E8A-4147-A177-3AD203B41FA5}">
                      <a16:colId xmlns:a16="http://schemas.microsoft.com/office/drawing/2014/main" val="20004"/>
                    </a:ext>
                  </a:extLst>
                </a:gridCol>
              </a:tblGrid>
              <a:tr h="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1" fontAlgn="base" latinLnBrk="0" hangingPunct="1">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straining</a:t>
                      </a:r>
                      <a:endParaRPr kumimoji="1" lang="en-US" altLang="ja-JP"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 straining</a:t>
                      </a:r>
                      <a:endParaRPr kumimoji="0" lang="en-US" altLang="ja-JP"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89137" name="Text Box 170"/>
          <p:cNvSpPr txBox="1">
            <a:spLocks noChangeArrowheads="1"/>
          </p:cNvSpPr>
          <p:nvPr/>
        </p:nvSpPr>
        <p:spPr bwMode="auto">
          <a:xfrm>
            <a:off x="1030503" y="2072341"/>
            <a:ext cx="433965" cy="1874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Degree of straining</a:t>
            </a:r>
          </a:p>
        </p:txBody>
      </p:sp>
      <p:sp>
        <p:nvSpPr>
          <p:cNvPr id="89138" name="Text Box 141"/>
          <p:cNvSpPr txBox="1">
            <a:spLocks noChangeArrowheads="1"/>
          </p:cNvSpPr>
          <p:nvPr/>
        </p:nvSpPr>
        <p:spPr bwMode="auto">
          <a:xfrm>
            <a:off x="468313" y="4288155"/>
            <a:ext cx="1065633"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No straining</a:t>
            </a:r>
          </a:p>
        </p:txBody>
      </p:sp>
      <p:sp>
        <p:nvSpPr>
          <p:cNvPr id="89143" name="Text Box 146"/>
          <p:cNvSpPr txBox="1">
            <a:spLocks noChangeArrowheads="1"/>
          </p:cNvSpPr>
          <p:nvPr/>
        </p:nvSpPr>
        <p:spPr bwMode="auto">
          <a:xfrm>
            <a:off x="468313" y="1197293"/>
            <a:ext cx="1135685"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Very severe straining</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44" name="Line 93"/>
          <p:cNvSpPr>
            <a:spLocks noChangeShapeType="1"/>
          </p:cNvSpPr>
          <p:nvPr/>
        </p:nvSpPr>
        <p:spPr bwMode="auto">
          <a:xfrm>
            <a:off x="1897855" y="1562418"/>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7" name="グループ化 6">
            <a:extLst>
              <a:ext uri="{FF2B5EF4-FFF2-40B4-BE49-F238E27FC236}">
                <a16:creationId xmlns:a16="http://schemas.microsoft.com/office/drawing/2014/main" id="{D9874CC9-69F5-48A4-A471-E5DEE8E42FA5}"/>
              </a:ext>
            </a:extLst>
          </p:cNvPr>
          <p:cNvGrpSpPr/>
          <p:nvPr/>
        </p:nvGrpSpPr>
        <p:grpSpPr>
          <a:xfrm>
            <a:off x="2466180" y="2279968"/>
            <a:ext cx="5334001" cy="1881188"/>
            <a:chOff x="2466180" y="2363788"/>
            <a:chExt cx="5334001" cy="1881188"/>
          </a:xfrm>
        </p:grpSpPr>
        <p:grpSp>
          <p:nvGrpSpPr>
            <p:cNvPr id="89165" name="Group 123"/>
            <p:cNvGrpSpPr>
              <a:grpSpLocks/>
            </p:cNvGrpSpPr>
            <p:nvPr/>
          </p:nvGrpSpPr>
          <p:grpSpPr bwMode="auto">
            <a:xfrm rot="10800000">
              <a:off x="2466180" y="2905125"/>
              <a:ext cx="179388" cy="763588"/>
              <a:chOff x="882" y="1622"/>
              <a:chExt cx="40" cy="923"/>
            </a:xfrm>
          </p:grpSpPr>
          <p:sp>
            <p:nvSpPr>
              <p:cNvPr id="89210" name="Line 124"/>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11" name="Line 125"/>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6" name="Group 123"/>
            <p:cNvGrpSpPr>
              <a:grpSpLocks/>
            </p:cNvGrpSpPr>
            <p:nvPr/>
          </p:nvGrpSpPr>
          <p:grpSpPr bwMode="auto">
            <a:xfrm>
              <a:off x="2466180" y="2363788"/>
              <a:ext cx="179388" cy="673100"/>
              <a:chOff x="882" y="1622"/>
              <a:chExt cx="40" cy="923"/>
            </a:xfrm>
          </p:grpSpPr>
          <p:sp>
            <p:nvSpPr>
              <p:cNvPr id="89208" name="Line 124"/>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09" name="Line 125"/>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7" name="Group 120"/>
            <p:cNvGrpSpPr>
              <a:grpSpLocks/>
            </p:cNvGrpSpPr>
            <p:nvPr/>
          </p:nvGrpSpPr>
          <p:grpSpPr bwMode="auto">
            <a:xfrm rot="10800000">
              <a:off x="3755230" y="3357563"/>
              <a:ext cx="179388" cy="671513"/>
              <a:chOff x="882" y="1622"/>
              <a:chExt cx="40" cy="923"/>
            </a:xfrm>
          </p:grpSpPr>
          <p:sp>
            <p:nvSpPr>
              <p:cNvPr id="89206" name="Line 121"/>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07" name="Line 122"/>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8" name="Group 120"/>
            <p:cNvGrpSpPr>
              <a:grpSpLocks/>
            </p:cNvGrpSpPr>
            <p:nvPr/>
          </p:nvGrpSpPr>
          <p:grpSpPr bwMode="auto">
            <a:xfrm>
              <a:off x="3753643" y="2581275"/>
              <a:ext cx="179388" cy="673100"/>
              <a:chOff x="882" y="1622"/>
              <a:chExt cx="40" cy="923"/>
            </a:xfrm>
          </p:grpSpPr>
          <p:sp>
            <p:nvSpPr>
              <p:cNvPr id="89204" name="Line 121"/>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05" name="Line 122"/>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9" name="Group 114"/>
            <p:cNvGrpSpPr>
              <a:grpSpLocks/>
            </p:cNvGrpSpPr>
            <p:nvPr/>
          </p:nvGrpSpPr>
          <p:grpSpPr bwMode="auto">
            <a:xfrm rot="10800000">
              <a:off x="6323805" y="3381375"/>
              <a:ext cx="179388" cy="790575"/>
              <a:chOff x="882" y="1622"/>
              <a:chExt cx="40" cy="923"/>
            </a:xfrm>
          </p:grpSpPr>
          <p:sp>
            <p:nvSpPr>
              <p:cNvPr id="89202" name="Line 115"/>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03" name="Line 116"/>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70" name="Group 114"/>
            <p:cNvGrpSpPr>
              <a:grpSpLocks/>
            </p:cNvGrpSpPr>
            <p:nvPr/>
          </p:nvGrpSpPr>
          <p:grpSpPr bwMode="auto">
            <a:xfrm>
              <a:off x="6323805" y="2582863"/>
              <a:ext cx="179388" cy="788988"/>
              <a:chOff x="882" y="1622"/>
              <a:chExt cx="40" cy="923"/>
            </a:xfrm>
          </p:grpSpPr>
          <p:sp>
            <p:nvSpPr>
              <p:cNvPr id="89200" name="Line 115"/>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01" name="Line 116"/>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71" name="Group 111"/>
            <p:cNvGrpSpPr>
              <a:grpSpLocks/>
            </p:cNvGrpSpPr>
            <p:nvPr/>
          </p:nvGrpSpPr>
          <p:grpSpPr bwMode="auto">
            <a:xfrm rot="10800000">
              <a:off x="7620793" y="3538538"/>
              <a:ext cx="179388" cy="706438"/>
              <a:chOff x="882" y="1622"/>
              <a:chExt cx="40" cy="923"/>
            </a:xfrm>
          </p:grpSpPr>
          <p:sp>
            <p:nvSpPr>
              <p:cNvPr id="89198" name="Line 112"/>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99" name="Line 113"/>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72" name="Group 111"/>
            <p:cNvGrpSpPr>
              <a:grpSpLocks/>
            </p:cNvGrpSpPr>
            <p:nvPr/>
          </p:nvGrpSpPr>
          <p:grpSpPr bwMode="auto">
            <a:xfrm>
              <a:off x="7620793" y="2798763"/>
              <a:ext cx="179388" cy="706438"/>
              <a:chOff x="882" y="1622"/>
              <a:chExt cx="40" cy="923"/>
            </a:xfrm>
          </p:grpSpPr>
          <p:sp>
            <p:nvSpPr>
              <p:cNvPr id="89196" name="Line 112"/>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97" name="Line 113"/>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73" name="Group 117"/>
            <p:cNvGrpSpPr>
              <a:grpSpLocks/>
            </p:cNvGrpSpPr>
            <p:nvPr/>
          </p:nvGrpSpPr>
          <p:grpSpPr bwMode="auto">
            <a:xfrm rot="10800000">
              <a:off x="5033168" y="3398838"/>
              <a:ext cx="179388" cy="700088"/>
              <a:chOff x="882" y="1622"/>
              <a:chExt cx="40" cy="923"/>
            </a:xfrm>
          </p:grpSpPr>
          <p:sp>
            <p:nvSpPr>
              <p:cNvPr id="89194" name="Line 118"/>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95" name="Line 119"/>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74" name="Group 117"/>
            <p:cNvGrpSpPr>
              <a:grpSpLocks/>
            </p:cNvGrpSpPr>
            <p:nvPr/>
          </p:nvGrpSpPr>
          <p:grpSpPr bwMode="auto">
            <a:xfrm>
              <a:off x="5031580" y="2655888"/>
              <a:ext cx="179388" cy="700088"/>
              <a:chOff x="882" y="1622"/>
              <a:chExt cx="40" cy="923"/>
            </a:xfrm>
          </p:grpSpPr>
          <p:sp>
            <p:nvSpPr>
              <p:cNvPr id="89192" name="Line 118"/>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93" name="Line 119"/>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9175" name="Freeform 91"/>
            <p:cNvSpPr>
              <a:spLocks/>
            </p:cNvSpPr>
            <p:nvPr/>
          </p:nvSpPr>
          <p:spPr bwMode="auto">
            <a:xfrm>
              <a:off x="2548730" y="3016250"/>
              <a:ext cx="5170488" cy="517525"/>
            </a:xfrm>
            <a:custGeom>
              <a:avLst/>
              <a:gdLst>
                <a:gd name="T0" fmla="*/ 0 w 10000"/>
                <a:gd name="T1" fmla="*/ 0 h 10140"/>
                <a:gd name="T2" fmla="*/ 997 w 10000"/>
                <a:gd name="T3" fmla="*/ 0 h 10140"/>
                <a:gd name="T4" fmla="*/ 997 w 10000"/>
                <a:gd name="T5" fmla="*/ 0 h 10140"/>
                <a:gd name="T6" fmla="*/ 997 w 10000"/>
                <a:gd name="T7" fmla="*/ 0 h 10140"/>
                <a:gd name="T8" fmla="*/ 997 w 10000"/>
                <a:gd name="T9" fmla="*/ 0 h 101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140">
                  <a:moveTo>
                    <a:pt x="0" y="0"/>
                  </a:moveTo>
                  <a:lnTo>
                    <a:pt x="2504" y="5794"/>
                  </a:lnTo>
                  <a:cubicBezTo>
                    <a:pt x="3332" y="6401"/>
                    <a:pt x="4160" y="6728"/>
                    <a:pt x="4987" y="7195"/>
                  </a:cubicBezTo>
                  <a:lnTo>
                    <a:pt x="7486" y="7191"/>
                  </a:lnTo>
                  <a:cubicBezTo>
                    <a:pt x="8321" y="8142"/>
                    <a:pt x="9165" y="9375"/>
                    <a:pt x="10000" y="10140"/>
                  </a:cubicBez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176" name="Oval 142"/>
            <p:cNvSpPr>
              <a:spLocks noChangeArrowheads="1"/>
            </p:cNvSpPr>
            <p:nvPr/>
          </p:nvSpPr>
          <p:spPr bwMode="auto">
            <a:xfrm>
              <a:off x="2466180" y="2925763"/>
              <a:ext cx="179388" cy="180975"/>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77" name="Oval 143"/>
            <p:cNvSpPr>
              <a:spLocks noChangeArrowheads="1"/>
            </p:cNvSpPr>
            <p:nvPr/>
          </p:nvSpPr>
          <p:spPr bwMode="auto">
            <a:xfrm>
              <a:off x="3753643" y="3216275"/>
              <a:ext cx="179388" cy="180975"/>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78" name="Oval 145"/>
            <p:cNvSpPr>
              <a:spLocks noChangeArrowheads="1"/>
            </p:cNvSpPr>
            <p:nvPr/>
          </p:nvSpPr>
          <p:spPr bwMode="auto">
            <a:xfrm>
              <a:off x="6323805" y="3290888"/>
              <a:ext cx="179388" cy="179388"/>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79" name="Oval 146"/>
            <p:cNvSpPr>
              <a:spLocks noChangeArrowheads="1"/>
            </p:cNvSpPr>
            <p:nvPr/>
          </p:nvSpPr>
          <p:spPr bwMode="auto">
            <a:xfrm>
              <a:off x="7620793" y="3433763"/>
              <a:ext cx="179388" cy="180975"/>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80" name="Oval 144"/>
            <p:cNvSpPr>
              <a:spLocks noChangeArrowheads="1"/>
            </p:cNvSpPr>
            <p:nvPr/>
          </p:nvSpPr>
          <p:spPr bwMode="auto">
            <a:xfrm>
              <a:off x="5031580" y="3286125"/>
              <a:ext cx="179388" cy="179388"/>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9181" name="Text Box 98"/>
          <p:cNvSpPr txBox="1">
            <a:spLocks noChangeArrowheads="1"/>
          </p:cNvSpPr>
          <p:nvPr/>
        </p:nvSpPr>
        <p:spPr bwMode="auto">
          <a:xfrm>
            <a:off x="6668029" y="3544737"/>
            <a:ext cx="227626"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89182" name="Text Box 98"/>
          <p:cNvSpPr txBox="1">
            <a:spLocks noChangeArrowheads="1"/>
          </p:cNvSpPr>
          <p:nvPr/>
        </p:nvSpPr>
        <p:spPr bwMode="auto">
          <a:xfrm>
            <a:off x="7973163" y="3416149"/>
            <a:ext cx="227626"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grpSp>
        <p:nvGrpSpPr>
          <p:cNvPr id="12" name="グループ化 11">
            <a:extLst>
              <a:ext uri="{FF2B5EF4-FFF2-40B4-BE49-F238E27FC236}">
                <a16:creationId xmlns:a16="http://schemas.microsoft.com/office/drawing/2014/main" id="{68305E96-272F-4A1F-9223-EF1818D8A0BE}"/>
              </a:ext>
            </a:extLst>
          </p:cNvPr>
          <p:cNvGrpSpPr/>
          <p:nvPr/>
        </p:nvGrpSpPr>
        <p:grpSpPr>
          <a:xfrm>
            <a:off x="2618580" y="2138680"/>
            <a:ext cx="5335588" cy="2163763"/>
            <a:chOff x="2618580" y="2222500"/>
            <a:chExt cx="5335588" cy="2163763"/>
          </a:xfrm>
        </p:grpSpPr>
        <p:grpSp>
          <p:nvGrpSpPr>
            <p:cNvPr id="89091" name="Group 296"/>
            <p:cNvGrpSpPr>
              <a:grpSpLocks/>
            </p:cNvGrpSpPr>
            <p:nvPr/>
          </p:nvGrpSpPr>
          <p:grpSpPr bwMode="auto">
            <a:xfrm>
              <a:off x="5185568" y="3014663"/>
              <a:ext cx="179387" cy="627062"/>
              <a:chOff x="3039" y="1899"/>
              <a:chExt cx="113" cy="395"/>
            </a:xfrm>
          </p:grpSpPr>
          <p:sp>
            <p:nvSpPr>
              <p:cNvPr id="89228" name="Line 133"/>
              <p:cNvSpPr>
                <a:spLocks noChangeShapeType="1"/>
              </p:cNvSpPr>
              <p:nvPr/>
            </p:nvSpPr>
            <p:spPr bwMode="auto">
              <a:xfrm rot="10800000" flipV="1">
                <a:off x="3096" y="1899"/>
                <a:ext cx="0" cy="39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29" name="Line 134"/>
              <p:cNvSpPr>
                <a:spLocks noChangeShapeType="1"/>
              </p:cNvSpPr>
              <p:nvPr/>
            </p:nvSpPr>
            <p:spPr bwMode="auto">
              <a:xfrm rot="10800000" flipH="1">
                <a:off x="3039" y="1899"/>
                <a:ext cx="113"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9183" name="Freeform 147"/>
            <p:cNvSpPr>
              <a:spLocks/>
            </p:cNvSpPr>
            <p:nvPr/>
          </p:nvSpPr>
          <p:spPr bwMode="auto">
            <a:xfrm>
              <a:off x="2704305" y="2944813"/>
              <a:ext cx="5165725" cy="731838"/>
            </a:xfrm>
            <a:custGeom>
              <a:avLst/>
              <a:gdLst>
                <a:gd name="T0" fmla="*/ 0 w 10009"/>
                <a:gd name="T1" fmla="*/ 0 h 10320"/>
                <a:gd name="T2" fmla="*/ 973 w 10009"/>
                <a:gd name="T3" fmla="*/ 0 h 10320"/>
                <a:gd name="T4" fmla="*/ 973 w 10009"/>
                <a:gd name="T5" fmla="*/ 0 h 10320"/>
                <a:gd name="T6" fmla="*/ 973 w 10009"/>
                <a:gd name="T7" fmla="*/ 0 h 10320"/>
                <a:gd name="T8" fmla="*/ 973 w 10009"/>
                <a:gd name="T9" fmla="*/ 0 h 10320"/>
                <a:gd name="T10" fmla="*/ 0 60000 65536"/>
                <a:gd name="T11" fmla="*/ 0 60000 65536"/>
                <a:gd name="T12" fmla="*/ 0 60000 65536"/>
                <a:gd name="T13" fmla="*/ 0 60000 65536"/>
                <a:gd name="T14" fmla="*/ 0 60000 65536"/>
                <a:gd name="T15" fmla="*/ 0 w 10009"/>
                <a:gd name="T16" fmla="*/ 0 h 10320"/>
                <a:gd name="T17" fmla="*/ 10009 w 10009"/>
                <a:gd name="T18" fmla="*/ 10320 h 10320"/>
              </a:gdLst>
              <a:ahLst/>
              <a:cxnLst>
                <a:cxn ang="T10">
                  <a:pos x="T0" y="T1"/>
                </a:cxn>
                <a:cxn ang="T11">
                  <a:pos x="T2" y="T3"/>
                </a:cxn>
                <a:cxn ang="T12">
                  <a:pos x="T4" y="T5"/>
                </a:cxn>
                <a:cxn ang="T13">
                  <a:pos x="T6" y="T7"/>
                </a:cxn>
                <a:cxn ang="T14">
                  <a:pos x="T8" y="T9"/>
                </a:cxn>
              </a:cxnLst>
              <a:rect l="T15" t="T16" r="T17" b="T18"/>
              <a:pathLst>
                <a:path w="10009" h="10320">
                  <a:moveTo>
                    <a:pt x="0" y="0"/>
                  </a:moveTo>
                  <a:lnTo>
                    <a:pt x="2495" y="10268"/>
                  </a:lnTo>
                  <a:lnTo>
                    <a:pt x="4988" y="10320"/>
                  </a:lnTo>
                  <a:lnTo>
                    <a:pt x="7494" y="9114"/>
                  </a:lnTo>
                  <a:lnTo>
                    <a:pt x="10009" y="9184"/>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89155" name="Group 126"/>
            <p:cNvGrpSpPr>
              <a:grpSpLocks/>
            </p:cNvGrpSpPr>
            <p:nvPr/>
          </p:nvGrpSpPr>
          <p:grpSpPr bwMode="auto">
            <a:xfrm rot="10800000">
              <a:off x="2618580" y="2222500"/>
              <a:ext cx="179388" cy="747713"/>
              <a:chOff x="602" y="2206"/>
              <a:chExt cx="40" cy="349"/>
            </a:xfrm>
          </p:grpSpPr>
          <p:sp>
            <p:nvSpPr>
              <p:cNvPr id="89226" name="Line 127"/>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27" name="Line 128"/>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56" name="Group 126"/>
            <p:cNvGrpSpPr>
              <a:grpSpLocks/>
            </p:cNvGrpSpPr>
            <p:nvPr/>
          </p:nvGrpSpPr>
          <p:grpSpPr bwMode="auto">
            <a:xfrm>
              <a:off x="2618580" y="2921000"/>
              <a:ext cx="179388" cy="747713"/>
              <a:chOff x="602" y="2206"/>
              <a:chExt cx="40" cy="349"/>
            </a:xfrm>
          </p:grpSpPr>
          <p:sp>
            <p:nvSpPr>
              <p:cNvPr id="89224" name="Line 127"/>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25" name="Line 128"/>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090" name="Group 129"/>
            <p:cNvGrpSpPr>
              <a:grpSpLocks/>
            </p:cNvGrpSpPr>
            <p:nvPr/>
          </p:nvGrpSpPr>
          <p:grpSpPr bwMode="auto">
            <a:xfrm>
              <a:off x="3906043" y="3703638"/>
              <a:ext cx="179387" cy="682625"/>
              <a:chOff x="602" y="2206"/>
              <a:chExt cx="40" cy="349"/>
            </a:xfrm>
          </p:grpSpPr>
          <p:sp>
            <p:nvSpPr>
              <p:cNvPr id="89230" name="Line 130"/>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31" name="Line 131"/>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57" name="Group 129"/>
            <p:cNvGrpSpPr>
              <a:grpSpLocks/>
            </p:cNvGrpSpPr>
            <p:nvPr/>
          </p:nvGrpSpPr>
          <p:grpSpPr bwMode="auto">
            <a:xfrm rot="10800000">
              <a:off x="3906043" y="2944813"/>
              <a:ext cx="179388" cy="682625"/>
              <a:chOff x="602" y="2206"/>
              <a:chExt cx="40" cy="349"/>
            </a:xfrm>
          </p:grpSpPr>
          <p:sp>
            <p:nvSpPr>
              <p:cNvPr id="89222" name="Line 130"/>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23" name="Line 131"/>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0" name="グループ化 1"/>
            <p:cNvGrpSpPr>
              <a:grpSpLocks/>
            </p:cNvGrpSpPr>
            <p:nvPr/>
          </p:nvGrpSpPr>
          <p:grpSpPr bwMode="auto">
            <a:xfrm>
              <a:off x="5185568" y="3687763"/>
              <a:ext cx="179388" cy="627063"/>
              <a:chOff x="4824413" y="3648075"/>
              <a:chExt cx="179387" cy="627063"/>
            </a:xfrm>
          </p:grpSpPr>
          <p:sp>
            <p:nvSpPr>
              <p:cNvPr id="89220" name="Line 133"/>
              <p:cNvSpPr>
                <a:spLocks noChangeShapeType="1"/>
              </p:cNvSpPr>
              <p:nvPr/>
            </p:nvSpPr>
            <p:spPr bwMode="auto">
              <a:xfrm flipV="1">
                <a:off x="4914900" y="3648075"/>
                <a:ext cx="0" cy="6270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21" name="Line 134"/>
              <p:cNvSpPr>
                <a:spLocks noChangeShapeType="1"/>
              </p:cNvSpPr>
              <p:nvPr/>
            </p:nvSpPr>
            <p:spPr bwMode="auto">
              <a:xfrm flipH="1">
                <a:off x="4824413" y="4275138"/>
                <a:ext cx="179387"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1" name="グループ化 2"/>
            <p:cNvGrpSpPr>
              <a:grpSpLocks/>
            </p:cNvGrpSpPr>
            <p:nvPr/>
          </p:nvGrpSpPr>
          <p:grpSpPr bwMode="auto">
            <a:xfrm>
              <a:off x="6482555" y="2944813"/>
              <a:ext cx="179388" cy="657225"/>
              <a:chOff x="6121400" y="2900363"/>
              <a:chExt cx="179388" cy="657225"/>
            </a:xfrm>
          </p:grpSpPr>
          <p:sp>
            <p:nvSpPr>
              <p:cNvPr id="89218" name="Line 136"/>
              <p:cNvSpPr>
                <a:spLocks noChangeShapeType="1"/>
              </p:cNvSpPr>
              <p:nvPr/>
            </p:nvSpPr>
            <p:spPr bwMode="auto">
              <a:xfrm rot="10800000" flipV="1">
                <a:off x="6211888" y="2900363"/>
                <a:ext cx="0" cy="6572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19" name="Line 137"/>
              <p:cNvSpPr>
                <a:spLocks noChangeShapeType="1"/>
              </p:cNvSpPr>
              <p:nvPr/>
            </p:nvSpPr>
            <p:spPr bwMode="auto">
              <a:xfrm rot="10800000" flipH="1">
                <a:off x="6121400" y="2900363"/>
                <a:ext cx="1793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2" name="グループ化 4"/>
            <p:cNvGrpSpPr>
              <a:grpSpLocks/>
            </p:cNvGrpSpPr>
            <p:nvPr/>
          </p:nvGrpSpPr>
          <p:grpSpPr bwMode="auto">
            <a:xfrm>
              <a:off x="6482555" y="3586163"/>
              <a:ext cx="179388" cy="657225"/>
              <a:chOff x="6121400" y="3565525"/>
              <a:chExt cx="179388" cy="657225"/>
            </a:xfrm>
          </p:grpSpPr>
          <p:sp>
            <p:nvSpPr>
              <p:cNvPr id="89216" name="Line 136"/>
              <p:cNvSpPr>
                <a:spLocks noChangeShapeType="1"/>
              </p:cNvSpPr>
              <p:nvPr/>
            </p:nvSpPr>
            <p:spPr bwMode="auto">
              <a:xfrm flipV="1">
                <a:off x="6211888" y="3565525"/>
                <a:ext cx="0" cy="65722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17" name="Line 137"/>
              <p:cNvSpPr>
                <a:spLocks noChangeShapeType="1"/>
              </p:cNvSpPr>
              <p:nvPr/>
            </p:nvSpPr>
            <p:spPr bwMode="auto">
              <a:xfrm flipH="1">
                <a:off x="6121400" y="4222750"/>
                <a:ext cx="1793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3" name="Group 138"/>
            <p:cNvGrpSpPr>
              <a:grpSpLocks/>
            </p:cNvGrpSpPr>
            <p:nvPr/>
          </p:nvGrpSpPr>
          <p:grpSpPr bwMode="auto">
            <a:xfrm rot="10800000">
              <a:off x="7774780" y="3016250"/>
              <a:ext cx="179388" cy="588963"/>
              <a:chOff x="602" y="2206"/>
              <a:chExt cx="40" cy="349"/>
            </a:xfrm>
          </p:grpSpPr>
          <p:sp>
            <p:nvSpPr>
              <p:cNvPr id="89214" name="Line 139"/>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15" name="Line 140"/>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89164" name="Group 138"/>
            <p:cNvGrpSpPr>
              <a:grpSpLocks/>
            </p:cNvGrpSpPr>
            <p:nvPr/>
          </p:nvGrpSpPr>
          <p:grpSpPr bwMode="auto">
            <a:xfrm>
              <a:off x="7774780" y="3579813"/>
              <a:ext cx="179388" cy="590550"/>
              <a:chOff x="602" y="2206"/>
              <a:chExt cx="40" cy="349"/>
            </a:xfrm>
          </p:grpSpPr>
          <p:sp>
            <p:nvSpPr>
              <p:cNvPr id="89212" name="Line 139"/>
              <p:cNvSpPr>
                <a:spLocks noChangeShapeType="1"/>
              </p:cNvSpPr>
              <p:nvPr/>
            </p:nvSpPr>
            <p:spPr bwMode="auto">
              <a:xfrm flipV="1">
                <a:off x="622" y="2206"/>
                <a:ext cx="0" cy="34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9213" name="Line 140"/>
              <p:cNvSpPr>
                <a:spLocks noChangeShapeType="1"/>
              </p:cNvSpPr>
              <p:nvPr/>
            </p:nvSpPr>
            <p:spPr bwMode="auto">
              <a:xfrm flipH="1">
                <a:off x="602" y="2555"/>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9184" name="Oval 149"/>
            <p:cNvSpPr>
              <a:spLocks noChangeArrowheads="1"/>
            </p:cNvSpPr>
            <p:nvPr/>
          </p:nvSpPr>
          <p:spPr bwMode="auto">
            <a:xfrm>
              <a:off x="2618580" y="2855913"/>
              <a:ext cx="179388" cy="180975"/>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85" name="Oval 150"/>
            <p:cNvSpPr>
              <a:spLocks noChangeArrowheads="1"/>
            </p:cNvSpPr>
            <p:nvPr/>
          </p:nvSpPr>
          <p:spPr bwMode="auto">
            <a:xfrm>
              <a:off x="3906043" y="3578225"/>
              <a:ext cx="179388" cy="179388"/>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86" name="Oval 151"/>
            <p:cNvSpPr>
              <a:spLocks noChangeArrowheads="1"/>
            </p:cNvSpPr>
            <p:nvPr/>
          </p:nvSpPr>
          <p:spPr bwMode="auto">
            <a:xfrm>
              <a:off x="5185568" y="3578225"/>
              <a:ext cx="179388" cy="180975"/>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87" name="Oval 152"/>
            <p:cNvSpPr>
              <a:spLocks noChangeArrowheads="1"/>
            </p:cNvSpPr>
            <p:nvPr/>
          </p:nvSpPr>
          <p:spPr bwMode="auto">
            <a:xfrm>
              <a:off x="6482555" y="3503613"/>
              <a:ext cx="179388" cy="179388"/>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88" name="Oval 153"/>
            <p:cNvSpPr>
              <a:spLocks noChangeArrowheads="1"/>
            </p:cNvSpPr>
            <p:nvPr/>
          </p:nvSpPr>
          <p:spPr bwMode="auto">
            <a:xfrm>
              <a:off x="7773193" y="3506788"/>
              <a:ext cx="179388" cy="179388"/>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89189" name="Text Box 98"/>
          <p:cNvSpPr txBox="1">
            <a:spLocks noChangeArrowheads="1"/>
          </p:cNvSpPr>
          <p:nvPr/>
        </p:nvSpPr>
        <p:spPr bwMode="auto">
          <a:xfrm>
            <a:off x="2739230" y="2596871"/>
            <a:ext cx="412292"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89190" name="Text Box 33"/>
          <p:cNvSpPr txBox="1">
            <a:spLocks noChangeArrowheads="1"/>
          </p:cNvSpPr>
          <p:nvPr/>
        </p:nvSpPr>
        <p:spPr bwMode="auto">
          <a:xfrm>
            <a:off x="4025313" y="3346737"/>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9191" name="Text Box 33"/>
          <p:cNvSpPr txBox="1">
            <a:spLocks noChangeArrowheads="1"/>
          </p:cNvSpPr>
          <p:nvPr/>
        </p:nvSpPr>
        <p:spPr bwMode="auto">
          <a:xfrm>
            <a:off x="5315950" y="3335624"/>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4" name="Text Box 100">
            <a:extLst>
              <a:ext uri="{FF2B5EF4-FFF2-40B4-BE49-F238E27FC236}">
                <a16:creationId xmlns:a16="http://schemas.microsoft.com/office/drawing/2014/main" id="{F2963D5E-86AE-4244-8461-58EA93594B0F}"/>
              </a:ext>
            </a:extLst>
          </p:cNvPr>
          <p:cNvSpPr txBox="1">
            <a:spLocks noChangeArrowheads="1"/>
          </p:cNvSpPr>
          <p:nvPr/>
        </p:nvSpPr>
        <p:spPr bwMode="auto">
          <a:xfrm>
            <a:off x="5229101" y="1698247"/>
            <a:ext cx="312829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 p &lt; 0.05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5" name="Text Box 189">
            <a:extLst>
              <a:ext uri="{FF2B5EF4-FFF2-40B4-BE49-F238E27FC236}">
                <a16:creationId xmlns:a16="http://schemas.microsoft.com/office/drawing/2014/main" id="{2AC85A73-60AE-4D80-B766-C60DF013A416}"/>
              </a:ext>
            </a:extLst>
          </p:cNvPr>
          <p:cNvSpPr txBox="1">
            <a:spLocks noChangeArrowheads="1"/>
          </p:cNvSpPr>
          <p:nvPr/>
        </p:nvSpPr>
        <p:spPr bwMode="auto">
          <a:xfrm>
            <a:off x="255538" y="4725144"/>
            <a:ext cx="2571153"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[Assessment of degree of straining]</a:t>
            </a:r>
          </a:p>
        </p:txBody>
      </p:sp>
      <p:sp>
        <p:nvSpPr>
          <p:cNvPr id="142" name="Rectangle 86">
            <a:extLst>
              <a:ext uri="{FF2B5EF4-FFF2-40B4-BE49-F238E27FC236}">
                <a16:creationId xmlns:a16="http://schemas.microsoft.com/office/drawing/2014/main" id="{68A886D3-9BFF-449B-8C89-2D8B4E56F962}"/>
              </a:ext>
            </a:extLst>
          </p:cNvPr>
          <p:cNvSpPr>
            <a:spLocks noChangeArrowheads="1"/>
          </p:cNvSpPr>
          <p:nvPr/>
        </p:nvSpPr>
        <p:spPr bwMode="auto">
          <a:xfrm>
            <a:off x="4809038" y="1192244"/>
            <a:ext cx="2762038"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5" name="グループ化 4">
            <a:extLst>
              <a:ext uri="{FF2B5EF4-FFF2-40B4-BE49-F238E27FC236}">
                <a16:creationId xmlns:a16="http://schemas.microsoft.com/office/drawing/2014/main" id="{26D47C84-53D0-48FE-9462-C29E50D28D69}"/>
              </a:ext>
            </a:extLst>
          </p:cNvPr>
          <p:cNvGrpSpPr/>
          <p:nvPr/>
        </p:nvGrpSpPr>
        <p:grpSpPr>
          <a:xfrm>
            <a:off x="1978933" y="1193038"/>
            <a:ext cx="1832870" cy="313932"/>
            <a:chOff x="1913188" y="1276858"/>
            <a:chExt cx="1832870" cy="313932"/>
          </a:xfrm>
        </p:grpSpPr>
        <p:sp>
          <p:nvSpPr>
            <p:cNvPr id="141" name="テキスト ボックス 18">
              <a:extLst>
                <a:ext uri="{FF2B5EF4-FFF2-40B4-BE49-F238E27FC236}">
                  <a16:creationId xmlns:a16="http://schemas.microsoft.com/office/drawing/2014/main" id="{AFB2DEC2-E120-42FF-83BC-6177D305503F}"/>
                </a:ext>
              </a:extLst>
            </p:cNvPr>
            <p:cNvSpPr txBox="1">
              <a:spLocks noChangeArrowheads="1"/>
            </p:cNvSpPr>
            <p:nvPr/>
          </p:nvSpPr>
          <p:spPr bwMode="auto">
            <a:xfrm>
              <a:off x="2224338" y="1276858"/>
              <a:ext cx="152172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4" name="グループ化 3">
              <a:extLst>
                <a:ext uri="{FF2B5EF4-FFF2-40B4-BE49-F238E27FC236}">
                  <a16:creationId xmlns:a16="http://schemas.microsoft.com/office/drawing/2014/main" id="{9478D45F-5C54-46A9-A92C-B8298C196142}"/>
                </a:ext>
              </a:extLst>
            </p:cNvPr>
            <p:cNvGrpSpPr/>
            <p:nvPr/>
          </p:nvGrpSpPr>
          <p:grpSpPr>
            <a:xfrm>
              <a:off x="1913188" y="1349236"/>
              <a:ext cx="360362" cy="142875"/>
              <a:chOff x="2046538" y="1349236"/>
              <a:chExt cx="360362" cy="142875"/>
            </a:xfrm>
          </p:grpSpPr>
          <p:sp>
            <p:nvSpPr>
              <p:cNvPr id="143" name="Line 82">
                <a:extLst>
                  <a:ext uri="{FF2B5EF4-FFF2-40B4-BE49-F238E27FC236}">
                    <a16:creationId xmlns:a16="http://schemas.microsoft.com/office/drawing/2014/main" id="{127B079D-5FF4-4B1C-A35F-99509F4AFD40}"/>
                  </a:ext>
                </a:extLst>
              </p:cNvPr>
              <p:cNvSpPr>
                <a:spLocks noChangeShapeType="1"/>
              </p:cNvSpPr>
              <p:nvPr/>
            </p:nvSpPr>
            <p:spPr bwMode="auto">
              <a:xfrm>
                <a:off x="2046538" y="1420673"/>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44" name="Oval 81">
                <a:extLst>
                  <a:ext uri="{FF2B5EF4-FFF2-40B4-BE49-F238E27FC236}">
                    <a16:creationId xmlns:a16="http://schemas.microsoft.com/office/drawing/2014/main" id="{E2EEE0A4-5AB4-4068-BEA5-84FDAB5BAB34}"/>
                  </a:ext>
                </a:extLst>
              </p:cNvPr>
              <p:cNvSpPr>
                <a:spLocks noChangeArrowheads="1"/>
              </p:cNvSpPr>
              <p:nvPr/>
            </p:nvSpPr>
            <p:spPr bwMode="auto">
              <a:xfrm>
                <a:off x="2154488" y="1349236"/>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grpSp>
      <p:grpSp>
        <p:nvGrpSpPr>
          <p:cNvPr id="3" name="グループ化 2">
            <a:extLst>
              <a:ext uri="{FF2B5EF4-FFF2-40B4-BE49-F238E27FC236}">
                <a16:creationId xmlns:a16="http://schemas.microsoft.com/office/drawing/2014/main" id="{0AA72720-0960-402D-A5A9-763AA8D33BBF}"/>
              </a:ext>
            </a:extLst>
          </p:cNvPr>
          <p:cNvGrpSpPr/>
          <p:nvPr/>
        </p:nvGrpSpPr>
        <p:grpSpPr>
          <a:xfrm>
            <a:off x="4497888" y="1265416"/>
            <a:ext cx="360362" cy="142875"/>
            <a:chOff x="4314882" y="1349236"/>
            <a:chExt cx="360362" cy="142875"/>
          </a:xfrm>
        </p:grpSpPr>
        <p:sp>
          <p:nvSpPr>
            <p:cNvPr id="145" name="Line 85">
              <a:extLst>
                <a:ext uri="{FF2B5EF4-FFF2-40B4-BE49-F238E27FC236}">
                  <a16:creationId xmlns:a16="http://schemas.microsoft.com/office/drawing/2014/main" id="{96F8FA07-FBF0-4388-89E2-332EF589359E}"/>
                </a:ext>
              </a:extLst>
            </p:cNvPr>
            <p:cNvSpPr>
              <a:spLocks noChangeShapeType="1"/>
            </p:cNvSpPr>
            <p:nvPr/>
          </p:nvSpPr>
          <p:spPr bwMode="auto">
            <a:xfrm>
              <a:off x="4314882" y="1420673"/>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46" name="Oval 84">
              <a:extLst>
                <a:ext uri="{FF2B5EF4-FFF2-40B4-BE49-F238E27FC236}">
                  <a16:creationId xmlns:a16="http://schemas.microsoft.com/office/drawing/2014/main" id="{C5DB5E33-3772-48A1-8269-09F487DAB47B}"/>
                </a:ext>
              </a:extLst>
            </p:cNvPr>
            <p:cNvSpPr>
              <a:spLocks noChangeArrowheads="1"/>
            </p:cNvSpPr>
            <p:nvPr/>
          </p:nvSpPr>
          <p:spPr bwMode="auto">
            <a:xfrm>
              <a:off x="4422832" y="1349236"/>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24" name="正方形/長方形 123">
            <a:extLst>
              <a:ext uri="{FF2B5EF4-FFF2-40B4-BE49-F238E27FC236}">
                <a16:creationId xmlns:a16="http://schemas.microsoft.com/office/drawing/2014/main" id="{FA90FA0D-420C-4194-BB7F-91EB0C0174D6}"/>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28" name="テキスト ボックス 10">
            <a:extLst>
              <a:ext uri="{FF2B5EF4-FFF2-40B4-BE49-F238E27FC236}">
                <a16:creationId xmlns:a16="http://schemas.microsoft.com/office/drawing/2014/main" id="{FB02776E-404D-41CA-BB7F-DBB101E1ACF2}"/>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6" name="テキスト ボックス 22">
            <a:extLst>
              <a:ext uri="{FF2B5EF4-FFF2-40B4-BE49-F238E27FC236}">
                <a16:creationId xmlns:a16="http://schemas.microsoft.com/office/drawing/2014/main" id="{CDFE7D18-3A82-4587-ACFA-ED96F4114DF5}"/>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23"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5"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0"/>
          <p:cNvSpPr>
            <a:spLocks noGrp="1"/>
          </p:cNvSpPr>
          <p:nvPr>
            <p:ph type="title"/>
          </p:nvPr>
        </p:nvSpPr>
        <p:spPr>
          <a:xfrm>
            <a:off x="0" y="188640"/>
            <a:ext cx="7679890" cy="980728"/>
          </a:xfrm>
        </p:spPr>
        <p:txBody>
          <a:bodyPr rtlCol="0"/>
          <a:lstStyle/>
          <a:p>
            <a:pPr rtl="0"/>
            <a:r>
              <a:rPr lang="en-us" dirty="0"/>
              <a:t>Changes in the severity of constipation </a:t>
            </a:r>
            <a:br>
              <a:rPr lang="en-us" dirty="0"/>
            </a:br>
            <a:r>
              <a:rPr lang="en-us" dirty="0"/>
              <a:t>over time (patient's global assessment)</a:t>
            </a:r>
            <a:br>
              <a:rPr lang="en-US" altLang="ja-JP" dirty="0"/>
            </a:br>
            <a:r>
              <a:rPr lang="en-us" dirty="0"/>
              <a:t>(Secondary endpoint)</a:t>
            </a:r>
            <a:endParaRPr lang="ja-JP" altLang="en-US" dirty="0"/>
          </a:p>
        </p:txBody>
      </p:sp>
      <p:graphicFrame>
        <p:nvGraphicFramePr>
          <p:cNvPr id="18626" name="Group 194"/>
          <p:cNvGraphicFramePr>
            <a:graphicFrameLocks noGrp="1"/>
          </p:cNvGraphicFramePr>
          <p:nvPr>
            <p:extLst>
              <p:ext uri="{D42A27DB-BD31-4B8C-83A1-F6EECF244321}">
                <p14:modId xmlns:p14="http://schemas.microsoft.com/office/powerpoint/2010/main" val="1818384720"/>
              </p:ext>
            </p:extLst>
          </p:nvPr>
        </p:nvGraphicFramePr>
        <p:xfrm>
          <a:off x="371810" y="4640673"/>
          <a:ext cx="8435306" cy="693504"/>
        </p:xfrm>
        <a:graphic>
          <a:graphicData uri="http://schemas.openxmlformats.org/drawingml/2006/table">
            <a:tbl>
              <a:tblPr/>
              <a:tblGrid>
                <a:gridCol w="1029614">
                  <a:extLst>
                    <a:ext uri="{9D8B030D-6E8A-4147-A177-3AD203B41FA5}">
                      <a16:colId xmlns:a16="http://schemas.microsoft.com/office/drawing/2014/main" val="20000"/>
                    </a:ext>
                  </a:extLst>
                </a:gridCol>
                <a:gridCol w="1010336">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2741026">
                  <a:extLst>
                    <a:ext uri="{9D8B030D-6E8A-4147-A177-3AD203B41FA5}">
                      <a16:colId xmlns:a16="http://schemas.microsoft.com/office/drawing/2014/main" val="20003"/>
                    </a:ext>
                  </a:extLst>
                </a:gridCol>
                <a:gridCol w="2142162">
                  <a:extLst>
                    <a:ext uri="{9D8B030D-6E8A-4147-A177-3AD203B41FA5}">
                      <a16:colId xmlns:a16="http://schemas.microsoft.com/office/drawing/2014/main" val="20004"/>
                    </a:ext>
                  </a:extLst>
                </a:gridCol>
              </a:tblGrid>
              <a:tr h="0">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3648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2000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95250" marR="0" lvl="0" indent="-9525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symptom of constipation at all)</a:t>
                      </a:r>
                      <a:endParaRPr kumimoji="1"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0" fontAlgn="base" latinLnBrk="0" hangingPunct="0">
                        <a:lnSpc>
                          <a:spcPct val="90000"/>
                        </a:lnSpc>
                        <a:spcBef>
                          <a:spcPct val="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0" fontAlgn="base" latinLnBrk="0" hangingPunct="0">
                        <a:lnSpc>
                          <a:spcPct val="90000"/>
                        </a:lnSpc>
                        <a:spcBef>
                          <a:spcPct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symptoms of constipation)</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ct val="0"/>
                        </a:spcBef>
                        <a:spcAft>
                          <a:spcPct val="0"/>
                        </a:spcAft>
                        <a:buClrTx/>
                        <a:buSzTx/>
                        <a:buFontTx/>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(Constipation is present, but with only moderate symptoms)</a:t>
                      </a:r>
                      <a:endParaRPr kumimoji="0" lang="en-US" altLang="ja-JP"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ct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(Having severe constipation with difficulty in defecation, or having only a slight feeling of evacuation in the bathroom)</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ct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(Stubborn constipation with almost no bowel movement, or almost no feeling of evacuation in the bathroom)</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10" name="Text Box 189">
            <a:extLst>
              <a:ext uri="{FF2B5EF4-FFF2-40B4-BE49-F238E27FC236}">
                <a16:creationId xmlns:a16="http://schemas.microsoft.com/office/drawing/2014/main" id="{7EA41243-8424-4262-B767-87A853F25E1F}"/>
              </a:ext>
            </a:extLst>
          </p:cNvPr>
          <p:cNvSpPr txBox="1">
            <a:spLocks noChangeArrowheads="1"/>
          </p:cNvSpPr>
          <p:nvPr/>
        </p:nvSpPr>
        <p:spPr bwMode="auto">
          <a:xfrm>
            <a:off x="251520" y="4425282"/>
            <a:ext cx="5065489"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[Assessment of severity of constipation (patient's global assessment)]</a:t>
            </a:r>
          </a:p>
        </p:txBody>
      </p:sp>
      <p:sp>
        <p:nvSpPr>
          <p:cNvPr id="325" name="Text Box 100">
            <a:extLst>
              <a:ext uri="{FF2B5EF4-FFF2-40B4-BE49-F238E27FC236}">
                <a16:creationId xmlns:a16="http://schemas.microsoft.com/office/drawing/2014/main" id="{0DC960D5-C0C6-4E17-81C9-7D64D90E739E}"/>
              </a:ext>
            </a:extLst>
          </p:cNvPr>
          <p:cNvSpPr txBox="1">
            <a:spLocks noChangeArrowheads="1"/>
          </p:cNvSpPr>
          <p:nvPr/>
        </p:nvSpPr>
        <p:spPr bwMode="auto">
          <a:xfrm>
            <a:off x="7549448" y="725801"/>
            <a:ext cx="1424749"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p&lt;0.001</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p&lt;0.01</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p&lt;0.05</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5" name="グループ化 4">
            <a:extLst>
              <a:ext uri="{FF2B5EF4-FFF2-40B4-BE49-F238E27FC236}">
                <a16:creationId xmlns:a16="http://schemas.microsoft.com/office/drawing/2014/main" id="{601E0EBE-1219-4D7B-B9E6-BA6E7160DA6C}"/>
              </a:ext>
            </a:extLst>
          </p:cNvPr>
          <p:cNvGrpSpPr/>
          <p:nvPr/>
        </p:nvGrpSpPr>
        <p:grpSpPr>
          <a:xfrm>
            <a:off x="812437" y="877882"/>
            <a:ext cx="7589766" cy="3537243"/>
            <a:chOff x="812437" y="877882"/>
            <a:chExt cx="7589766" cy="3650948"/>
          </a:xfrm>
        </p:grpSpPr>
        <p:sp>
          <p:nvSpPr>
            <p:cNvPr id="226" name="Line 93">
              <a:extLst>
                <a:ext uri="{FF2B5EF4-FFF2-40B4-BE49-F238E27FC236}">
                  <a16:creationId xmlns:a16="http://schemas.microsoft.com/office/drawing/2014/main" id="{4E4C4FE7-2231-438E-AD27-17A9D98AF5D6}"/>
                </a:ext>
              </a:extLst>
            </p:cNvPr>
            <p:cNvSpPr>
              <a:spLocks noChangeShapeType="1"/>
            </p:cNvSpPr>
            <p:nvPr/>
          </p:nvSpPr>
          <p:spPr bwMode="auto">
            <a:xfrm>
              <a:off x="1898213" y="3440260"/>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27" name="Line 93">
              <a:extLst>
                <a:ext uri="{FF2B5EF4-FFF2-40B4-BE49-F238E27FC236}">
                  <a16:creationId xmlns:a16="http://schemas.microsoft.com/office/drawing/2014/main" id="{213B9675-BF29-4B2F-A591-673753B3E184}"/>
                </a:ext>
              </a:extLst>
            </p:cNvPr>
            <p:cNvSpPr>
              <a:spLocks noChangeShapeType="1"/>
            </p:cNvSpPr>
            <p:nvPr/>
          </p:nvSpPr>
          <p:spPr bwMode="auto">
            <a:xfrm>
              <a:off x="1898213" y="2719535"/>
              <a:ext cx="64595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28" name="Line 93">
              <a:extLst>
                <a:ext uri="{FF2B5EF4-FFF2-40B4-BE49-F238E27FC236}">
                  <a16:creationId xmlns:a16="http://schemas.microsoft.com/office/drawing/2014/main" id="{C455C1B2-01DD-40CF-986C-6C6CFE565E8E}"/>
                </a:ext>
              </a:extLst>
            </p:cNvPr>
            <p:cNvSpPr>
              <a:spLocks noChangeShapeType="1"/>
            </p:cNvSpPr>
            <p:nvPr/>
          </p:nvSpPr>
          <p:spPr bwMode="auto">
            <a:xfrm>
              <a:off x="1898212" y="1995635"/>
              <a:ext cx="64547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29" name="Text Box 169">
              <a:extLst>
                <a:ext uri="{FF2B5EF4-FFF2-40B4-BE49-F238E27FC236}">
                  <a16:creationId xmlns:a16="http://schemas.microsoft.com/office/drawing/2014/main" id="{0773EEDC-A36D-43A3-9D1F-499302AB2E08}"/>
                </a:ext>
              </a:extLst>
            </p:cNvPr>
            <p:cNvSpPr txBox="1">
              <a:spLocks noChangeArrowheads="1"/>
            </p:cNvSpPr>
            <p:nvPr/>
          </p:nvSpPr>
          <p:spPr bwMode="auto">
            <a:xfrm>
              <a:off x="812437" y="1387031"/>
              <a:ext cx="655564" cy="2576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Severity of constipation</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(patient's global assessment)</a:t>
              </a: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2" name="Text Box 105">
              <a:extLst>
                <a:ext uri="{FF2B5EF4-FFF2-40B4-BE49-F238E27FC236}">
                  <a16:creationId xmlns:a16="http://schemas.microsoft.com/office/drawing/2014/main" id="{2E298C68-E327-4546-A2E5-FAD618B17BB7}"/>
                </a:ext>
              </a:extLst>
            </p:cNvPr>
            <p:cNvSpPr txBox="1">
              <a:spLocks noChangeArrowheads="1"/>
            </p:cNvSpPr>
            <p:nvPr/>
          </p:nvSpPr>
          <p:spPr bwMode="auto">
            <a:xfrm>
              <a:off x="1501047" y="4020264"/>
              <a:ext cx="27603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0</a:t>
              </a:r>
            </a:p>
          </p:txBody>
        </p:sp>
        <p:sp>
          <p:nvSpPr>
            <p:cNvPr id="233" name="Text Box 106">
              <a:extLst>
                <a:ext uri="{FF2B5EF4-FFF2-40B4-BE49-F238E27FC236}">
                  <a16:creationId xmlns:a16="http://schemas.microsoft.com/office/drawing/2014/main" id="{7F8BF6C0-CFFD-42EB-9DF5-BB910624C53B}"/>
                </a:ext>
              </a:extLst>
            </p:cNvPr>
            <p:cNvSpPr txBox="1">
              <a:spLocks noChangeArrowheads="1"/>
            </p:cNvSpPr>
            <p:nvPr/>
          </p:nvSpPr>
          <p:spPr bwMode="auto">
            <a:xfrm>
              <a:off x="1501047" y="3297952"/>
              <a:ext cx="27603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1</a:t>
              </a:r>
            </a:p>
          </p:txBody>
        </p:sp>
        <p:sp>
          <p:nvSpPr>
            <p:cNvPr id="234" name="Text Box 107">
              <a:extLst>
                <a:ext uri="{FF2B5EF4-FFF2-40B4-BE49-F238E27FC236}">
                  <a16:creationId xmlns:a16="http://schemas.microsoft.com/office/drawing/2014/main" id="{FB9F44B1-1E0A-4336-99F7-0B82E8084AEB}"/>
                </a:ext>
              </a:extLst>
            </p:cNvPr>
            <p:cNvSpPr txBox="1">
              <a:spLocks noChangeArrowheads="1"/>
            </p:cNvSpPr>
            <p:nvPr/>
          </p:nvSpPr>
          <p:spPr bwMode="auto">
            <a:xfrm>
              <a:off x="1501047" y="2577227"/>
              <a:ext cx="27603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2</a:t>
              </a:r>
            </a:p>
          </p:txBody>
        </p:sp>
        <p:sp>
          <p:nvSpPr>
            <p:cNvPr id="235" name="Text Box 108">
              <a:extLst>
                <a:ext uri="{FF2B5EF4-FFF2-40B4-BE49-F238E27FC236}">
                  <a16:creationId xmlns:a16="http://schemas.microsoft.com/office/drawing/2014/main" id="{F2899DA1-2513-46C6-8796-3589073532CF}"/>
                </a:ext>
              </a:extLst>
            </p:cNvPr>
            <p:cNvSpPr txBox="1">
              <a:spLocks noChangeArrowheads="1"/>
            </p:cNvSpPr>
            <p:nvPr/>
          </p:nvSpPr>
          <p:spPr bwMode="auto">
            <a:xfrm>
              <a:off x="1501047" y="1131015"/>
              <a:ext cx="27603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4</a:t>
              </a:r>
            </a:p>
          </p:txBody>
        </p:sp>
        <p:sp>
          <p:nvSpPr>
            <p:cNvPr id="236" name="Text Box 16">
              <a:extLst>
                <a:ext uri="{FF2B5EF4-FFF2-40B4-BE49-F238E27FC236}">
                  <a16:creationId xmlns:a16="http://schemas.microsoft.com/office/drawing/2014/main" id="{616D5ECB-084F-4B20-B449-C27F013B232D}"/>
                </a:ext>
              </a:extLst>
            </p:cNvPr>
            <p:cNvSpPr txBox="1">
              <a:spLocks noChangeArrowheads="1"/>
            </p:cNvSpPr>
            <p:nvPr/>
          </p:nvSpPr>
          <p:spPr bwMode="auto">
            <a:xfrm>
              <a:off x="2302945" y="4176216"/>
              <a:ext cx="968535" cy="352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Baseline</a:t>
              </a:r>
            </a:p>
          </p:txBody>
        </p:sp>
        <p:sp>
          <p:nvSpPr>
            <p:cNvPr id="237" name="Text Box 17">
              <a:extLst>
                <a:ext uri="{FF2B5EF4-FFF2-40B4-BE49-F238E27FC236}">
                  <a16:creationId xmlns:a16="http://schemas.microsoft.com/office/drawing/2014/main" id="{5143DFC3-1BF1-4F77-A8E5-9CB976AE2419}"/>
                </a:ext>
              </a:extLst>
            </p:cNvPr>
            <p:cNvSpPr txBox="1">
              <a:spLocks noChangeArrowheads="1"/>
            </p:cNvSpPr>
            <p:nvPr/>
          </p:nvSpPr>
          <p:spPr bwMode="auto">
            <a:xfrm>
              <a:off x="3985521" y="4161371"/>
              <a:ext cx="886333" cy="352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1</a:t>
              </a:r>
            </a:p>
          </p:txBody>
        </p:sp>
        <p:sp>
          <p:nvSpPr>
            <p:cNvPr id="238" name="Text Box 18">
              <a:extLst>
                <a:ext uri="{FF2B5EF4-FFF2-40B4-BE49-F238E27FC236}">
                  <a16:creationId xmlns:a16="http://schemas.microsoft.com/office/drawing/2014/main" id="{C00EFE45-ABDA-4E17-8BFB-E02602785177}"/>
                </a:ext>
              </a:extLst>
            </p:cNvPr>
            <p:cNvSpPr txBox="1">
              <a:spLocks noChangeArrowheads="1"/>
            </p:cNvSpPr>
            <p:nvPr/>
          </p:nvSpPr>
          <p:spPr bwMode="auto">
            <a:xfrm>
              <a:off x="5631759" y="4161371"/>
              <a:ext cx="886333" cy="352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2</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9" name="Text Box 20">
              <a:extLst>
                <a:ext uri="{FF2B5EF4-FFF2-40B4-BE49-F238E27FC236}">
                  <a16:creationId xmlns:a16="http://schemas.microsoft.com/office/drawing/2014/main" id="{D607590C-6A41-4105-A7B6-A00B670A9530}"/>
                </a:ext>
              </a:extLst>
            </p:cNvPr>
            <p:cNvSpPr txBox="1">
              <a:spLocks noChangeArrowheads="1"/>
            </p:cNvSpPr>
            <p:nvPr/>
          </p:nvSpPr>
          <p:spPr bwMode="auto">
            <a:xfrm>
              <a:off x="7231959" y="4161371"/>
              <a:ext cx="886333" cy="352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Week 4</a:t>
              </a:r>
            </a:p>
          </p:txBody>
        </p:sp>
        <p:sp>
          <p:nvSpPr>
            <p:cNvPr id="242" name="Line 93">
              <a:extLst>
                <a:ext uri="{FF2B5EF4-FFF2-40B4-BE49-F238E27FC236}">
                  <a16:creationId xmlns:a16="http://schemas.microsoft.com/office/drawing/2014/main" id="{EB044008-53BF-4979-8F45-B24670BB5A63}"/>
                </a:ext>
              </a:extLst>
            </p:cNvPr>
            <p:cNvSpPr>
              <a:spLocks noChangeShapeType="1"/>
            </p:cNvSpPr>
            <p:nvPr/>
          </p:nvSpPr>
          <p:spPr bwMode="auto">
            <a:xfrm>
              <a:off x="1893451" y="4162572"/>
              <a:ext cx="64595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3" name="Line 100">
              <a:extLst>
                <a:ext uri="{FF2B5EF4-FFF2-40B4-BE49-F238E27FC236}">
                  <a16:creationId xmlns:a16="http://schemas.microsoft.com/office/drawing/2014/main" id="{2618E1EA-A888-4B2D-8621-FF60111CE1C0}"/>
                </a:ext>
              </a:extLst>
            </p:cNvPr>
            <p:cNvSpPr>
              <a:spLocks noChangeShapeType="1"/>
            </p:cNvSpPr>
            <p:nvPr/>
          </p:nvSpPr>
          <p:spPr bwMode="auto">
            <a:xfrm rot="5400000">
              <a:off x="1826776" y="3375172"/>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4" name="Line 101">
              <a:extLst>
                <a:ext uri="{FF2B5EF4-FFF2-40B4-BE49-F238E27FC236}">
                  <a16:creationId xmlns:a16="http://schemas.microsoft.com/office/drawing/2014/main" id="{5941605D-6F0F-4C95-8D0B-C5005F98E60F}"/>
                </a:ext>
              </a:extLst>
            </p:cNvPr>
            <p:cNvSpPr>
              <a:spLocks noChangeShapeType="1"/>
            </p:cNvSpPr>
            <p:nvPr/>
          </p:nvSpPr>
          <p:spPr bwMode="auto">
            <a:xfrm rot="5400000">
              <a:off x="1826776" y="2652860"/>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5" name="Line 102">
              <a:extLst>
                <a:ext uri="{FF2B5EF4-FFF2-40B4-BE49-F238E27FC236}">
                  <a16:creationId xmlns:a16="http://schemas.microsoft.com/office/drawing/2014/main" id="{C6605107-BE10-4B88-8830-397D90B9AB92}"/>
                </a:ext>
              </a:extLst>
            </p:cNvPr>
            <p:cNvSpPr>
              <a:spLocks noChangeShapeType="1"/>
            </p:cNvSpPr>
            <p:nvPr/>
          </p:nvSpPr>
          <p:spPr bwMode="auto">
            <a:xfrm rot="5400000">
              <a:off x="1826776" y="1928960"/>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6" name="Line 103">
              <a:extLst>
                <a:ext uri="{FF2B5EF4-FFF2-40B4-BE49-F238E27FC236}">
                  <a16:creationId xmlns:a16="http://schemas.microsoft.com/office/drawing/2014/main" id="{EB2F8718-DBA9-493C-982A-AAC1D8C18345}"/>
                </a:ext>
              </a:extLst>
            </p:cNvPr>
            <p:cNvSpPr>
              <a:spLocks noChangeShapeType="1"/>
            </p:cNvSpPr>
            <p:nvPr/>
          </p:nvSpPr>
          <p:spPr bwMode="auto">
            <a:xfrm rot="16200000" flipV="1">
              <a:off x="1826776" y="4095897"/>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7" name="Line 102">
              <a:extLst>
                <a:ext uri="{FF2B5EF4-FFF2-40B4-BE49-F238E27FC236}">
                  <a16:creationId xmlns:a16="http://schemas.microsoft.com/office/drawing/2014/main" id="{C4FDC932-A427-4117-92CD-66F29F9E1D5A}"/>
                </a:ext>
              </a:extLst>
            </p:cNvPr>
            <p:cNvSpPr>
              <a:spLocks noChangeShapeType="1"/>
            </p:cNvSpPr>
            <p:nvPr/>
          </p:nvSpPr>
          <p:spPr bwMode="auto">
            <a:xfrm rot="5400000">
              <a:off x="1826776" y="1205060"/>
              <a:ext cx="0" cy="133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8" name="Line 93">
              <a:extLst>
                <a:ext uri="{FF2B5EF4-FFF2-40B4-BE49-F238E27FC236}">
                  <a16:creationId xmlns:a16="http://schemas.microsoft.com/office/drawing/2014/main" id="{F104AB0E-7DB9-4A02-AAE5-F2ADA361E25D}"/>
                </a:ext>
              </a:extLst>
            </p:cNvPr>
            <p:cNvSpPr>
              <a:spLocks noChangeShapeType="1"/>
            </p:cNvSpPr>
            <p:nvPr/>
          </p:nvSpPr>
          <p:spPr bwMode="auto">
            <a:xfrm>
              <a:off x="1898213" y="1271735"/>
              <a:ext cx="5619752"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9" name="Line 92">
              <a:extLst>
                <a:ext uri="{FF2B5EF4-FFF2-40B4-BE49-F238E27FC236}">
                  <a16:creationId xmlns:a16="http://schemas.microsoft.com/office/drawing/2014/main" id="{5562F951-E626-4A5C-A3C7-FFCF7873BDB0}"/>
                </a:ext>
              </a:extLst>
            </p:cNvPr>
            <p:cNvSpPr>
              <a:spLocks noChangeShapeType="1"/>
            </p:cNvSpPr>
            <p:nvPr/>
          </p:nvSpPr>
          <p:spPr bwMode="auto">
            <a:xfrm>
              <a:off x="1893451" y="1281260"/>
              <a:ext cx="0" cy="28797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0" name="Text Box 108">
              <a:extLst>
                <a:ext uri="{FF2B5EF4-FFF2-40B4-BE49-F238E27FC236}">
                  <a16:creationId xmlns:a16="http://schemas.microsoft.com/office/drawing/2014/main" id="{B8740807-6E8F-4705-BA81-C367718D9092}"/>
                </a:ext>
              </a:extLst>
            </p:cNvPr>
            <p:cNvSpPr txBox="1">
              <a:spLocks noChangeArrowheads="1"/>
            </p:cNvSpPr>
            <p:nvPr/>
          </p:nvSpPr>
          <p:spPr bwMode="auto">
            <a:xfrm>
              <a:off x="1501047" y="1853327"/>
              <a:ext cx="27603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3</a:t>
              </a:r>
            </a:p>
          </p:txBody>
        </p:sp>
        <p:grpSp>
          <p:nvGrpSpPr>
            <p:cNvPr id="255" name="Group 130">
              <a:extLst>
                <a:ext uri="{FF2B5EF4-FFF2-40B4-BE49-F238E27FC236}">
                  <a16:creationId xmlns:a16="http://schemas.microsoft.com/office/drawing/2014/main" id="{EABD21A1-6BB1-4344-883D-60D6478F7B33}"/>
                </a:ext>
              </a:extLst>
            </p:cNvPr>
            <p:cNvGrpSpPr>
              <a:grpSpLocks/>
            </p:cNvGrpSpPr>
            <p:nvPr/>
          </p:nvGrpSpPr>
          <p:grpSpPr bwMode="auto">
            <a:xfrm>
              <a:off x="2604651" y="1563835"/>
              <a:ext cx="5797552" cy="2233612"/>
              <a:chOff x="1413" y="1219"/>
              <a:chExt cx="3652" cy="1407"/>
            </a:xfrm>
          </p:grpSpPr>
          <p:sp>
            <p:nvSpPr>
              <p:cNvPr id="256" name="Freeform 214">
                <a:extLst>
                  <a:ext uri="{FF2B5EF4-FFF2-40B4-BE49-F238E27FC236}">
                    <a16:creationId xmlns:a16="http://schemas.microsoft.com/office/drawing/2014/main" id="{C6899F51-FA93-4E08-8F22-F0C44911A3AF}"/>
                  </a:ext>
                </a:extLst>
              </p:cNvPr>
              <p:cNvSpPr>
                <a:spLocks/>
              </p:cNvSpPr>
              <p:nvPr/>
            </p:nvSpPr>
            <p:spPr bwMode="auto">
              <a:xfrm>
                <a:off x="1471" y="1579"/>
                <a:ext cx="3097" cy="374"/>
              </a:xfrm>
              <a:custGeom>
                <a:avLst/>
                <a:gdLst>
                  <a:gd name="T0" fmla="*/ 0 w 10039"/>
                  <a:gd name="T1" fmla="*/ 0 h 9842"/>
                  <a:gd name="T2" fmla="*/ 492 w 10039"/>
                  <a:gd name="T3" fmla="*/ 0 h 9842"/>
                  <a:gd name="T4" fmla="*/ 492 w 10039"/>
                  <a:gd name="T5" fmla="*/ 0 h 9842"/>
                  <a:gd name="T6" fmla="*/ 492 w 10039"/>
                  <a:gd name="T7" fmla="*/ 0 h 98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39" h="9842">
                    <a:moveTo>
                      <a:pt x="0" y="0"/>
                    </a:moveTo>
                    <a:lnTo>
                      <a:pt x="3369" y="5930"/>
                    </a:lnTo>
                    <a:lnTo>
                      <a:pt x="6753" y="8659"/>
                    </a:lnTo>
                    <a:lnTo>
                      <a:pt x="10039" y="9842"/>
                    </a:lnTo>
                  </a:path>
                </a:pathLst>
              </a:custGeom>
              <a:noFill/>
              <a:ln w="38100">
                <a:solidFill>
                  <a:srgbClr val="2A8DBA"/>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7" name="Freeform 216">
                <a:extLst>
                  <a:ext uri="{FF2B5EF4-FFF2-40B4-BE49-F238E27FC236}">
                    <a16:creationId xmlns:a16="http://schemas.microsoft.com/office/drawing/2014/main" id="{051BB132-2FB1-4487-B9CE-70596A2E3BFA}"/>
                  </a:ext>
                </a:extLst>
              </p:cNvPr>
              <p:cNvSpPr>
                <a:spLocks/>
              </p:cNvSpPr>
              <p:nvPr/>
            </p:nvSpPr>
            <p:spPr bwMode="auto">
              <a:xfrm>
                <a:off x="1576" y="1631"/>
                <a:ext cx="3093" cy="551"/>
              </a:xfrm>
              <a:custGeom>
                <a:avLst/>
                <a:gdLst>
                  <a:gd name="T0" fmla="*/ 0 w 10000"/>
                  <a:gd name="T1" fmla="*/ 0 h 10000"/>
                  <a:gd name="T2" fmla="*/ 509 w 10000"/>
                  <a:gd name="T3" fmla="*/ 0 h 10000"/>
                  <a:gd name="T4" fmla="*/ 509 w 10000"/>
                  <a:gd name="T5" fmla="*/ 0 h 10000"/>
                  <a:gd name="T6" fmla="*/ 509 w 10000"/>
                  <a:gd name="T7" fmla="*/ 0 h 10000"/>
                  <a:gd name="T8" fmla="*/ 0 60000 65536"/>
                  <a:gd name="T9" fmla="*/ 0 60000 65536"/>
                  <a:gd name="T10" fmla="*/ 0 60000 65536"/>
                  <a:gd name="T11" fmla="*/ 0 60000 65536"/>
                  <a:gd name="T12" fmla="*/ 0 w 10000"/>
                  <a:gd name="T13" fmla="*/ 0 h 10000"/>
                  <a:gd name="T14" fmla="*/ 10000 w 10000"/>
                  <a:gd name="T15" fmla="*/ 10000 h 10000"/>
                </a:gdLst>
                <a:ahLst/>
                <a:cxnLst>
                  <a:cxn ang="T8">
                    <a:pos x="T0" y="T1"/>
                  </a:cxn>
                  <a:cxn ang="T9">
                    <a:pos x="T2" y="T3"/>
                  </a:cxn>
                  <a:cxn ang="T10">
                    <a:pos x="T4" y="T5"/>
                  </a:cxn>
                  <a:cxn ang="T11">
                    <a:pos x="T6" y="T7"/>
                  </a:cxn>
                </a:cxnLst>
                <a:rect l="T12" t="T13" r="T14" b="T15"/>
                <a:pathLst>
                  <a:path w="10000" h="10000">
                    <a:moveTo>
                      <a:pt x="0" y="0"/>
                    </a:moveTo>
                    <a:lnTo>
                      <a:pt x="3343" y="10000"/>
                    </a:lnTo>
                    <a:lnTo>
                      <a:pt x="6713" y="9040"/>
                    </a:lnTo>
                    <a:cubicBezTo>
                      <a:pt x="7823" y="9239"/>
                      <a:pt x="8890" y="9746"/>
                      <a:pt x="10000" y="9945"/>
                    </a:cubicBez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58" name="Group 375">
                <a:extLst>
                  <a:ext uri="{FF2B5EF4-FFF2-40B4-BE49-F238E27FC236}">
                    <a16:creationId xmlns:a16="http://schemas.microsoft.com/office/drawing/2014/main" id="{ACABE0FA-CD7B-46B5-9C41-BCCAA7B1391A}"/>
                  </a:ext>
                </a:extLst>
              </p:cNvPr>
              <p:cNvGrpSpPr>
                <a:grpSpLocks/>
              </p:cNvGrpSpPr>
              <p:nvPr/>
            </p:nvGrpSpPr>
            <p:grpSpPr bwMode="auto">
              <a:xfrm rot="10800000">
                <a:off x="1413" y="1573"/>
                <a:ext cx="114" cy="373"/>
                <a:chOff x="1608" y="4056"/>
                <a:chExt cx="40" cy="239"/>
              </a:xfrm>
            </p:grpSpPr>
            <p:sp>
              <p:nvSpPr>
                <p:cNvPr id="316" name="Line 373">
                  <a:extLst>
                    <a:ext uri="{FF2B5EF4-FFF2-40B4-BE49-F238E27FC236}">
                      <a16:creationId xmlns:a16="http://schemas.microsoft.com/office/drawing/2014/main" id="{0EBB845F-BB4C-425D-A9E8-97092F45BB70}"/>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7" name="Line 374">
                  <a:extLst>
                    <a:ext uri="{FF2B5EF4-FFF2-40B4-BE49-F238E27FC236}">
                      <a16:creationId xmlns:a16="http://schemas.microsoft.com/office/drawing/2014/main" id="{6AA66F90-1F45-4A9C-B664-B30D3DE1565D}"/>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59" name="Group 375">
                <a:extLst>
                  <a:ext uri="{FF2B5EF4-FFF2-40B4-BE49-F238E27FC236}">
                    <a16:creationId xmlns:a16="http://schemas.microsoft.com/office/drawing/2014/main" id="{874F20DB-31C5-44E5-A133-2D462778B3FC}"/>
                  </a:ext>
                </a:extLst>
              </p:cNvPr>
              <p:cNvGrpSpPr>
                <a:grpSpLocks/>
              </p:cNvGrpSpPr>
              <p:nvPr/>
            </p:nvGrpSpPr>
            <p:grpSpPr bwMode="auto">
              <a:xfrm>
                <a:off x="1413" y="1219"/>
                <a:ext cx="114" cy="373"/>
                <a:chOff x="1608" y="4056"/>
                <a:chExt cx="40" cy="239"/>
              </a:xfrm>
            </p:grpSpPr>
            <p:sp>
              <p:nvSpPr>
                <p:cNvPr id="314" name="Line 373">
                  <a:extLst>
                    <a:ext uri="{FF2B5EF4-FFF2-40B4-BE49-F238E27FC236}">
                      <a16:creationId xmlns:a16="http://schemas.microsoft.com/office/drawing/2014/main" id="{944ADA5D-99CD-4820-B919-20B0F36EF933}"/>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5" name="Line 374">
                  <a:extLst>
                    <a:ext uri="{FF2B5EF4-FFF2-40B4-BE49-F238E27FC236}">
                      <a16:creationId xmlns:a16="http://schemas.microsoft.com/office/drawing/2014/main" id="{885137B1-E24B-4D91-BDFA-6AEDB71E30BE}"/>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60" name="Oval 215">
                <a:extLst>
                  <a:ext uri="{FF2B5EF4-FFF2-40B4-BE49-F238E27FC236}">
                    <a16:creationId xmlns:a16="http://schemas.microsoft.com/office/drawing/2014/main" id="{6E63F4AF-5D8B-4C08-B744-90DE0980B2CB}"/>
                  </a:ext>
                </a:extLst>
              </p:cNvPr>
              <p:cNvSpPr>
                <a:spLocks noChangeArrowheads="1"/>
              </p:cNvSpPr>
              <p:nvPr/>
            </p:nvSpPr>
            <p:spPr bwMode="auto">
              <a:xfrm>
                <a:off x="1414" y="1527"/>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61" name="Group 369">
                <a:extLst>
                  <a:ext uri="{FF2B5EF4-FFF2-40B4-BE49-F238E27FC236}">
                    <a16:creationId xmlns:a16="http://schemas.microsoft.com/office/drawing/2014/main" id="{1CD335F2-F5E7-4010-98E3-D9F145ECCF7C}"/>
                  </a:ext>
                </a:extLst>
              </p:cNvPr>
              <p:cNvGrpSpPr>
                <a:grpSpLocks/>
              </p:cNvGrpSpPr>
              <p:nvPr/>
            </p:nvGrpSpPr>
            <p:grpSpPr bwMode="auto">
              <a:xfrm rot="10800000">
                <a:off x="1517" y="1262"/>
                <a:ext cx="114" cy="371"/>
                <a:chOff x="3733" y="2119"/>
                <a:chExt cx="40" cy="204"/>
              </a:xfrm>
            </p:grpSpPr>
            <p:sp>
              <p:nvSpPr>
                <p:cNvPr id="312" name="Line 370">
                  <a:extLst>
                    <a:ext uri="{FF2B5EF4-FFF2-40B4-BE49-F238E27FC236}">
                      <a16:creationId xmlns:a16="http://schemas.microsoft.com/office/drawing/2014/main" id="{1017C233-9F1D-4775-AE33-11B05B0035E1}"/>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3" name="Line 371">
                  <a:extLst>
                    <a:ext uri="{FF2B5EF4-FFF2-40B4-BE49-F238E27FC236}">
                      <a16:creationId xmlns:a16="http://schemas.microsoft.com/office/drawing/2014/main" id="{64084F2B-A086-41E4-AD25-AD1E15A4980A}"/>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62" name="Group 369">
                <a:extLst>
                  <a:ext uri="{FF2B5EF4-FFF2-40B4-BE49-F238E27FC236}">
                    <a16:creationId xmlns:a16="http://schemas.microsoft.com/office/drawing/2014/main" id="{E4024F4F-6C71-402B-BA37-E6C005C9898B}"/>
                  </a:ext>
                </a:extLst>
              </p:cNvPr>
              <p:cNvGrpSpPr>
                <a:grpSpLocks/>
              </p:cNvGrpSpPr>
              <p:nvPr/>
            </p:nvGrpSpPr>
            <p:grpSpPr bwMode="auto">
              <a:xfrm>
                <a:off x="1517" y="1618"/>
                <a:ext cx="114" cy="372"/>
                <a:chOff x="3733" y="2119"/>
                <a:chExt cx="40" cy="204"/>
              </a:xfrm>
            </p:grpSpPr>
            <p:sp>
              <p:nvSpPr>
                <p:cNvPr id="310" name="Line 370">
                  <a:extLst>
                    <a:ext uri="{FF2B5EF4-FFF2-40B4-BE49-F238E27FC236}">
                      <a16:creationId xmlns:a16="http://schemas.microsoft.com/office/drawing/2014/main" id="{5FC058B5-78E2-496E-A2E7-E33EF3523DD4}"/>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11" name="Line 371">
                  <a:extLst>
                    <a:ext uri="{FF2B5EF4-FFF2-40B4-BE49-F238E27FC236}">
                      <a16:creationId xmlns:a16="http://schemas.microsoft.com/office/drawing/2014/main" id="{E27AE04E-632B-447C-9A1B-FEF533C6E957}"/>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63" name="Oval 217">
                <a:extLst>
                  <a:ext uri="{FF2B5EF4-FFF2-40B4-BE49-F238E27FC236}">
                    <a16:creationId xmlns:a16="http://schemas.microsoft.com/office/drawing/2014/main" id="{8A65D6B3-B4D8-46C7-9310-CC85FF75036F}"/>
                  </a:ext>
                </a:extLst>
              </p:cNvPr>
              <p:cNvSpPr>
                <a:spLocks noChangeArrowheads="1"/>
              </p:cNvSpPr>
              <p:nvPr/>
            </p:nvSpPr>
            <p:spPr bwMode="auto">
              <a:xfrm>
                <a:off x="1518" y="1573"/>
                <a:ext cx="114"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64" name="Group 376">
                <a:extLst>
                  <a:ext uri="{FF2B5EF4-FFF2-40B4-BE49-F238E27FC236}">
                    <a16:creationId xmlns:a16="http://schemas.microsoft.com/office/drawing/2014/main" id="{FB202223-84E4-4202-B718-F83E6E09F139}"/>
                  </a:ext>
                </a:extLst>
              </p:cNvPr>
              <p:cNvGrpSpPr>
                <a:grpSpLocks/>
              </p:cNvGrpSpPr>
              <p:nvPr/>
            </p:nvGrpSpPr>
            <p:grpSpPr bwMode="auto">
              <a:xfrm rot="10800000">
                <a:off x="2454" y="1808"/>
                <a:ext cx="113" cy="453"/>
                <a:chOff x="1608" y="4056"/>
                <a:chExt cx="40" cy="239"/>
              </a:xfrm>
            </p:grpSpPr>
            <p:sp>
              <p:nvSpPr>
                <p:cNvPr id="308" name="Line 377">
                  <a:extLst>
                    <a:ext uri="{FF2B5EF4-FFF2-40B4-BE49-F238E27FC236}">
                      <a16:creationId xmlns:a16="http://schemas.microsoft.com/office/drawing/2014/main" id="{EB18DEFC-8894-4C4B-B60F-F7FABD437B5C}"/>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9" name="Line 378">
                  <a:extLst>
                    <a:ext uri="{FF2B5EF4-FFF2-40B4-BE49-F238E27FC236}">
                      <a16:creationId xmlns:a16="http://schemas.microsoft.com/office/drawing/2014/main" id="{DFB905F9-2329-490C-9842-55D4CE79131D}"/>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65" name="Group 376">
                <a:extLst>
                  <a:ext uri="{FF2B5EF4-FFF2-40B4-BE49-F238E27FC236}">
                    <a16:creationId xmlns:a16="http://schemas.microsoft.com/office/drawing/2014/main" id="{03C6FACE-C0D4-487F-B056-B59058421F6B}"/>
                  </a:ext>
                </a:extLst>
              </p:cNvPr>
              <p:cNvGrpSpPr>
                <a:grpSpLocks/>
              </p:cNvGrpSpPr>
              <p:nvPr/>
            </p:nvGrpSpPr>
            <p:grpSpPr bwMode="auto">
              <a:xfrm>
                <a:off x="2452" y="1356"/>
                <a:ext cx="113" cy="454"/>
                <a:chOff x="1608" y="4056"/>
                <a:chExt cx="40" cy="239"/>
              </a:xfrm>
            </p:grpSpPr>
            <p:sp>
              <p:nvSpPr>
                <p:cNvPr id="306" name="Line 377">
                  <a:extLst>
                    <a:ext uri="{FF2B5EF4-FFF2-40B4-BE49-F238E27FC236}">
                      <a16:creationId xmlns:a16="http://schemas.microsoft.com/office/drawing/2014/main" id="{B8B36903-3F67-4569-8551-B8A904B71D46}"/>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7" name="Line 378">
                  <a:extLst>
                    <a:ext uri="{FF2B5EF4-FFF2-40B4-BE49-F238E27FC236}">
                      <a16:creationId xmlns:a16="http://schemas.microsoft.com/office/drawing/2014/main" id="{AB6791C8-89AF-42C8-A71C-3CDAAB9E3BCB}"/>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66" name="Oval 238">
                <a:extLst>
                  <a:ext uri="{FF2B5EF4-FFF2-40B4-BE49-F238E27FC236}">
                    <a16:creationId xmlns:a16="http://schemas.microsoft.com/office/drawing/2014/main" id="{7847BEC1-A90A-49C5-8E8F-59744C139CC6}"/>
                  </a:ext>
                </a:extLst>
              </p:cNvPr>
              <p:cNvSpPr>
                <a:spLocks noChangeArrowheads="1"/>
              </p:cNvSpPr>
              <p:nvPr/>
            </p:nvSpPr>
            <p:spPr bwMode="auto">
              <a:xfrm>
                <a:off x="2453" y="1753"/>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67" name="Group 366">
                <a:extLst>
                  <a:ext uri="{FF2B5EF4-FFF2-40B4-BE49-F238E27FC236}">
                    <a16:creationId xmlns:a16="http://schemas.microsoft.com/office/drawing/2014/main" id="{FCCC4059-1195-49DA-BD3B-D6A6699F07A3}"/>
                  </a:ext>
                </a:extLst>
              </p:cNvPr>
              <p:cNvGrpSpPr>
                <a:grpSpLocks/>
              </p:cNvGrpSpPr>
              <p:nvPr/>
            </p:nvGrpSpPr>
            <p:grpSpPr bwMode="auto">
              <a:xfrm rot="10800000">
                <a:off x="2558" y="1719"/>
                <a:ext cx="113" cy="470"/>
                <a:chOff x="3733" y="2119"/>
                <a:chExt cx="40" cy="204"/>
              </a:xfrm>
            </p:grpSpPr>
            <p:sp>
              <p:nvSpPr>
                <p:cNvPr id="304" name="Line 367">
                  <a:extLst>
                    <a:ext uri="{FF2B5EF4-FFF2-40B4-BE49-F238E27FC236}">
                      <a16:creationId xmlns:a16="http://schemas.microsoft.com/office/drawing/2014/main" id="{AE289943-9030-48DD-B725-1E51A8DE011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5" name="Line 368">
                  <a:extLst>
                    <a:ext uri="{FF2B5EF4-FFF2-40B4-BE49-F238E27FC236}">
                      <a16:creationId xmlns:a16="http://schemas.microsoft.com/office/drawing/2014/main" id="{F60C4635-BCBE-4C60-BC11-318FD27AD2F0}"/>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68" name="Group 366">
                <a:extLst>
                  <a:ext uri="{FF2B5EF4-FFF2-40B4-BE49-F238E27FC236}">
                    <a16:creationId xmlns:a16="http://schemas.microsoft.com/office/drawing/2014/main" id="{5CA8A6A3-E204-4D82-AA69-2DB576E50444}"/>
                  </a:ext>
                </a:extLst>
              </p:cNvPr>
              <p:cNvGrpSpPr>
                <a:grpSpLocks/>
              </p:cNvGrpSpPr>
              <p:nvPr/>
            </p:nvGrpSpPr>
            <p:grpSpPr bwMode="auto">
              <a:xfrm>
                <a:off x="2556" y="2154"/>
                <a:ext cx="113" cy="472"/>
                <a:chOff x="3733" y="2119"/>
                <a:chExt cx="40" cy="204"/>
              </a:xfrm>
            </p:grpSpPr>
            <p:sp>
              <p:nvSpPr>
                <p:cNvPr id="302" name="Line 367">
                  <a:extLst>
                    <a:ext uri="{FF2B5EF4-FFF2-40B4-BE49-F238E27FC236}">
                      <a16:creationId xmlns:a16="http://schemas.microsoft.com/office/drawing/2014/main" id="{DE93AADC-D8D2-4F29-8961-BD1AA08E7F93}"/>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3" name="Line 368">
                  <a:extLst>
                    <a:ext uri="{FF2B5EF4-FFF2-40B4-BE49-F238E27FC236}">
                      <a16:creationId xmlns:a16="http://schemas.microsoft.com/office/drawing/2014/main" id="{713B72B4-8983-4C97-AC2C-053A0699D629}"/>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69" name="Oval 239">
                <a:extLst>
                  <a:ext uri="{FF2B5EF4-FFF2-40B4-BE49-F238E27FC236}">
                    <a16:creationId xmlns:a16="http://schemas.microsoft.com/office/drawing/2014/main" id="{DC1E42EC-09CA-44F8-AB32-DCD2AFE93408}"/>
                  </a:ext>
                </a:extLst>
              </p:cNvPr>
              <p:cNvSpPr>
                <a:spLocks noChangeArrowheads="1"/>
              </p:cNvSpPr>
              <p:nvPr/>
            </p:nvSpPr>
            <p:spPr bwMode="auto">
              <a:xfrm>
                <a:off x="2557" y="2117"/>
                <a:ext cx="114" cy="113"/>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70" name="Group 379">
                <a:extLst>
                  <a:ext uri="{FF2B5EF4-FFF2-40B4-BE49-F238E27FC236}">
                    <a16:creationId xmlns:a16="http://schemas.microsoft.com/office/drawing/2014/main" id="{BEBDD694-B4DC-4459-997E-1FBA707074F9}"/>
                  </a:ext>
                </a:extLst>
              </p:cNvPr>
              <p:cNvGrpSpPr>
                <a:grpSpLocks/>
              </p:cNvGrpSpPr>
              <p:nvPr/>
            </p:nvGrpSpPr>
            <p:grpSpPr bwMode="auto">
              <a:xfrm rot="10800000">
                <a:off x="3487" y="1903"/>
                <a:ext cx="114" cy="498"/>
                <a:chOff x="1608" y="4056"/>
                <a:chExt cx="40" cy="239"/>
              </a:xfrm>
            </p:grpSpPr>
            <p:sp>
              <p:nvSpPr>
                <p:cNvPr id="300" name="Line 380">
                  <a:extLst>
                    <a:ext uri="{FF2B5EF4-FFF2-40B4-BE49-F238E27FC236}">
                      <a16:creationId xmlns:a16="http://schemas.microsoft.com/office/drawing/2014/main" id="{A906D54E-E0DB-45E8-A5B3-8E05E43264AC}"/>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1" name="Line 381">
                  <a:extLst>
                    <a:ext uri="{FF2B5EF4-FFF2-40B4-BE49-F238E27FC236}">
                      <a16:creationId xmlns:a16="http://schemas.microsoft.com/office/drawing/2014/main" id="{BA3052D6-3BA8-444D-A5B9-39BC79205555}"/>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1" name="Group 379">
                <a:extLst>
                  <a:ext uri="{FF2B5EF4-FFF2-40B4-BE49-F238E27FC236}">
                    <a16:creationId xmlns:a16="http://schemas.microsoft.com/office/drawing/2014/main" id="{43D4A631-804E-43FB-9758-E54CC1E609D9}"/>
                  </a:ext>
                </a:extLst>
              </p:cNvPr>
              <p:cNvGrpSpPr>
                <a:grpSpLocks/>
              </p:cNvGrpSpPr>
              <p:nvPr/>
            </p:nvGrpSpPr>
            <p:grpSpPr bwMode="auto">
              <a:xfrm>
                <a:off x="3487" y="1401"/>
                <a:ext cx="114" cy="498"/>
                <a:chOff x="1608" y="4056"/>
                <a:chExt cx="40" cy="239"/>
              </a:xfrm>
            </p:grpSpPr>
            <p:sp>
              <p:nvSpPr>
                <p:cNvPr id="298" name="Line 380">
                  <a:extLst>
                    <a:ext uri="{FF2B5EF4-FFF2-40B4-BE49-F238E27FC236}">
                      <a16:creationId xmlns:a16="http://schemas.microsoft.com/office/drawing/2014/main" id="{1D1DE915-77C2-4135-B4B5-7E0D816D7E3C}"/>
                    </a:ext>
                  </a:extLst>
                </p:cNvPr>
                <p:cNvSpPr>
                  <a:spLocks noChangeShapeType="1"/>
                </p:cNvSpPr>
                <p:nvPr/>
              </p:nvSpPr>
              <p:spPr bwMode="auto">
                <a:xfrm flipV="1">
                  <a:off x="1628" y="4056"/>
                  <a:ext cx="0" cy="2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9" name="Line 381">
                  <a:extLst>
                    <a:ext uri="{FF2B5EF4-FFF2-40B4-BE49-F238E27FC236}">
                      <a16:creationId xmlns:a16="http://schemas.microsoft.com/office/drawing/2014/main" id="{7CCE0A00-F034-4AE6-A682-4CA2A805E038}"/>
                    </a:ext>
                  </a:extLst>
                </p:cNvPr>
                <p:cNvSpPr>
                  <a:spLocks noChangeShapeType="1"/>
                </p:cNvSpPr>
                <p:nvPr/>
              </p:nvSpPr>
              <p:spPr bwMode="auto">
                <a:xfrm flipH="1">
                  <a:off x="1608" y="4056"/>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72" name="Oval 240">
                <a:extLst>
                  <a:ext uri="{FF2B5EF4-FFF2-40B4-BE49-F238E27FC236}">
                    <a16:creationId xmlns:a16="http://schemas.microsoft.com/office/drawing/2014/main" id="{8BB1EE7C-17C4-48BF-8120-2676AA9B76F9}"/>
                  </a:ext>
                </a:extLst>
              </p:cNvPr>
              <p:cNvSpPr>
                <a:spLocks noChangeArrowheads="1"/>
              </p:cNvSpPr>
              <p:nvPr/>
            </p:nvSpPr>
            <p:spPr bwMode="auto">
              <a:xfrm>
                <a:off x="3486" y="1850"/>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73" name="Group 363">
                <a:extLst>
                  <a:ext uri="{FF2B5EF4-FFF2-40B4-BE49-F238E27FC236}">
                    <a16:creationId xmlns:a16="http://schemas.microsoft.com/office/drawing/2014/main" id="{AE8E5EC8-89AA-4F06-897F-EA470FA3A78E}"/>
                  </a:ext>
                </a:extLst>
              </p:cNvPr>
              <p:cNvGrpSpPr>
                <a:grpSpLocks/>
              </p:cNvGrpSpPr>
              <p:nvPr/>
            </p:nvGrpSpPr>
            <p:grpSpPr bwMode="auto">
              <a:xfrm rot="10800000">
                <a:off x="3591" y="1673"/>
                <a:ext cx="114" cy="470"/>
                <a:chOff x="3733" y="2119"/>
                <a:chExt cx="40" cy="204"/>
              </a:xfrm>
            </p:grpSpPr>
            <p:sp>
              <p:nvSpPr>
                <p:cNvPr id="296" name="Line 364">
                  <a:extLst>
                    <a:ext uri="{FF2B5EF4-FFF2-40B4-BE49-F238E27FC236}">
                      <a16:creationId xmlns:a16="http://schemas.microsoft.com/office/drawing/2014/main" id="{8D77C7FB-E2C9-4E3C-8357-F7DE4DE4B8F7}"/>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7" name="Line 365">
                  <a:extLst>
                    <a:ext uri="{FF2B5EF4-FFF2-40B4-BE49-F238E27FC236}">
                      <a16:creationId xmlns:a16="http://schemas.microsoft.com/office/drawing/2014/main" id="{A1A6978D-3F96-4BE0-B210-C2FFAEB2E581}"/>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4" name="Group 363">
                <a:extLst>
                  <a:ext uri="{FF2B5EF4-FFF2-40B4-BE49-F238E27FC236}">
                    <a16:creationId xmlns:a16="http://schemas.microsoft.com/office/drawing/2014/main" id="{218B73E0-74D0-412D-87FF-6B0825BE64BB}"/>
                  </a:ext>
                </a:extLst>
              </p:cNvPr>
              <p:cNvGrpSpPr>
                <a:grpSpLocks/>
              </p:cNvGrpSpPr>
              <p:nvPr/>
            </p:nvGrpSpPr>
            <p:grpSpPr bwMode="auto">
              <a:xfrm>
                <a:off x="3591" y="2108"/>
                <a:ext cx="114" cy="471"/>
                <a:chOff x="3733" y="2119"/>
                <a:chExt cx="40" cy="204"/>
              </a:xfrm>
            </p:grpSpPr>
            <p:sp>
              <p:nvSpPr>
                <p:cNvPr id="294" name="Line 364">
                  <a:extLst>
                    <a:ext uri="{FF2B5EF4-FFF2-40B4-BE49-F238E27FC236}">
                      <a16:creationId xmlns:a16="http://schemas.microsoft.com/office/drawing/2014/main" id="{7669A39C-429D-4029-89CA-2A126CCD8B10}"/>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5" name="Line 365">
                  <a:extLst>
                    <a:ext uri="{FF2B5EF4-FFF2-40B4-BE49-F238E27FC236}">
                      <a16:creationId xmlns:a16="http://schemas.microsoft.com/office/drawing/2014/main" id="{56718F1B-2D00-40B2-8404-82411100223B}"/>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75" name="Oval 241">
                <a:extLst>
                  <a:ext uri="{FF2B5EF4-FFF2-40B4-BE49-F238E27FC236}">
                    <a16:creationId xmlns:a16="http://schemas.microsoft.com/office/drawing/2014/main" id="{26DF6540-0382-4E19-AEC8-8EFB78155D10}"/>
                  </a:ext>
                </a:extLst>
              </p:cNvPr>
              <p:cNvSpPr>
                <a:spLocks noChangeArrowheads="1"/>
              </p:cNvSpPr>
              <p:nvPr/>
            </p:nvSpPr>
            <p:spPr bwMode="auto">
              <a:xfrm>
                <a:off x="3590" y="2074"/>
                <a:ext cx="114"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76" name="Group 226">
                <a:extLst>
                  <a:ext uri="{FF2B5EF4-FFF2-40B4-BE49-F238E27FC236}">
                    <a16:creationId xmlns:a16="http://schemas.microsoft.com/office/drawing/2014/main" id="{250933F4-512C-4E16-9E4A-9D72F3BE7E0B}"/>
                  </a:ext>
                </a:extLst>
              </p:cNvPr>
              <p:cNvGrpSpPr>
                <a:grpSpLocks/>
              </p:cNvGrpSpPr>
              <p:nvPr/>
            </p:nvGrpSpPr>
            <p:grpSpPr bwMode="auto">
              <a:xfrm rot="10800000">
                <a:off x="4509" y="1949"/>
                <a:ext cx="114" cy="540"/>
                <a:chOff x="2284" y="4224"/>
                <a:chExt cx="26" cy="346"/>
              </a:xfrm>
            </p:grpSpPr>
            <p:sp>
              <p:nvSpPr>
                <p:cNvPr id="292" name="Line 227">
                  <a:extLst>
                    <a:ext uri="{FF2B5EF4-FFF2-40B4-BE49-F238E27FC236}">
                      <a16:creationId xmlns:a16="http://schemas.microsoft.com/office/drawing/2014/main" id="{5DD4BEF9-8741-4BD3-8E86-DEE1F1B15EA1}"/>
                    </a:ext>
                  </a:extLst>
                </p:cNvPr>
                <p:cNvSpPr>
                  <a:spLocks noChangeShapeType="1"/>
                </p:cNvSpPr>
                <p:nvPr/>
              </p:nvSpPr>
              <p:spPr bwMode="auto">
                <a:xfrm>
                  <a:off x="2297" y="4224"/>
                  <a:ext cx="0" cy="3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3" name="Line 228">
                  <a:extLst>
                    <a:ext uri="{FF2B5EF4-FFF2-40B4-BE49-F238E27FC236}">
                      <a16:creationId xmlns:a16="http://schemas.microsoft.com/office/drawing/2014/main" id="{864AE8DD-11F2-40AB-8A58-73AD714195CB}"/>
                    </a:ext>
                  </a:extLst>
                </p:cNvPr>
                <p:cNvSpPr>
                  <a:spLocks noChangeShapeType="1"/>
                </p:cNvSpPr>
                <p:nvPr/>
              </p:nvSpPr>
              <p:spPr bwMode="auto">
                <a:xfrm>
                  <a:off x="2284" y="4224"/>
                  <a:ext cx="2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77" name="Group 226">
                <a:extLst>
                  <a:ext uri="{FF2B5EF4-FFF2-40B4-BE49-F238E27FC236}">
                    <a16:creationId xmlns:a16="http://schemas.microsoft.com/office/drawing/2014/main" id="{FBA5D968-5075-448B-8361-27F4A80647E7}"/>
                  </a:ext>
                </a:extLst>
              </p:cNvPr>
              <p:cNvGrpSpPr>
                <a:grpSpLocks/>
              </p:cNvGrpSpPr>
              <p:nvPr/>
            </p:nvGrpSpPr>
            <p:grpSpPr bwMode="auto">
              <a:xfrm>
                <a:off x="4509" y="1400"/>
                <a:ext cx="114" cy="540"/>
                <a:chOff x="2284" y="4224"/>
                <a:chExt cx="26" cy="346"/>
              </a:xfrm>
            </p:grpSpPr>
            <p:sp>
              <p:nvSpPr>
                <p:cNvPr id="290" name="Line 227">
                  <a:extLst>
                    <a:ext uri="{FF2B5EF4-FFF2-40B4-BE49-F238E27FC236}">
                      <a16:creationId xmlns:a16="http://schemas.microsoft.com/office/drawing/2014/main" id="{E0C521A6-8D9B-411D-9174-D2D04954A379}"/>
                    </a:ext>
                  </a:extLst>
                </p:cNvPr>
                <p:cNvSpPr>
                  <a:spLocks noChangeShapeType="1"/>
                </p:cNvSpPr>
                <p:nvPr/>
              </p:nvSpPr>
              <p:spPr bwMode="auto">
                <a:xfrm>
                  <a:off x="2297" y="4224"/>
                  <a:ext cx="0" cy="3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91" name="Line 228">
                  <a:extLst>
                    <a:ext uri="{FF2B5EF4-FFF2-40B4-BE49-F238E27FC236}">
                      <a16:creationId xmlns:a16="http://schemas.microsoft.com/office/drawing/2014/main" id="{D07AAE6B-7368-4188-9C51-A116E87FD2D5}"/>
                    </a:ext>
                  </a:extLst>
                </p:cNvPr>
                <p:cNvSpPr>
                  <a:spLocks noChangeShapeType="1"/>
                </p:cNvSpPr>
                <p:nvPr/>
              </p:nvSpPr>
              <p:spPr bwMode="auto">
                <a:xfrm>
                  <a:off x="2284" y="4224"/>
                  <a:ext cx="2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78" name="Oval 242">
                <a:extLst>
                  <a:ext uri="{FF2B5EF4-FFF2-40B4-BE49-F238E27FC236}">
                    <a16:creationId xmlns:a16="http://schemas.microsoft.com/office/drawing/2014/main" id="{EE39CB96-0F57-447B-82A3-95DD87DAE201}"/>
                  </a:ext>
                </a:extLst>
              </p:cNvPr>
              <p:cNvSpPr>
                <a:spLocks noChangeArrowheads="1"/>
              </p:cNvSpPr>
              <p:nvPr/>
            </p:nvSpPr>
            <p:spPr bwMode="auto">
              <a:xfrm>
                <a:off x="4508" y="1892"/>
                <a:ext cx="114" cy="113"/>
              </a:xfrm>
              <a:prstGeom prst="ellipse">
                <a:avLst/>
              </a:prstGeom>
              <a:solidFill>
                <a:srgbClr val="2A8DBA"/>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279" name="Group 360">
                <a:extLst>
                  <a:ext uri="{FF2B5EF4-FFF2-40B4-BE49-F238E27FC236}">
                    <a16:creationId xmlns:a16="http://schemas.microsoft.com/office/drawing/2014/main" id="{0BAC27D2-7BCE-48B0-896C-774CE2A9FBBF}"/>
                  </a:ext>
                </a:extLst>
              </p:cNvPr>
              <p:cNvGrpSpPr>
                <a:grpSpLocks/>
              </p:cNvGrpSpPr>
              <p:nvPr/>
            </p:nvGrpSpPr>
            <p:grpSpPr bwMode="auto">
              <a:xfrm rot="10800000">
                <a:off x="4612" y="1719"/>
                <a:ext cx="113" cy="471"/>
                <a:chOff x="3733" y="2119"/>
                <a:chExt cx="40" cy="204"/>
              </a:xfrm>
            </p:grpSpPr>
            <p:sp>
              <p:nvSpPr>
                <p:cNvPr id="288" name="Line 361">
                  <a:extLst>
                    <a:ext uri="{FF2B5EF4-FFF2-40B4-BE49-F238E27FC236}">
                      <a16:creationId xmlns:a16="http://schemas.microsoft.com/office/drawing/2014/main" id="{ABC54745-86D9-4D1C-978F-727ACDA7937F}"/>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89" name="Line 362">
                  <a:extLst>
                    <a:ext uri="{FF2B5EF4-FFF2-40B4-BE49-F238E27FC236}">
                      <a16:creationId xmlns:a16="http://schemas.microsoft.com/office/drawing/2014/main" id="{701176B9-A2FD-44E5-A077-93F5059A363D}"/>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280" name="Group 360">
                <a:extLst>
                  <a:ext uri="{FF2B5EF4-FFF2-40B4-BE49-F238E27FC236}">
                    <a16:creationId xmlns:a16="http://schemas.microsoft.com/office/drawing/2014/main" id="{D341502C-1B9A-44FC-A6CC-ACBCA22CAAA9}"/>
                  </a:ext>
                </a:extLst>
              </p:cNvPr>
              <p:cNvGrpSpPr>
                <a:grpSpLocks/>
              </p:cNvGrpSpPr>
              <p:nvPr/>
            </p:nvGrpSpPr>
            <p:grpSpPr bwMode="auto">
              <a:xfrm>
                <a:off x="4610" y="2153"/>
                <a:ext cx="113" cy="473"/>
                <a:chOff x="3733" y="2119"/>
                <a:chExt cx="40" cy="204"/>
              </a:xfrm>
            </p:grpSpPr>
            <p:sp>
              <p:nvSpPr>
                <p:cNvPr id="286" name="Line 361">
                  <a:extLst>
                    <a:ext uri="{FF2B5EF4-FFF2-40B4-BE49-F238E27FC236}">
                      <a16:creationId xmlns:a16="http://schemas.microsoft.com/office/drawing/2014/main" id="{4AA67F1C-1DF7-4702-B2DD-2119D39D6C88}"/>
                    </a:ext>
                  </a:extLst>
                </p:cNvPr>
                <p:cNvSpPr>
                  <a:spLocks noChangeShapeType="1"/>
                </p:cNvSpPr>
                <p:nvPr/>
              </p:nvSpPr>
              <p:spPr bwMode="auto">
                <a:xfrm flipV="1">
                  <a:off x="3753" y="2119"/>
                  <a:ext cx="0" cy="20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87" name="Line 362">
                  <a:extLst>
                    <a:ext uri="{FF2B5EF4-FFF2-40B4-BE49-F238E27FC236}">
                      <a16:creationId xmlns:a16="http://schemas.microsoft.com/office/drawing/2014/main" id="{BAC0387F-CA29-4B8B-8506-870560746ECB}"/>
                    </a:ext>
                  </a:extLst>
                </p:cNvPr>
                <p:cNvSpPr>
                  <a:spLocks noChangeShapeType="1"/>
                </p:cNvSpPr>
                <p:nvPr/>
              </p:nvSpPr>
              <p:spPr bwMode="auto">
                <a:xfrm flipH="1">
                  <a:off x="3733" y="2323"/>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81" name="Oval 243">
                <a:extLst>
                  <a:ext uri="{FF2B5EF4-FFF2-40B4-BE49-F238E27FC236}">
                    <a16:creationId xmlns:a16="http://schemas.microsoft.com/office/drawing/2014/main" id="{712EB6ED-1E40-4356-8510-B748382006BD}"/>
                  </a:ext>
                </a:extLst>
              </p:cNvPr>
              <p:cNvSpPr>
                <a:spLocks noChangeArrowheads="1"/>
              </p:cNvSpPr>
              <p:nvPr/>
            </p:nvSpPr>
            <p:spPr bwMode="auto">
              <a:xfrm>
                <a:off x="4611" y="2120"/>
                <a:ext cx="114" cy="114"/>
              </a:xfrm>
              <a:prstGeom prst="ellipse">
                <a:avLst/>
              </a:prstGeom>
              <a:solidFill>
                <a:srgbClr val="549117"/>
              </a:solid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2" name="Text Box 98">
                <a:extLst>
                  <a:ext uri="{FF2B5EF4-FFF2-40B4-BE49-F238E27FC236}">
                    <a16:creationId xmlns:a16="http://schemas.microsoft.com/office/drawing/2014/main" id="{228EB2E8-C9CC-4A45-A01A-1B5795966BCB}"/>
                  </a:ext>
                </a:extLst>
              </p:cNvPr>
              <p:cNvSpPr txBox="1">
                <a:spLocks noChangeArrowheads="1"/>
              </p:cNvSpPr>
              <p:nvPr/>
            </p:nvSpPr>
            <p:spPr bwMode="auto">
              <a:xfrm>
                <a:off x="1630" y="1433"/>
                <a:ext cx="260" cy="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latin typeface="Calibri" panose="020F0502020204030204" pitchFamily="34" charset="0"/>
                    <a:ea typeface="メイリオ" panose="020B0604030504040204" pitchFamily="50" charset="-128"/>
                    <a:cs typeface="Calibri" panose="020F0502020204030204" pitchFamily="34" charset="0"/>
                  </a:rPr>
                  <a:t>NS</a:t>
                </a:r>
              </a:p>
            </p:txBody>
          </p:sp>
          <p:sp>
            <p:nvSpPr>
              <p:cNvPr id="283" name="Text Box 33">
                <a:extLst>
                  <a:ext uri="{FF2B5EF4-FFF2-40B4-BE49-F238E27FC236}">
                    <a16:creationId xmlns:a16="http://schemas.microsoft.com/office/drawing/2014/main" id="{EAE17BA7-A0AE-42F8-8515-FB5979325CCC}"/>
                  </a:ext>
                </a:extLst>
              </p:cNvPr>
              <p:cNvSpPr txBox="1">
                <a:spLocks noChangeArrowheads="1"/>
              </p:cNvSpPr>
              <p:nvPr/>
            </p:nvSpPr>
            <p:spPr bwMode="auto">
              <a:xfrm>
                <a:off x="2621" y="1959"/>
                <a:ext cx="334"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4" name="Text Box 33">
                <a:extLst>
                  <a:ext uri="{FF2B5EF4-FFF2-40B4-BE49-F238E27FC236}">
                    <a16:creationId xmlns:a16="http://schemas.microsoft.com/office/drawing/2014/main" id="{C6894749-0CD8-48DE-B1C6-AADEB3FDCC39}"/>
                  </a:ext>
                </a:extLst>
              </p:cNvPr>
              <p:cNvSpPr txBox="1">
                <a:spLocks noChangeArrowheads="1"/>
              </p:cNvSpPr>
              <p:nvPr/>
            </p:nvSpPr>
            <p:spPr bwMode="auto">
              <a:xfrm>
                <a:off x="3642" y="1930"/>
                <a:ext cx="262"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5" name="Text Box 33">
                <a:extLst>
                  <a:ext uri="{FF2B5EF4-FFF2-40B4-BE49-F238E27FC236}">
                    <a16:creationId xmlns:a16="http://schemas.microsoft.com/office/drawing/2014/main" id="{CE4E6E0D-1DD8-43C2-BF79-7E046B795443}"/>
                  </a:ext>
                </a:extLst>
              </p:cNvPr>
              <p:cNvSpPr txBox="1">
                <a:spLocks noChangeArrowheads="1"/>
              </p:cNvSpPr>
              <p:nvPr/>
            </p:nvSpPr>
            <p:spPr bwMode="auto">
              <a:xfrm>
                <a:off x="4676" y="2001"/>
                <a:ext cx="389"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a:t>
                </a:r>
                <a:endParaRPr lang="en-US"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05" name="Text Box 146">
              <a:extLst>
                <a:ext uri="{FF2B5EF4-FFF2-40B4-BE49-F238E27FC236}">
                  <a16:creationId xmlns:a16="http://schemas.microsoft.com/office/drawing/2014/main" id="{8B05886B-050C-4247-A298-F0FB3FA5B21E}"/>
                </a:ext>
              </a:extLst>
            </p:cNvPr>
            <p:cNvSpPr txBox="1">
              <a:spLocks noChangeArrowheads="1"/>
            </p:cNvSpPr>
            <p:nvPr/>
          </p:nvSpPr>
          <p:spPr bwMode="auto">
            <a:xfrm>
              <a:off x="877245" y="877882"/>
              <a:ext cx="725682" cy="49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Very severe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1" name="Text Box 141">
              <a:extLst>
                <a:ext uri="{FF2B5EF4-FFF2-40B4-BE49-F238E27FC236}">
                  <a16:creationId xmlns:a16="http://schemas.microsoft.com/office/drawing/2014/main" id="{4093CE8A-711A-410C-B906-E975B0B505D4}"/>
                </a:ext>
              </a:extLst>
            </p:cNvPr>
            <p:cNvSpPr txBox="1">
              <a:spLocks noChangeArrowheads="1"/>
            </p:cNvSpPr>
            <p:nvPr/>
          </p:nvSpPr>
          <p:spPr bwMode="auto">
            <a:xfrm>
              <a:off x="818707" y="4022328"/>
              <a:ext cx="808038"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None</a:t>
              </a:r>
            </a:p>
          </p:txBody>
        </p:sp>
        <p:sp>
          <p:nvSpPr>
            <p:cNvPr id="112" name="テキスト ボックス 18">
              <a:extLst>
                <a:ext uri="{FF2B5EF4-FFF2-40B4-BE49-F238E27FC236}">
                  <a16:creationId xmlns:a16="http://schemas.microsoft.com/office/drawing/2014/main" id="{3CB40972-98CA-41E1-9817-8A0A5FE84A22}"/>
                </a:ext>
              </a:extLst>
            </p:cNvPr>
            <p:cNvSpPr txBox="1">
              <a:spLocks noChangeArrowheads="1"/>
            </p:cNvSpPr>
            <p:nvPr/>
          </p:nvSpPr>
          <p:spPr bwMode="auto">
            <a:xfrm>
              <a:off x="2388168" y="1292900"/>
              <a:ext cx="1355008"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Placebo (n = 62)</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3" name="Rectangle 86">
              <a:extLst>
                <a:ext uri="{FF2B5EF4-FFF2-40B4-BE49-F238E27FC236}">
                  <a16:creationId xmlns:a16="http://schemas.microsoft.com/office/drawing/2014/main" id="{8B3C6CC5-31B4-47DB-8340-61EDE97D0B9D}"/>
                </a:ext>
              </a:extLst>
            </p:cNvPr>
            <p:cNvSpPr>
              <a:spLocks noChangeArrowheads="1"/>
            </p:cNvSpPr>
            <p:nvPr/>
          </p:nvSpPr>
          <p:spPr bwMode="auto">
            <a:xfrm>
              <a:off x="4626032" y="1292104"/>
              <a:ext cx="2432397" cy="2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400" b="0" i="0" dirty="0" err="1">
                  <a:latin typeface="Calibri" panose="020F0502020204030204" pitchFamily="34" charset="0"/>
                  <a:ea typeface="メイリオ" panose="020B0604030504040204" pitchFamily="50" charset="-128"/>
                  <a:cs typeface="Calibri" panose="020F0502020204030204" pitchFamily="34" charset="0"/>
                </a:rPr>
                <a:t>μg</a:t>
              </a:r>
              <a:r>
                <a:rPr lang="en-us" sz="1400" b="0" i="0" dirty="0">
                  <a:latin typeface="Calibri" panose="020F0502020204030204" pitchFamily="34" charset="0"/>
                  <a:ea typeface="メイリオ" panose="020B0604030504040204" pitchFamily="50" charset="-128"/>
                  <a:cs typeface="Calibri" panose="020F0502020204030204" pitchFamily="34" charset="0"/>
                </a:rPr>
                <a:t>/day (n = 62)</a:t>
              </a:r>
              <a:endParaRPr lang="ja-JP" altLang="en-US" sz="1400" b="0" i="0" baseline="3000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4" name="グループ化 3">
              <a:extLst>
                <a:ext uri="{FF2B5EF4-FFF2-40B4-BE49-F238E27FC236}">
                  <a16:creationId xmlns:a16="http://schemas.microsoft.com/office/drawing/2014/main" id="{283EF032-F929-4126-9253-4A44D44C3CCB}"/>
                </a:ext>
              </a:extLst>
            </p:cNvPr>
            <p:cNvGrpSpPr/>
            <p:nvPr/>
          </p:nvGrpSpPr>
          <p:grpSpPr>
            <a:xfrm>
              <a:off x="2077018" y="1353086"/>
              <a:ext cx="360362" cy="142875"/>
              <a:chOff x="2046538" y="1365278"/>
              <a:chExt cx="360362" cy="142875"/>
            </a:xfrm>
          </p:grpSpPr>
          <p:sp>
            <p:nvSpPr>
              <p:cNvPr id="114" name="Line 82">
                <a:extLst>
                  <a:ext uri="{FF2B5EF4-FFF2-40B4-BE49-F238E27FC236}">
                    <a16:creationId xmlns:a16="http://schemas.microsoft.com/office/drawing/2014/main" id="{8F87FD16-9B9C-457C-B7E6-8A4C77ADA6C5}"/>
                  </a:ext>
                </a:extLst>
              </p:cNvPr>
              <p:cNvSpPr>
                <a:spLocks noChangeShapeType="1"/>
              </p:cNvSpPr>
              <p:nvPr/>
            </p:nvSpPr>
            <p:spPr bwMode="auto">
              <a:xfrm>
                <a:off x="2046538" y="1436715"/>
                <a:ext cx="360362" cy="0"/>
              </a:xfrm>
              <a:prstGeom prst="line">
                <a:avLst/>
              </a:prstGeom>
              <a:noFill/>
              <a:ln w="38100">
                <a:solidFill>
                  <a:srgbClr val="2A8DBA"/>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 name="Oval 81">
                <a:extLst>
                  <a:ext uri="{FF2B5EF4-FFF2-40B4-BE49-F238E27FC236}">
                    <a16:creationId xmlns:a16="http://schemas.microsoft.com/office/drawing/2014/main" id="{9F14DF51-8059-46B0-B516-9F24E440D1C3}"/>
                  </a:ext>
                </a:extLst>
              </p:cNvPr>
              <p:cNvSpPr>
                <a:spLocks noChangeArrowheads="1"/>
              </p:cNvSpPr>
              <p:nvPr/>
            </p:nvSpPr>
            <p:spPr bwMode="auto">
              <a:xfrm>
                <a:off x="2154488" y="1365278"/>
                <a:ext cx="144462" cy="142875"/>
              </a:xfrm>
              <a:prstGeom prst="ellipse">
                <a:avLst/>
              </a:prstGeom>
              <a:solidFill>
                <a:srgbClr val="2A8DBA"/>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3" name="グループ化 2">
              <a:extLst>
                <a:ext uri="{FF2B5EF4-FFF2-40B4-BE49-F238E27FC236}">
                  <a16:creationId xmlns:a16="http://schemas.microsoft.com/office/drawing/2014/main" id="{B0E4B8E9-E7D7-4C08-9243-EB13FC6F5A5E}"/>
                </a:ext>
              </a:extLst>
            </p:cNvPr>
            <p:cNvGrpSpPr/>
            <p:nvPr/>
          </p:nvGrpSpPr>
          <p:grpSpPr>
            <a:xfrm>
              <a:off x="4284402" y="1365278"/>
              <a:ext cx="360362" cy="142875"/>
              <a:chOff x="4314882" y="1365278"/>
              <a:chExt cx="360362" cy="142875"/>
            </a:xfrm>
          </p:grpSpPr>
          <p:sp>
            <p:nvSpPr>
              <p:cNvPr id="116" name="Line 85">
                <a:extLst>
                  <a:ext uri="{FF2B5EF4-FFF2-40B4-BE49-F238E27FC236}">
                    <a16:creationId xmlns:a16="http://schemas.microsoft.com/office/drawing/2014/main" id="{78CF6A13-6E4A-45F0-8A21-1910A41A3007}"/>
                  </a:ext>
                </a:extLst>
              </p:cNvPr>
              <p:cNvSpPr>
                <a:spLocks noChangeShapeType="1"/>
              </p:cNvSpPr>
              <p:nvPr/>
            </p:nvSpPr>
            <p:spPr bwMode="auto">
              <a:xfrm>
                <a:off x="4314882" y="1436715"/>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7" name="Oval 84">
                <a:extLst>
                  <a:ext uri="{FF2B5EF4-FFF2-40B4-BE49-F238E27FC236}">
                    <a16:creationId xmlns:a16="http://schemas.microsoft.com/office/drawing/2014/main" id="{AA6313F1-BF9D-495F-964B-A34DD808A6CF}"/>
                  </a:ext>
                </a:extLst>
              </p:cNvPr>
              <p:cNvSpPr>
                <a:spLocks noChangeArrowheads="1"/>
              </p:cNvSpPr>
              <p:nvPr/>
            </p:nvSpPr>
            <p:spPr bwMode="auto">
              <a:xfrm>
                <a:off x="4422832" y="1365278"/>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grpSp>
      <p:sp>
        <p:nvSpPr>
          <p:cNvPr id="106" name="正方形/長方形 105">
            <a:extLst>
              <a:ext uri="{FF2B5EF4-FFF2-40B4-BE49-F238E27FC236}">
                <a16:creationId xmlns:a16="http://schemas.microsoft.com/office/drawing/2014/main" id="{A720F229-C993-44E1-AAA0-BAD3E3D408EA}"/>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9" name="テキスト ボックス 10">
            <a:extLst>
              <a:ext uri="{FF2B5EF4-FFF2-40B4-BE49-F238E27FC236}">
                <a16:creationId xmlns:a16="http://schemas.microsoft.com/office/drawing/2014/main" id="{263256FF-DB9D-4552-9AFD-82F33723AC59}"/>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1" name="テキスト ボックス 22">
            <a:extLst>
              <a:ext uri="{FF2B5EF4-FFF2-40B4-BE49-F238E27FC236}">
                <a16:creationId xmlns:a16="http://schemas.microsoft.com/office/drawing/2014/main" id="{11728A78-C09C-4D7F-AA96-295994E934C4}"/>
              </a:ext>
            </a:extLst>
          </p:cNvPr>
          <p:cNvSpPr txBox="1">
            <a:spLocks noChangeArrowheads="1"/>
          </p:cNvSpPr>
          <p:nvPr/>
        </p:nvSpPr>
        <p:spPr bwMode="auto">
          <a:xfrm>
            <a:off x="371810" y="5333724"/>
            <a:ext cx="8435306"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52525" indent="-11525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07"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09"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0"/>
          <p:cNvSpPr>
            <a:spLocks noGrp="1"/>
          </p:cNvSpPr>
          <p:nvPr>
            <p:ph type="title"/>
          </p:nvPr>
        </p:nvSpPr>
        <p:spPr>
          <a:xfrm>
            <a:off x="0" y="311150"/>
            <a:ext cx="9144000" cy="980728"/>
          </a:xfrm>
        </p:spPr>
        <p:txBody>
          <a:bodyPr rtlCol="0"/>
          <a:lstStyle/>
          <a:p>
            <a:pPr rtl="0"/>
            <a:r>
              <a:rPr lang="en-us" dirty="0"/>
              <a:t>Adverse Events</a:t>
            </a:r>
          </a:p>
        </p:txBody>
      </p:sp>
      <p:sp>
        <p:nvSpPr>
          <p:cNvPr id="119" name="テキスト ボックス 10">
            <a:extLst>
              <a:ext uri="{FF2B5EF4-FFF2-40B4-BE49-F238E27FC236}">
                <a16:creationId xmlns:a16="http://schemas.microsoft.com/office/drawing/2014/main" id="{263256FF-DB9D-4552-9AFD-82F33723AC59}"/>
              </a:ext>
            </a:extLst>
          </p:cNvPr>
          <p:cNvSpPr txBox="1">
            <a:spLocks noChangeArrowheads="1"/>
          </p:cNvSpPr>
          <p:nvPr/>
        </p:nvSpPr>
        <p:spPr bwMode="auto">
          <a:xfrm>
            <a:off x="6153263" y="6535998"/>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
        <p:nvSpPr>
          <p:cNvPr id="2" name="正方形/長方形 1">
            <a:extLst>
              <a:ext uri="{FF2B5EF4-FFF2-40B4-BE49-F238E27FC236}">
                <a16:creationId xmlns:a16="http://schemas.microsoft.com/office/drawing/2014/main" id="{7DB02B5A-8B43-A341-B1D6-00EE0FB5A9D2}"/>
              </a:ext>
            </a:extLst>
          </p:cNvPr>
          <p:cNvSpPr/>
          <p:nvPr/>
        </p:nvSpPr>
        <p:spPr>
          <a:xfrm>
            <a:off x="324000" y="1264809"/>
            <a:ext cx="8496000" cy="1837426"/>
          </a:xfrm>
          <a:prstGeom prst="rect">
            <a:avLst/>
          </a:prstGeom>
        </p:spPr>
        <p:txBody>
          <a:bodyPr wrap="square" rtlCol="0">
            <a:spAutoFit/>
          </a:bodyPr>
          <a:lstStyle/>
          <a:p>
            <a:pPr>
              <a:lnSpc>
                <a:spcPct val="90000"/>
              </a:lnSpc>
            </a:pPr>
            <a:r>
              <a:rPr lang="en-us" sz="1800" b="0" i="0" dirty="0">
                <a:latin typeface="Calibri" panose="020F0502020204030204" pitchFamily="34" charset="0"/>
                <a:ea typeface="メイリオ" panose="020B0604030504040204" pitchFamily="50" charset="-128"/>
                <a:cs typeface="Calibri" panose="020F0502020204030204" pitchFamily="34" charset="0"/>
              </a:rPr>
              <a:t>Adverse events (AEs) were observed in 35.5% (22/62 patients) in the placebo group and 64.5% (40/62 patients) in the </a:t>
            </a:r>
            <a:r>
              <a:rPr lang="en-us" sz="1800" b="0" i="0" dirty="0" err="1">
                <a:latin typeface="Calibri" panose="020F0502020204030204" pitchFamily="34" charset="0"/>
                <a:ea typeface="メイリオ" panose="020B0604030504040204" pitchFamily="50" charset="-128"/>
                <a:cs typeface="Calibri" panose="020F0502020204030204" pitchFamily="34" charset="0"/>
              </a:rPr>
              <a:t>lubiprostone</a:t>
            </a:r>
            <a:r>
              <a:rPr lang="en-us" sz="1800" b="0" i="0" dirty="0">
                <a:latin typeface="Calibri" panose="020F0502020204030204" pitchFamily="34" charset="0"/>
                <a:ea typeface="メイリオ" panose="020B0604030504040204" pitchFamily="50" charset="-128"/>
                <a:cs typeface="Calibri" panose="020F0502020204030204" pitchFamily="34" charset="0"/>
              </a:rPr>
              <a:t>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 group. Adverse drug reactions (ADRs) were observed in 16.1% (10/62 patients) in the placebo group and 41.9% (26/62 patients) in the </a:t>
            </a:r>
            <a:r>
              <a:rPr lang="en-us" sz="1800" b="0" i="0" dirty="0" err="1">
                <a:latin typeface="Calibri" panose="020F0502020204030204" pitchFamily="34" charset="0"/>
                <a:ea typeface="メイリオ" panose="020B0604030504040204" pitchFamily="50" charset="-128"/>
                <a:cs typeface="Calibri" panose="020F0502020204030204" pitchFamily="34" charset="0"/>
              </a:rPr>
              <a:t>lubiprostone</a:t>
            </a:r>
            <a:r>
              <a:rPr lang="en-us" sz="1800" b="0" i="0" dirty="0">
                <a:latin typeface="Calibri" panose="020F0502020204030204" pitchFamily="34" charset="0"/>
                <a:ea typeface="メイリオ" panose="020B0604030504040204" pitchFamily="50" charset="-128"/>
                <a:cs typeface="Calibri" panose="020F0502020204030204" pitchFamily="34" charset="0"/>
              </a:rPr>
              <a:t>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 group. As a serious adverse event (SAE), spontaneous abortion occurred in 1 patient in the </a:t>
            </a:r>
            <a:r>
              <a:rPr lang="en-us" sz="1800" b="0" i="0" dirty="0" err="1">
                <a:latin typeface="Calibri" panose="020F0502020204030204" pitchFamily="34" charset="0"/>
                <a:ea typeface="メイリオ" panose="020B0604030504040204" pitchFamily="50" charset="-128"/>
                <a:cs typeface="Calibri" panose="020F0502020204030204" pitchFamily="34" charset="0"/>
              </a:rPr>
              <a:t>lubiprostone</a:t>
            </a:r>
            <a:r>
              <a:rPr lang="en-us" sz="1800" b="0" i="0" dirty="0">
                <a:latin typeface="Calibri" panose="020F0502020204030204" pitchFamily="34" charset="0"/>
                <a:ea typeface="メイリオ" panose="020B0604030504040204" pitchFamily="50" charset="-128"/>
                <a:cs typeface="Calibri" panose="020F0502020204030204" pitchFamily="34" charset="0"/>
              </a:rPr>
              <a:t> 48 </a:t>
            </a:r>
            <a:r>
              <a:rPr lang="en-us" sz="1800" b="0" i="0" dirty="0" err="1">
                <a:latin typeface="Calibri" panose="020F0502020204030204" pitchFamily="34" charset="0"/>
                <a:ea typeface="メイリオ" panose="020B0604030504040204" pitchFamily="50" charset="-128"/>
                <a:cs typeface="Calibri" panose="020F0502020204030204" pitchFamily="34" charset="0"/>
              </a:rPr>
              <a:t>μg</a:t>
            </a:r>
            <a:r>
              <a:rPr lang="en-us" sz="1800" b="0" i="0" dirty="0">
                <a:latin typeface="Calibri" panose="020F0502020204030204" pitchFamily="34" charset="0"/>
                <a:ea typeface="メイリオ" panose="020B0604030504040204" pitchFamily="50" charset="-128"/>
                <a:cs typeface="Calibri" panose="020F0502020204030204" pitchFamily="34" charset="0"/>
              </a:rPr>
              <a:t>/day group and was considered unrelated to the study treatment.</a:t>
            </a:r>
            <a:r>
              <a:rPr lang="en-US" sz="1800" b="0" i="0" dirty="0">
                <a:latin typeface="Calibri" panose="020F0502020204030204" pitchFamily="34" charset="0"/>
                <a:ea typeface="メイリオ" panose="020B0604030504040204" pitchFamily="50" charset="-128"/>
                <a:cs typeface="Calibri" panose="020F0502020204030204" pitchFamily="34" charset="0"/>
              </a:rPr>
              <a:t> One AE (in one patient) led to treatment discontinuation: chest discomfort.</a:t>
            </a:r>
            <a:endParaRPr lang="ja-JP" altLang="en-US" sz="1800" b="0" i="0" dirty="0">
              <a:effectLst/>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9" name="表 8">
            <a:extLst>
              <a:ext uri="{FF2B5EF4-FFF2-40B4-BE49-F238E27FC236}">
                <a16:creationId xmlns:a16="http://schemas.microsoft.com/office/drawing/2014/main" id="{079CFF38-73E1-C248-A88E-C79EE0C5AD22}"/>
              </a:ext>
            </a:extLst>
          </p:cNvPr>
          <p:cNvGraphicFramePr>
            <a:graphicFrameLocks noGrp="1"/>
          </p:cNvGraphicFramePr>
          <p:nvPr>
            <p:extLst>
              <p:ext uri="{D42A27DB-BD31-4B8C-83A1-F6EECF244321}">
                <p14:modId xmlns:p14="http://schemas.microsoft.com/office/powerpoint/2010/main" val="1264026288"/>
              </p:ext>
            </p:extLst>
          </p:nvPr>
        </p:nvGraphicFramePr>
        <p:xfrm>
          <a:off x="371810" y="3336440"/>
          <a:ext cx="8400381" cy="1676736"/>
        </p:xfrm>
        <a:graphic>
          <a:graphicData uri="http://schemas.openxmlformats.org/drawingml/2006/table">
            <a:tbl>
              <a:tblPr firstRow="1" bandRow="1"/>
              <a:tblGrid>
                <a:gridCol w="2800127">
                  <a:extLst>
                    <a:ext uri="{9D8B030D-6E8A-4147-A177-3AD203B41FA5}">
                      <a16:colId xmlns:a16="http://schemas.microsoft.com/office/drawing/2014/main" val="3198517989"/>
                    </a:ext>
                  </a:extLst>
                </a:gridCol>
                <a:gridCol w="2800127">
                  <a:extLst>
                    <a:ext uri="{9D8B030D-6E8A-4147-A177-3AD203B41FA5}">
                      <a16:colId xmlns:a16="http://schemas.microsoft.com/office/drawing/2014/main" val="570084278"/>
                    </a:ext>
                  </a:extLst>
                </a:gridCol>
                <a:gridCol w="2800127">
                  <a:extLst>
                    <a:ext uri="{9D8B030D-6E8A-4147-A177-3AD203B41FA5}">
                      <a16:colId xmlns:a16="http://schemas.microsoft.com/office/drawing/2014/main" val="126836986"/>
                    </a:ext>
                  </a:extLst>
                </a:gridCol>
              </a:tblGrid>
              <a:tr h="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600">
                          <a:solidFill>
                            <a:schemeClr val="bg1"/>
                          </a:solidFill>
                          <a:latin typeface="Calibri" panose="020F0502020204030204" pitchFamily="34" charset="0"/>
                          <a:ea typeface="メイリオ" panose="020B0604030504040204" pitchFamily="50" charset="-128"/>
                          <a:cs typeface="Calibri" panose="020F0502020204030204" pitchFamily="34" charset="0"/>
                        </a:rPr>
                        <a:t>Placebo</a:t>
                      </a:r>
                    </a:p>
                    <a:p>
                      <a:pPr marL="0" marR="0" lvl="0" indent="0" algn="ctr" defTabSz="457200" rtl="0" eaLnBrk="1" fontAlgn="auto" latinLnBrk="0" hangingPunct="1">
                        <a:lnSpc>
                          <a:spcPct val="90000"/>
                        </a:lnSpc>
                        <a:spcBef>
                          <a:spcPts val="0"/>
                        </a:spcBef>
                        <a:spcAft>
                          <a:spcPts val="0"/>
                        </a:spcAft>
                        <a:buClrTx/>
                        <a:buSzTx/>
                        <a:buFontTx/>
                        <a:buNone/>
                        <a:tabLst/>
                        <a:defRPr/>
                      </a:pPr>
                      <a:r>
                        <a:rPr lang="en-us" sz="1600">
                          <a:solidFill>
                            <a:schemeClr val="bg1"/>
                          </a:solidFill>
                          <a:latin typeface="Calibri" panose="020F0502020204030204" pitchFamily="34" charset="0"/>
                          <a:ea typeface="メイリオ" panose="020B0604030504040204" pitchFamily="50" charset="-128"/>
                          <a:cs typeface="Calibri" panose="020F0502020204030204" pitchFamily="34" charset="0"/>
                        </a:rPr>
                        <a:t>(n=62)</a:t>
                      </a:r>
                      <a:endParaRPr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2A8DBA"/>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t>Lubiprostone 48 </a:t>
                      </a:r>
                      <a:r>
                        <a:rPr lang="en-us" sz="1600" dirty="0" err="1">
                          <a:solidFill>
                            <a:schemeClr val="bg1"/>
                          </a:solidFill>
                          <a:latin typeface="Calibri" panose="020F0502020204030204" pitchFamily="34" charset="0"/>
                          <a:ea typeface="メイリオ" panose="020B0604030504040204" pitchFamily="50" charset="-128"/>
                          <a:cs typeface="Calibri" panose="020F0502020204030204" pitchFamily="34" charset="0"/>
                        </a:rPr>
                        <a:t>μg</a:t>
                      </a:r>
                      <a: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t>/day</a:t>
                      </a:r>
                      <a:b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br>
                      <a: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t>(n = 62)</a:t>
                      </a:r>
                      <a:endParaRPr kumimoji="1"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extLst>
                  <a:ext uri="{0D108BD9-81ED-4DB2-BD59-A6C34878D82A}">
                    <a16:rowId xmlns:a16="http://schemas.microsoft.com/office/drawing/2014/main" val="3219191573"/>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dirty="0">
                          <a:latin typeface="Calibri" panose="020F0502020204030204" pitchFamily="34" charset="0"/>
                          <a:ea typeface="メイリオ" panose="020B0604030504040204" pitchFamily="50" charset="-128"/>
                          <a:cs typeface="Calibri" panose="020F0502020204030204" pitchFamily="34" charset="0"/>
                        </a:rPr>
                        <a:t>Nausea</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1 (1.6)</a:t>
                      </a:r>
                      <a:endParaRPr kumimoji="1" lang="ja-JP" altLang="en-US" sz="1600" baseline="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74738" algn="dec"/>
                        </a:tabLst>
                      </a:pPr>
                      <a:r>
                        <a:rPr lang="en-us" sz="1600">
                          <a:latin typeface="Calibri" panose="020F0502020204030204" pitchFamily="34" charset="0"/>
                          <a:ea typeface="メイリオ" panose="020B0604030504040204" pitchFamily="50" charset="-128"/>
                          <a:cs typeface="Calibri" panose="020F0502020204030204" pitchFamily="34" charset="0"/>
                        </a:rPr>
                        <a:t>	11 (17.7)</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Diarrhea</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0</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74738" algn="dec"/>
                        </a:tabLst>
                      </a:pPr>
                      <a:r>
                        <a:rPr lang="en-us" sz="1600">
                          <a:latin typeface="Calibri" panose="020F0502020204030204" pitchFamily="34" charset="0"/>
                          <a:ea typeface="メイリオ" panose="020B0604030504040204" pitchFamily="50" charset="-128"/>
                          <a:cs typeface="Calibri" panose="020F0502020204030204" pitchFamily="34" charset="0"/>
                        </a:rPr>
                        <a:t>	10 (16.1)</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Nasopharyngitis</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4 (6.5)</a:t>
                      </a:r>
                      <a:endParaRPr kumimoji="1" lang="ja-JP" altLang="en-US" sz="1600" baseline="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74738" algn="dec"/>
                        </a:tabLst>
                      </a:pPr>
                      <a:r>
                        <a:rPr lang="en-us" sz="1600">
                          <a:latin typeface="Calibri" panose="020F0502020204030204" pitchFamily="34" charset="0"/>
                          <a:ea typeface="メイリオ" panose="020B0604030504040204" pitchFamily="50" charset="-128"/>
                          <a:cs typeface="Calibri" panose="020F0502020204030204" pitchFamily="34" charset="0"/>
                        </a:rPr>
                        <a:t>	7 (11.3)</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Vomiting</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0</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74738" algn="dec"/>
                        </a:tabLst>
                      </a:pPr>
                      <a:r>
                        <a:rPr lang="en-us" sz="1600" dirty="0">
                          <a:latin typeface="Calibri" panose="020F0502020204030204" pitchFamily="34" charset="0"/>
                          <a:ea typeface="メイリオ" panose="020B0604030504040204" pitchFamily="50" charset="-128"/>
                          <a:cs typeface="Calibri" panose="020F0502020204030204" pitchFamily="34" charset="0"/>
                        </a:rPr>
                        <a:t>	4 (6.5)</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bl>
          </a:graphicData>
        </a:graphic>
      </p:graphicFrame>
      <p:sp>
        <p:nvSpPr>
          <p:cNvPr id="11" name="テキスト ボックス 10">
            <a:extLst>
              <a:ext uri="{FF2B5EF4-FFF2-40B4-BE49-F238E27FC236}">
                <a16:creationId xmlns:a16="http://schemas.microsoft.com/office/drawing/2014/main" id="{A331C4B3-EFC8-804D-A9DD-8FD8CBAD2E34}"/>
              </a:ext>
            </a:extLst>
          </p:cNvPr>
          <p:cNvSpPr txBox="1"/>
          <p:nvPr/>
        </p:nvSpPr>
        <p:spPr>
          <a:xfrm>
            <a:off x="2250852" y="2976400"/>
            <a:ext cx="4505998" cy="294302"/>
          </a:xfrm>
          <a:prstGeom prst="rect">
            <a:avLst/>
          </a:prstGeom>
          <a:noFill/>
        </p:spPr>
        <p:txBody>
          <a:bodyPr wrap="square" lIns="0" tIns="36000" rIns="0" bIns="36000" rtlCol="0">
            <a:spAutoFit/>
          </a:bodyPr>
          <a:lstStyle/>
          <a:p>
            <a:pPr algn="ctr" defTabSz="457200" rtl="0" eaLnBrk="1" fontAlgn="auto" hangingPunct="1">
              <a:lnSpc>
                <a:spcPct val="90000"/>
              </a:lnSpc>
              <a:spcBef>
                <a:spcPts val="0"/>
              </a:spcBef>
              <a:spcAft>
                <a:spcPts val="0"/>
              </a:spcAft>
              <a:defRPr/>
            </a:pPr>
            <a:r>
              <a:rPr lang="en-us" sz="1600" b="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AEs reported in ≥5% of patients in any group</a:t>
            </a:r>
          </a:p>
        </p:txBody>
      </p:sp>
      <p:sp>
        <p:nvSpPr>
          <p:cNvPr id="12" name="正方形/長方形 11">
            <a:extLst>
              <a:ext uri="{FF2B5EF4-FFF2-40B4-BE49-F238E27FC236}">
                <a16:creationId xmlns:a16="http://schemas.microsoft.com/office/drawing/2014/main" id="{4D860595-1674-43F9-B4C5-11D3178406B9}"/>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4" name="テキスト ボックス 22">
            <a:extLst>
              <a:ext uri="{FF2B5EF4-FFF2-40B4-BE49-F238E27FC236}">
                <a16:creationId xmlns:a16="http://schemas.microsoft.com/office/drawing/2014/main" id="{3941A742-CEBE-450E-B706-864CB6E1E13E}"/>
              </a:ext>
            </a:extLst>
          </p:cNvPr>
          <p:cNvSpPr txBox="1">
            <a:spLocks noChangeArrowheads="1"/>
          </p:cNvSpPr>
          <p:nvPr/>
        </p:nvSpPr>
        <p:spPr bwMode="auto">
          <a:xfrm>
            <a:off x="354346" y="5146797"/>
            <a:ext cx="8417845" cy="11625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124 patients with chronic constipation of unknown cause* (62 patients treated with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48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/day, 62 with placebo)</a:t>
            </a:r>
            <a:endParaRPr lang="ja-JP" altLang="en-US" sz="1000" b="0" i="0" dirty="0">
              <a:solidFill>
                <a:srgbClr val="000000"/>
              </a:solidFill>
              <a:ea typeface="メイリオ" panose="020B0604030504040204" pitchFamily="50" charset="-128"/>
              <a:cs typeface="Calibri" panose="020F0502020204030204" pitchFamily="34" charset="0"/>
            </a:endParaRP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either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 placebo orally BID (after breakfast and dinner) for 4 weeks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in SBM frequency at Week 1</a:t>
            </a:r>
          </a:p>
          <a:p>
            <a:pPr marL="1152525" indent="-11525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Change in SBM frequency at Weeks 2 to 4, SBM frequency at each week,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endpoint was analyzed using two-sample t-test and the results between groups were compared. Secondary endpoints were analyzed using two-sample t-test, Wilcoxon rank sum test (continuous variables), and Fisher's exact test (categorical variables).</a:t>
            </a:r>
          </a:p>
        </p:txBody>
      </p:sp>
      <p:sp>
        <p:nvSpPr>
          <p:cNvPr id="13" name="四角形: 1 つの角を丸める 123">
            <a:extLst>
              <a:ext uri="{FF2B5EF4-FFF2-40B4-BE49-F238E27FC236}">
                <a16:creationId xmlns:a16="http://schemas.microsoft.com/office/drawing/2014/main" id="{04B2FED3-FC87-4465-9ED2-19D82778CB36}"/>
              </a:ext>
            </a:extLst>
          </p:cNvPr>
          <p:cNvSpPr/>
          <p:nvPr/>
        </p:nvSpPr>
        <p:spPr bwMode="auto">
          <a:xfrm flipH="1" flipV="1">
            <a:off x="6650182" y="-3849"/>
            <a:ext cx="2493813"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5" name="テキスト ボックス 5">
            <a:extLst>
              <a:ext uri="{FF2B5EF4-FFF2-40B4-BE49-F238E27FC236}">
                <a16:creationId xmlns:a16="http://schemas.microsoft.com/office/drawing/2014/main" id="{FE01BF11-67EB-4695-893B-3D0F069ED8A0}"/>
              </a:ext>
            </a:extLst>
          </p:cNvPr>
          <p:cNvSpPr txBox="1">
            <a:spLocks noChangeArrowheads="1"/>
          </p:cNvSpPr>
          <p:nvPr/>
        </p:nvSpPr>
        <p:spPr bwMode="auto">
          <a:xfrm>
            <a:off x="6756850" y="0"/>
            <a:ext cx="2335752"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Double-blind Controlled Study</a:t>
            </a:r>
          </a:p>
        </p:txBody>
      </p:sp>
    </p:spTree>
    <p:extLst>
      <p:ext uri="{BB962C8B-B14F-4D97-AF65-F5344CB8AC3E}">
        <p14:creationId xmlns:p14="http://schemas.microsoft.com/office/powerpoint/2010/main" val="195950349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ED3E927-1C86-4779-B789-DA0D1435289F}"/>
              </a:ext>
            </a:extLst>
          </p:cNvPr>
          <p:cNvSpPr>
            <a:spLocks noGrp="1"/>
          </p:cNvSpPr>
          <p:nvPr>
            <p:ph type="title"/>
          </p:nvPr>
        </p:nvSpPr>
        <p:spPr>
          <a:xfrm>
            <a:off x="457201" y="2759163"/>
            <a:ext cx="6131024" cy="848300"/>
          </a:xfrm>
        </p:spPr>
        <p:txBody>
          <a:bodyPr wrap="square" rtlCol="0"/>
          <a:lstStyle/>
          <a:p>
            <a:pPr rtl="0"/>
            <a:r>
              <a:rPr lang="en-us" sz="2800" dirty="0"/>
              <a:t>Japanese Phase III Long-term Treatment study</a:t>
            </a:r>
            <a:endParaRPr kumimoji="1" lang="ja-JP" altLang="en-US" sz="2800" dirty="0"/>
          </a:p>
        </p:txBody>
      </p:sp>
      <p:sp>
        <p:nvSpPr>
          <p:cNvPr id="6" name="正方形/長方形 5">
            <a:extLst>
              <a:ext uri="{FF2B5EF4-FFF2-40B4-BE49-F238E27FC236}">
                <a16:creationId xmlns:a16="http://schemas.microsoft.com/office/drawing/2014/main" id="{D684249D-D0BE-43AD-A4D8-B486B028AE4D}"/>
              </a:ext>
            </a:extLst>
          </p:cNvPr>
          <p:cNvSpPr/>
          <p:nvPr/>
        </p:nvSpPr>
        <p:spPr>
          <a:xfrm>
            <a:off x="457200" y="1924234"/>
            <a:ext cx="7383816" cy="646331"/>
          </a:xfrm>
          <a:prstGeom prst="rect">
            <a:avLst/>
          </a:prstGeom>
        </p:spPr>
        <p:txBody>
          <a:bodyPr wrap="none" rtlCol="0">
            <a:spAutoFit/>
          </a:bodyPr>
          <a:lstStyle/>
          <a:p>
            <a:pPr rtl="0"/>
            <a:r>
              <a:rPr lang="en-us" sz="3600" i="0" cap="all" dirty="0">
                <a:solidFill>
                  <a:srgbClr val="549117"/>
                </a:solidFill>
                <a:latin typeface="Calibri" panose="020F0502020204030204" pitchFamily="34" charset="0"/>
                <a:ea typeface="メイリオ" panose="020B0604030504040204" pitchFamily="50" charset="-128"/>
                <a:cs typeface="Calibri" panose="020F0502020204030204" pitchFamily="34" charset="0"/>
              </a:rPr>
              <a:t>Lubiprostone Clinical Studies (3) </a:t>
            </a:r>
            <a:endParaRPr lang="ja-JP" altLang="en-US"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4" name="タイトル 3"/>
          <p:cNvSpPr>
            <a:spLocks noGrp="1"/>
          </p:cNvSpPr>
          <p:nvPr>
            <p:ph type="title"/>
          </p:nvPr>
        </p:nvSpPr>
        <p:spPr/>
        <p:txBody>
          <a:bodyPr rtlCol="0"/>
          <a:lstStyle/>
          <a:p>
            <a:pPr rtl="0"/>
            <a:r>
              <a:rPr lang="en-us" dirty="0"/>
              <a:t>Japanese Phase III (Long-term Treatment) Study </a:t>
            </a:r>
            <a:br>
              <a:rPr lang="ja-JP" altLang="en-US" dirty="0"/>
            </a:br>
            <a:r>
              <a:rPr lang="en-us" dirty="0"/>
              <a:t>Patients, Dosing regimen, Endpoints</a:t>
            </a:r>
          </a:p>
        </p:txBody>
      </p:sp>
      <p:graphicFrame>
        <p:nvGraphicFramePr>
          <p:cNvPr id="11" name="表 10">
            <a:extLst>
              <a:ext uri="{FF2B5EF4-FFF2-40B4-BE49-F238E27FC236}">
                <a16:creationId xmlns:a16="http://schemas.microsoft.com/office/drawing/2014/main" id="{3B64896F-D4C2-4C2C-AB26-EC1B7D9D565C}"/>
              </a:ext>
            </a:extLst>
          </p:cNvPr>
          <p:cNvGraphicFramePr>
            <a:graphicFrameLocks noGrp="1"/>
          </p:cNvGraphicFramePr>
          <p:nvPr>
            <p:extLst>
              <p:ext uri="{D42A27DB-BD31-4B8C-83A1-F6EECF244321}">
                <p14:modId xmlns:p14="http://schemas.microsoft.com/office/powerpoint/2010/main" val="1538450684"/>
              </p:ext>
            </p:extLst>
          </p:nvPr>
        </p:nvGraphicFramePr>
        <p:xfrm>
          <a:off x="392619" y="1421647"/>
          <a:ext cx="8352000" cy="3819816"/>
        </p:xfrm>
        <a:graphic>
          <a:graphicData uri="http://schemas.openxmlformats.org/drawingml/2006/table">
            <a:tbl>
              <a:tblPr firstRow="1" bandRow="1">
                <a:tableStyleId>{2D5ABB26-0587-4C30-8999-92F81FD0307C}</a:tableStyleId>
              </a:tblPr>
              <a:tblGrid>
                <a:gridCol w="1083037">
                  <a:extLst>
                    <a:ext uri="{9D8B030D-6E8A-4147-A177-3AD203B41FA5}">
                      <a16:colId xmlns:a16="http://schemas.microsoft.com/office/drawing/2014/main" val="2582688157"/>
                    </a:ext>
                  </a:extLst>
                </a:gridCol>
                <a:gridCol w="284963">
                  <a:extLst>
                    <a:ext uri="{9D8B030D-6E8A-4147-A177-3AD203B41FA5}">
                      <a16:colId xmlns:a16="http://schemas.microsoft.com/office/drawing/2014/main" val="1364427469"/>
                    </a:ext>
                  </a:extLst>
                </a:gridCol>
                <a:gridCol w="6984000">
                  <a:extLst>
                    <a:ext uri="{9D8B030D-6E8A-4147-A177-3AD203B41FA5}">
                      <a16:colId xmlns:a16="http://schemas.microsoft.com/office/drawing/2014/main" val="652448844"/>
                    </a:ext>
                  </a:extLst>
                </a:gridCol>
              </a:tblGrid>
              <a:tr h="272618">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dirty="0">
                          <a:latin typeface="Calibri" panose="020F0502020204030204" pitchFamily="34" charset="0"/>
                          <a:ea typeface="メイリオ" panose="020B0604030504040204" pitchFamily="50" charset="-128"/>
                          <a:cs typeface="Calibri" panose="020F0502020204030204" pitchFamily="34" charset="0"/>
                        </a:rPr>
                        <a:t>Patients</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dirty="0">
                          <a:latin typeface="Calibri" panose="020F0502020204030204" pitchFamily="34" charset="0"/>
                          <a:ea typeface="メイリオ" panose="020B0604030504040204" pitchFamily="50" charset="-128"/>
                          <a:cs typeface="Calibri" panose="020F0502020204030204" pitchFamily="34" charset="0"/>
                        </a:rPr>
                        <a:t>209 patients with chronic constipation of unknown cause</a:t>
                      </a:r>
                      <a:r>
                        <a:rPr lang="en-us" sz="1800" spc="0" baseline="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spc="0" baseline="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286211875"/>
                  </a:ext>
                </a:extLst>
              </a:tr>
              <a:tr h="430285">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dirty="0">
                          <a:latin typeface="Calibri" panose="020F0502020204030204" pitchFamily="34" charset="0"/>
                          <a:ea typeface="メイリオ" panose="020B0604030504040204" pitchFamily="50" charset="-128"/>
                          <a:cs typeface="Calibri" panose="020F0502020204030204" pitchFamily="34" charset="0"/>
                        </a:rPr>
                        <a:t>Dosing regimen</a:t>
                      </a:r>
                      <a:endParaRPr lang="en-US" altLang="ja-JP" sz="1800" spc="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T>
                      <a:noFill/>
                    </a:lnT>
                    <a:noFill/>
                  </a:tcPr>
                </a:tc>
                <a:tc>
                  <a:txBody>
                    <a:bodyPr/>
                    <a:lstStyle/>
                    <a:p>
                      <a:pPr algn="l" rtl="0">
                        <a:lnSpc>
                          <a:spcPct val="90000"/>
                        </a:lnSpc>
                      </a:pPr>
                      <a:r>
                        <a:rPr lang="en-us" sz="1800" spc="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spc="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T>
                      <a:noFill/>
                    </a:lnT>
                    <a:noFill/>
                  </a:tcPr>
                </a:tc>
                <a:tc>
                  <a:txBody>
                    <a:bodyPr/>
                    <a:lstStyle/>
                    <a:p>
                      <a:pPr rtl="0" eaLnBrk="1" hangingPunct="1">
                        <a:lnSpc>
                          <a:spcPct val="90000"/>
                        </a:lnSpc>
                        <a:spcBef>
                          <a:spcPct val="0"/>
                        </a:spcBef>
                        <a:buFontTx/>
                        <a:buNone/>
                      </a:pPr>
                      <a:r>
                        <a:rPr lang="en-us" sz="1800" spc="0" dirty="0">
                          <a:latin typeface="Calibri" panose="020F0502020204030204" pitchFamily="34" charset="0"/>
                          <a:ea typeface="メイリオ" panose="020B0604030504040204" pitchFamily="50" charset="-128"/>
                          <a:cs typeface="Calibri" panose="020F0502020204030204" pitchFamily="34" charset="0"/>
                        </a:rPr>
                        <a:t>Patients were treated with 24 </a:t>
                      </a:r>
                      <a:r>
                        <a:rPr lang="en-us" sz="1800" spc="0" dirty="0" err="1">
                          <a:latin typeface="Calibri" panose="020F0502020204030204" pitchFamily="34" charset="0"/>
                          <a:ea typeface="メイリオ" panose="020B0604030504040204" pitchFamily="50" charset="-128"/>
                          <a:cs typeface="Calibri" panose="020F0502020204030204" pitchFamily="34" charset="0"/>
                        </a:rPr>
                        <a:t>μg</a:t>
                      </a:r>
                      <a:r>
                        <a:rPr lang="en-us" sz="1800" spc="0" dirty="0">
                          <a:latin typeface="Calibri" panose="020F0502020204030204" pitchFamily="34" charset="0"/>
                          <a:ea typeface="メイリオ" panose="020B0604030504040204" pitchFamily="50" charset="-128"/>
                          <a:cs typeface="Calibri" panose="020F0502020204030204" pitchFamily="34" charset="0"/>
                        </a:rPr>
                        <a:t> </a:t>
                      </a:r>
                      <a:r>
                        <a:rPr lang="en-us" sz="1800" spc="0" dirty="0" err="1">
                          <a:latin typeface="Calibri" panose="020F0502020204030204" pitchFamily="34" charset="0"/>
                          <a:ea typeface="メイリオ" panose="020B0604030504040204" pitchFamily="50" charset="-128"/>
                          <a:cs typeface="Calibri" panose="020F0502020204030204" pitchFamily="34" charset="0"/>
                        </a:rPr>
                        <a:t>lubiprostone</a:t>
                      </a:r>
                      <a:r>
                        <a:rPr lang="en-us" sz="1800" spc="0" dirty="0">
                          <a:latin typeface="Calibri" panose="020F0502020204030204" pitchFamily="34" charset="0"/>
                          <a:ea typeface="メイリオ" panose="020B0604030504040204" pitchFamily="50" charset="-128"/>
                          <a:cs typeface="Calibri" panose="020F0502020204030204" pitchFamily="34" charset="0"/>
                        </a:rPr>
                        <a:t> orally BID (after breakfast and dinner) for 48 weeks</a:t>
                      </a:r>
                    </a:p>
                  </a:txBody>
                  <a:tcPr marL="0" marR="0" marT="90000" marB="90000">
                    <a:lnT>
                      <a:noFill/>
                    </a:lnT>
                    <a:noFill/>
                  </a:tcPr>
                </a:tc>
                <a:extLst>
                  <a:ext uri="{0D108BD9-81ED-4DB2-BD59-A6C34878D82A}">
                    <a16:rowId xmlns:a16="http://schemas.microsoft.com/office/drawing/2014/main" val="2062883529"/>
                  </a:ext>
                </a:extLst>
              </a:tr>
              <a:tr h="114854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a:latin typeface="Calibri" panose="020F0502020204030204" pitchFamily="34" charset="0"/>
                          <a:ea typeface="メイリオ" panose="020B0604030504040204" pitchFamily="50" charset="-128"/>
                          <a:cs typeface="Calibri" panose="020F0502020204030204" pitchFamily="34" charset="0"/>
                        </a:rPr>
                        <a:t>Endpoints</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spc="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noFill/>
                  </a:tcPr>
                </a:tc>
                <a:tc>
                  <a:txBody>
                    <a:bodyPr/>
                    <a:lstStyle/>
                    <a:p>
                      <a:pPr rtl="0" eaLnBrk="1" hangingPunct="1">
                        <a:lnSpc>
                          <a:spcPct val="90000"/>
                        </a:lnSpc>
                        <a:spcBef>
                          <a:spcPct val="0"/>
                        </a:spcBef>
                        <a:buFontTx/>
                        <a:buNone/>
                      </a:pPr>
                      <a:r>
                        <a:rPr lang="en-us" sz="1800" spc="0" dirty="0">
                          <a:latin typeface="Calibri" panose="020F0502020204030204" pitchFamily="34" charset="0"/>
                          <a:ea typeface="メイリオ" panose="020B0604030504040204" pitchFamily="50" charset="-128"/>
                          <a:cs typeface="Calibri" panose="020F0502020204030204" pitchFamily="34" charset="0"/>
                        </a:rPr>
                        <a:t>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p>
                    <a:p>
                      <a:pPr rtl="0" eaLnBrk="1" hangingPunct="1">
                        <a:lnSpc>
                          <a:spcPct val="90000"/>
                        </a:lnSpc>
                        <a:spcBef>
                          <a:spcPct val="0"/>
                        </a:spcBef>
                        <a:buFontTx/>
                        <a:buNone/>
                      </a:pPr>
                      <a:r>
                        <a:rPr lang="en-us" sz="1400" spc="0" dirty="0">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endParaRPr lang="en-US" altLang="ja-JP" sz="14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noFill/>
                  </a:tcPr>
                </a:tc>
                <a:extLst>
                  <a:ext uri="{0D108BD9-81ED-4DB2-BD59-A6C34878D82A}">
                    <a16:rowId xmlns:a16="http://schemas.microsoft.com/office/drawing/2014/main" val="2156483461"/>
                  </a:ext>
                </a:extLst>
              </a:tr>
              <a:tr h="587952">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spc="0">
                          <a:solidFill>
                            <a:srgbClr val="000000"/>
                          </a:solidFill>
                          <a:latin typeface="Calibri" panose="020F0502020204030204" pitchFamily="34" charset="0"/>
                          <a:ea typeface="メイリオ" panose="020B0604030504040204" pitchFamily="50" charset="-128"/>
                          <a:cs typeface="Calibri" panose="020F0502020204030204" pitchFamily="34" charset="0"/>
                        </a:rPr>
                        <a:t>Analysis plan</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spc="0">
                          <a:solidFill>
                            <a:srgbClr val="000000"/>
                          </a:solidFill>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tc>
                  <a:txBody>
                    <a:bodyPr/>
                    <a:lstStyle/>
                    <a:p>
                      <a:pPr rtl="0" eaLnBrk="1" hangingPunct="1">
                        <a:lnSpc>
                          <a:spcPct val="90000"/>
                        </a:lnSpc>
                        <a:spcBef>
                          <a:spcPct val="0"/>
                        </a:spcBef>
                        <a:buFontTx/>
                        <a:buNone/>
                      </a:pPr>
                      <a:r>
                        <a:rPr lang="en-us"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rPr>
                        <a:t>Endpoints were analyzed using one-sample t-test, Wilcoxon rank sum test (continuous variables), and Fisher's exact test (categorical variables) and compared with baseline.</a:t>
                      </a:r>
                      <a:endParaRPr lang="en-US" altLang="ja-JP" sz="18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extLst>
                  <a:ext uri="{0D108BD9-81ED-4DB2-BD59-A6C34878D82A}">
                    <a16:rowId xmlns:a16="http://schemas.microsoft.com/office/drawing/2014/main" val="3042592322"/>
                  </a:ext>
                </a:extLst>
              </a:tr>
            </a:tbl>
          </a:graphicData>
        </a:graphic>
      </p:graphicFrame>
      <p:sp>
        <p:nvSpPr>
          <p:cNvPr id="13"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
        <p:nvSpPr>
          <p:cNvPr id="15" name="Text Box 23">
            <a:extLst>
              <a:ext uri="{FF2B5EF4-FFF2-40B4-BE49-F238E27FC236}">
                <a16:creationId xmlns:a16="http://schemas.microsoft.com/office/drawing/2014/main" id="{978A6FCB-85F2-4AED-B864-5334FBC3F2BF}"/>
              </a:ext>
            </a:extLst>
          </p:cNvPr>
          <p:cNvSpPr txBox="1">
            <a:spLocks noChangeArrowheads="1"/>
          </p:cNvSpPr>
          <p:nvPr/>
        </p:nvSpPr>
        <p:spPr bwMode="auto">
          <a:xfrm>
            <a:off x="392619" y="5185824"/>
            <a:ext cx="7441204" cy="763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8000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Major patient inclusion/exclusion criteria</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a mean SBM frequency of less than 3 times/week for at least 6 months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organic or secondary constipation (drug-induced and symptomatic) were excluded</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 name="テキスト ボックス 10">
            <a:extLst>
              <a:ext uri="{FF2B5EF4-FFF2-40B4-BE49-F238E27FC236}">
                <a16:creationId xmlns:a16="http://schemas.microsoft.com/office/drawing/2014/main" id="{4A33ECED-87D9-49EC-B456-F481A8983430}"/>
              </a:ext>
            </a:extLst>
          </p:cNvPr>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Fukudo S, et al. Clin Gastroenterol Hepatol. 13(2): 294-301. e5, 2015.</a:t>
            </a: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33"/>
          <p:cNvSpPr>
            <a:spLocks noGrp="1"/>
          </p:cNvSpPr>
          <p:nvPr>
            <p:ph type="title"/>
          </p:nvPr>
        </p:nvSpPr>
        <p:spPr/>
        <p:txBody>
          <a:bodyPr rtlCol="0"/>
          <a:lstStyle/>
          <a:p>
            <a:pPr rtl="0"/>
            <a:r>
              <a:rPr lang="en-us"/>
              <a:t>Analysis Populations</a:t>
            </a:r>
            <a:endParaRPr lang="ja-JP" altLang="en-US" dirty="0"/>
          </a:p>
        </p:txBody>
      </p:sp>
      <p:cxnSp>
        <p:nvCxnSpPr>
          <p:cNvPr id="208899" name="AutoShape 29"/>
          <p:cNvCxnSpPr>
            <a:cxnSpLocks noChangeShapeType="1"/>
          </p:cNvCxnSpPr>
          <p:nvPr/>
        </p:nvCxnSpPr>
        <p:spPr bwMode="auto">
          <a:xfrm>
            <a:off x="3584038" y="3716338"/>
            <a:ext cx="0" cy="864000"/>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64565" name="Group 53"/>
          <p:cNvGraphicFramePr>
            <a:graphicFrameLocks noGrp="1"/>
          </p:cNvGraphicFramePr>
          <p:nvPr>
            <p:extLst>
              <p:ext uri="{D42A27DB-BD31-4B8C-83A1-F6EECF244321}">
                <p14:modId xmlns:p14="http://schemas.microsoft.com/office/powerpoint/2010/main" val="3536050384"/>
              </p:ext>
            </p:extLst>
          </p:nvPr>
        </p:nvGraphicFramePr>
        <p:xfrm>
          <a:off x="5468401" y="2103707"/>
          <a:ext cx="1407855" cy="793750"/>
        </p:xfrm>
        <a:graphic>
          <a:graphicData uri="http://schemas.openxmlformats.org/drawingml/2006/table">
            <a:tbl>
              <a:tblPr/>
              <a:tblGrid>
                <a:gridCol w="1407855">
                  <a:extLst>
                    <a:ext uri="{9D8B030D-6E8A-4147-A177-3AD203B41FA5}">
                      <a16:colId xmlns:a16="http://schemas.microsoft.com/office/drawing/2014/main" val="20000"/>
                    </a:ext>
                  </a:extLst>
                </a:gridCol>
              </a:tblGrid>
              <a:tr h="396875">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T="45645"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396875">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n=36</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5"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208908" name="AutoShape 38"/>
          <p:cNvCxnSpPr>
            <a:cxnSpLocks noChangeShapeType="1"/>
          </p:cNvCxnSpPr>
          <p:nvPr/>
        </p:nvCxnSpPr>
        <p:spPr bwMode="auto">
          <a:xfrm rot="16200000" flipH="1">
            <a:off x="4441288" y="1474803"/>
            <a:ext cx="168275" cy="1885950"/>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208909" name="AutoShape 57"/>
          <p:cNvCxnSpPr>
            <a:cxnSpLocks noChangeShapeType="1"/>
          </p:cNvCxnSpPr>
          <p:nvPr/>
        </p:nvCxnSpPr>
        <p:spPr bwMode="auto">
          <a:xfrm>
            <a:off x="3584038" y="2134118"/>
            <a:ext cx="0" cy="864000"/>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65588" name="Group 52"/>
          <p:cNvGraphicFramePr>
            <a:graphicFrameLocks noGrp="1"/>
          </p:cNvGraphicFramePr>
          <p:nvPr>
            <p:extLst>
              <p:ext uri="{D42A27DB-BD31-4B8C-83A1-F6EECF244321}">
                <p14:modId xmlns:p14="http://schemas.microsoft.com/office/powerpoint/2010/main" val="1030870944"/>
              </p:ext>
            </p:extLst>
          </p:nvPr>
        </p:nvGraphicFramePr>
        <p:xfrm>
          <a:off x="5469988" y="3662932"/>
          <a:ext cx="1407856" cy="792162"/>
        </p:xfrm>
        <a:graphic>
          <a:graphicData uri="http://schemas.openxmlformats.org/drawingml/2006/table">
            <a:tbl>
              <a:tblPr/>
              <a:tblGrid>
                <a:gridCol w="1407856">
                  <a:extLst>
                    <a:ext uri="{9D8B030D-6E8A-4147-A177-3AD203B41FA5}">
                      <a16:colId xmlns:a16="http://schemas.microsoft.com/office/drawing/2014/main" val="20000"/>
                    </a:ext>
                  </a:extLst>
                </a:gridCol>
              </a:tblGrid>
              <a:tr h="396081">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Discontinued</a:t>
                      </a: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396081">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n=10</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42"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208918" name="AutoShape 38"/>
          <p:cNvCxnSpPr>
            <a:cxnSpLocks noChangeShapeType="1"/>
          </p:cNvCxnSpPr>
          <p:nvPr/>
        </p:nvCxnSpPr>
        <p:spPr bwMode="auto">
          <a:xfrm rot="16200000" flipH="1">
            <a:off x="4392869" y="2972590"/>
            <a:ext cx="268288" cy="1885950"/>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graphicFrame>
        <p:nvGraphicFramePr>
          <p:cNvPr id="64589" name="Group 77"/>
          <p:cNvGraphicFramePr>
            <a:graphicFrameLocks noGrp="1"/>
          </p:cNvGraphicFramePr>
          <p:nvPr>
            <p:extLst>
              <p:ext uri="{D42A27DB-BD31-4B8C-83A1-F6EECF244321}">
                <p14:modId xmlns:p14="http://schemas.microsoft.com/office/powerpoint/2010/main" val="3343456762"/>
              </p:ext>
            </p:extLst>
          </p:nvPr>
        </p:nvGraphicFramePr>
        <p:xfrm>
          <a:off x="2193388" y="1272105"/>
          <a:ext cx="2779713" cy="914400"/>
        </p:xfrm>
        <a:graphic>
          <a:graphicData uri="http://schemas.openxmlformats.org/drawingml/2006/table">
            <a:tbl>
              <a:tblPr/>
              <a:tblGrid>
                <a:gridCol w="2779713">
                  <a:extLst>
                    <a:ext uri="{9D8B030D-6E8A-4147-A177-3AD203B41FA5}">
                      <a16:colId xmlns:a16="http://schemas.microsoft.com/office/drawing/2014/main" val="20000"/>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Enrolled patients</a:t>
                      </a:r>
                    </a:p>
                  </a:txBody>
                  <a:tcPr marT="45695"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n=209</a:t>
                      </a:r>
                      <a:endParaRPr kumimoji="1" lang="en-US" altLang="ja-JP" sz="2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695"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64581" name="Group 69"/>
          <p:cNvGraphicFramePr>
            <a:graphicFrameLocks noGrp="1"/>
          </p:cNvGraphicFramePr>
          <p:nvPr>
            <p:extLst>
              <p:ext uri="{D42A27DB-BD31-4B8C-83A1-F6EECF244321}">
                <p14:modId xmlns:p14="http://schemas.microsoft.com/office/powerpoint/2010/main" val="2460704841"/>
              </p:ext>
            </p:extLst>
          </p:nvPr>
        </p:nvGraphicFramePr>
        <p:xfrm>
          <a:off x="2193388" y="4373091"/>
          <a:ext cx="2779713" cy="1000125"/>
        </p:xfrm>
        <a:graphic>
          <a:graphicData uri="http://schemas.openxmlformats.org/drawingml/2006/table">
            <a:tbl>
              <a:tblPr/>
              <a:tblGrid>
                <a:gridCol w="2779713">
                  <a:extLst>
                    <a:ext uri="{9D8B030D-6E8A-4147-A177-3AD203B41FA5}">
                      <a16:colId xmlns:a16="http://schemas.microsoft.com/office/drawing/2014/main" val="20000"/>
                    </a:ext>
                  </a:extLst>
                </a:gridCol>
              </a:tblGrid>
              <a:tr h="519112">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48</a:t>
                      </a: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481013">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n=163</a:t>
                      </a:r>
                      <a:endParaRPr kumimoji="1" lang="en-US" altLang="ja-JP" sz="2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65587" name="Group 51"/>
          <p:cNvGraphicFramePr>
            <a:graphicFrameLocks noGrp="1"/>
          </p:cNvGraphicFramePr>
          <p:nvPr>
            <p:extLst>
              <p:ext uri="{D42A27DB-BD31-4B8C-83A1-F6EECF244321}">
                <p14:modId xmlns:p14="http://schemas.microsoft.com/office/powerpoint/2010/main" val="3446415327"/>
              </p:ext>
            </p:extLst>
          </p:nvPr>
        </p:nvGraphicFramePr>
        <p:xfrm>
          <a:off x="2193388" y="2814660"/>
          <a:ext cx="2779713" cy="930275"/>
        </p:xfrm>
        <a:graphic>
          <a:graphicData uri="http://schemas.openxmlformats.org/drawingml/2006/table">
            <a:tbl>
              <a:tblPr/>
              <a:tblGrid>
                <a:gridCol w="2779713">
                  <a:extLst>
                    <a:ext uri="{9D8B030D-6E8A-4147-A177-3AD203B41FA5}">
                      <a16:colId xmlns:a16="http://schemas.microsoft.com/office/drawing/2014/main" val="20000"/>
                    </a:ext>
                  </a:extLst>
                </a:gridCol>
              </a:tblGrid>
              <a:tr h="450850">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Completed Week 24</a:t>
                      </a: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479425">
                <a:tc>
                  <a:txBody>
                    <a:bodyPr/>
                    <a:lstStyle/>
                    <a:p>
                      <a:pPr marL="0" marR="0" lvl="0" indent="0" algn="ctr" defTabSz="914400" rtl="0" eaLnBrk="0" fontAlgn="base" latinLnBrk="0" hangingPunct="0">
                        <a:lnSpc>
                          <a:spcPct val="100000"/>
                        </a:lnSpc>
                        <a:spcBef>
                          <a:spcPct val="20000"/>
                        </a:spcBef>
                        <a:spcAft>
                          <a:spcPct val="0"/>
                        </a:spcAft>
                        <a:buClrTx/>
                        <a:buSzTx/>
                        <a:buFont typeface="HGPｺﾞｼｯｸE" pitchFamily="50" charset="-128"/>
                        <a:buNone/>
                        <a:tabLst/>
                      </a:pPr>
                      <a:r>
                        <a:rPr lang="en-us" sz="24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n=173</a:t>
                      </a:r>
                      <a:endParaRPr kumimoji="1" lang="en-US" altLang="ja-JP" sz="24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7" name="正方形/長方形 16">
            <a:extLst>
              <a:ext uri="{FF2B5EF4-FFF2-40B4-BE49-F238E27FC236}">
                <a16:creationId xmlns:a16="http://schemas.microsoft.com/office/drawing/2014/main" id="{0FD558C6-7B19-402E-8C44-6E8405B3EB0D}"/>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9" name="テキスト ボックス 10">
            <a:extLst>
              <a:ext uri="{FF2B5EF4-FFF2-40B4-BE49-F238E27FC236}">
                <a16:creationId xmlns:a16="http://schemas.microsoft.com/office/drawing/2014/main" id="{04809C47-C9B1-43E1-BD0E-741C3225F2AB}"/>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24" name="テキスト ボックス 22">
            <a:extLst>
              <a:ext uri="{FF2B5EF4-FFF2-40B4-BE49-F238E27FC236}">
                <a16:creationId xmlns:a16="http://schemas.microsoft.com/office/drawing/2014/main" id="{9DA8DAE5-BEC7-4837-BA44-C5642E24B322}"/>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90550" indent="-5905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8"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22"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3"/>
          <p:cNvSpPr>
            <a:spLocks noGrp="1"/>
          </p:cNvSpPr>
          <p:nvPr>
            <p:ph type="title"/>
          </p:nvPr>
        </p:nvSpPr>
        <p:spPr/>
        <p:txBody>
          <a:bodyPr rtlCol="0"/>
          <a:lstStyle/>
          <a:p>
            <a:pPr rtl="0"/>
            <a:r>
              <a:rPr lang="en-us" dirty="0"/>
              <a:t>Patient Demographics</a:t>
            </a:r>
            <a:endParaRPr lang="ja-JP" altLang="en-US" dirty="0"/>
          </a:p>
        </p:txBody>
      </p:sp>
      <p:sp>
        <p:nvSpPr>
          <p:cNvPr id="21" name="正方形/長方形 20">
            <a:extLst>
              <a:ext uri="{FF2B5EF4-FFF2-40B4-BE49-F238E27FC236}">
                <a16:creationId xmlns:a16="http://schemas.microsoft.com/office/drawing/2014/main" id="{902BFA57-F022-48EE-8DBE-1BEC8664FC8C}"/>
              </a:ext>
            </a:extLst>
          </p:cNvPr>
          <p:cNvSpPr/>
          <p:nvPr/>
        </p:nvSpPr>
        <p:spPr>
          <a:xfrm>
            <a:off x="1619672" y="4941168"/>
            <a:ext cx="769441" cy="124650"/>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 Mean ± SD　</a:t>
            </a:r>
          </a:p>
        </p:txBody>
      </p:sp>
      <p:graphicFrame>
        <p:nvGraphicFramePr>
          <p:cNvPr id="65586" name="Group 50"/>
          <p:cNvGraphicFramePr>
            <a:graphicFrameLocks noGrp="1"/>
          </p:cNvGraphicFramePr>
          <p:nvPr>
            <p:extLst>
              <p:ext uri="{D42A27DB-BD31-4B8C-83A1-F6EECF244321}">
                <p14:modId xmlns:p14="http://schemas.microsoft.com/office/powerpoint/2010/main" val="2722686351"/>
              </p:ext>
            </p:extLst>
          </p:nvPr>
        </p:nvGraphicFramePr>
        <p:xfrm>
          <a:off x="1547664" y="1263535"/>
          <a:ext cx="5831831" cy="3610656"/>
        </p:xfrm>
        <a:graphic>
          <a:graphicData uri="http://schemas.openxmlformats.org/drawingml/2006/table">
            <a:tbl>
              <a:tblPr/>
              <a:tblGrid>
                <a:gridCol w="4104456">
                  <a:extLst>
                    <a:ext uri="{9D8B030D-6E8A-4147-A177-3AD203B41FA5}">
                      <a16:colId xmlns:a16="http://schemas.microsoft.com/office/drawing/2014/main" val="20000"/>
                    </a:ext>
                  </a:extLst>
                </a:gridCol>
                <a:gridCol w="1727375">
                  <a:extLst>
                    <a:ext uri="{9D8B030D-6E8A-4147-A177-3AD203B41FA5}">
                      <a16:colId xmlns:a16="http://schemas.microsoft.com/office/drawing/2014/main" val="20001"/>
                    </a:ext>
                  </a:extLst>
                </a:gridCol>
              </a:tblGrid>
              <a:tr h="236138">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Variables</a:t>
                      </a: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209</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Sex (men)</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30 (14.4%)</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Age (years)*</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41.8</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13.3</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Height (cm)*</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159.4</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7.0</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Body weight (kg)*</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55.4</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9.8</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BMI (kg/m</a:t>
                      </a:r>
                      <a:r>
                        <a:rPr lang="en-us" sz="1800" b="0" i="0" u="none" strike="noStrike" cap="none" normalizeH="0" baseline="3000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21.7</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3.2</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Medical history (yes)</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30 (14.4%)</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Comorbidities (yes)</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164 (78.8%)</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Age of onset of constipation (years)</a:t>
                      </a:r>
                      <a:r>
                        <a:rPr 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25.4</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14.0</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History of treatment for constipation (yes)</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107 (51.4%)</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4670">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IBS (yes)</a:t>
                      </a:r>
                      <a:endParaRPr kumimoji="1" lang="en-US" altLang="ja-JP"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99FFCC"/>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35 (16.8%)</a:t>
                      </a:r>
                      <a:endParaRPr kumimoji="1" lang="ja-JP" altLang="en-US" sz="1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54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bl>
          </a:graphicData>
        </a:graphic>
      </p:graphicFrame>
      <p:sp>
        <p:nvSpPr>
          <p:cNvPr id="10" name="正方形/長方形 9">
            <a:extLst>
              <a:ext uri="{FF2B5EF4-FFF2-40B4-BE49-F238E27FC236}">
                <a16:creationId xmlns:a16="http://schemas.microsoft.com/office/drawing/2014/main" id="{DF607E8D-5631-440B-8299-9CA8AA853AAD}"/>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8" name="テキスト ボックス 10">
            <a:extLst>
              <a:ext uri="{FF2B5EF4-FFF2-40B4-BE49-F238E27FC236}">
                <a16:creationId xmlns:a16="http://schemas.microsoft.com/office/drawing/2014/main" id="{EB1D29F7-21D8-4D89-9113-97683CE671CA}"/>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4" name="テキスト ボックス 22">
            <a:extLst>
              <a:ext uri="{FF2B5EF4-FFF2-40B4-BE49-F238E27FC236}">
                <a16:creationId xmlns:a16="http://schemas.microsoft.com/office/drawing/2014/main" id="{8B1D38E9-2608-425B-9EB3-99090FC431FE}"/>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71500" indent="-5715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2"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37" name="タイトル 2"/>
          <p:cNvSpPr>
            <a:spLocks noGrp="1"/>
          </p:cNvSpPr>
          <p:nvPr>
            <p:ph type="title"/>
          </p:nvPr>
        </p:nvSpPr>
        <p:spPr>
          <a:xfrm>
            <a:off x="0" y="311150"/>
            <a:ext cx="9144000" cy="980728"/>
          </a:xfrm>
        </p:spPr>
        <p:txBody>
          <a:bodyPr rtlCol="0"/>
          <a:lstStyle/>
          <a:p>
            <a:pPr rtl="0"/>
            <a:r>
              <a:rPr lang="en-us" dirty="0"/>
              <a:t>SBM frequency in patients treated with </a:t>
            </a:r>
            <a:r>
              <a:rPr lang="en-us" dirty="0" err="1"/>
              <a:t>lubiprostone</a:t>
            </a:r>
            <a:r>
              <a:rPr lang="en-us" dirty="0"/>
              <a:t> (change over 48 weeks)</a:t>
            </a:r>
            <a:endParaRPr lang="ja-JP" altLang="en-US" dirty="0"/>
          </a:p>
        </p:txBody>
      </p:sp>
      <p:sp>
        <p:nvSpPr>
          <p:cNvPr id="119" name="正方形/長方形 118">
            <a:extLst>
              <a:ext uri="{FF2B5EF4-FFF2-40B4-BE49-F238E27FC236}">
                <a16:creationId xmlns:a16="http://schemas.microsoft.com/office/drawing/2014/main" id="{86150298-ED5D-4A89-BD8C-EB5ED84CEAB6}"/>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20" name="テキスト ボックス 22">
            <a:extLst>
              <a:ext uri="{FF2B5EF4-FFF2-40B4-BE49-F238E27FC236}">
                <a16:creationId xmlns:a16="http://schemas.microsoft.com/office/drawing/2014/main" id="{000C47A2-0F7F-47EC-9A01-A978E8A0B668}"/>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71500" indent="-5715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01378" name="Line 1045"/>
          <p:cNvSpPr>
            <a:spLocks noChangeShapeType="1"/>
          </p:cNvSpPr>
          <p:nvPr/>
        </p:nvSpPr>
        <p:spPr bwMode="auto">
          <a:xfrm>
            <a:off x="1510992" y="1845599"/>
            <a:ext cx="0" cy="31273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381" name="Rectangle 1385"/>
          <p:cNvSpPr>
            <a:spLocks noChangeArrowheads="1"/>
          </p:cNvSpPr>
          <p:nvPr/>
        </p:nvSpPr>
        <p:spPr bwMode="auto">
          <a:xfrm>
            <a:off x="737620" y="2686677"/>
            <a:ext cx="249299" cy="1426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SBM frequency</a:t>
            </a:r>
            <a:endParaRPr lang="ja-JP" alt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1382" name="Rectangle 1247"/>
          <p:cNvSpPr>
            <a:spLocks noChangeArrowheads="1"/>
          </p:cNvSpPr>
          <p:nvPr/>
        </p:nvSpPr>
        <p:spPr bwMode="auto">
          <a:xfrm>
            <a:off x="1723717" y="5124078"/>
            <a:ext cx="2778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1383" name="Rectangle 1248"/>
          <p:cNvSpPr>
            <a:spLocks noChangeArrowheads="1"/>
          </p:cNvSpPr>
          <p:nvPr/>
        </p:nvSpPr>
        <p:spPr bwMode="auto">
          <a:xfrm>
            <a:off x="1923742" y="5124078"/>
            <a:ext cx="39370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01384" name="Rectangle 1249"/>
          <p:cNvSpPr>
            <a:spLocks noChangeArrowheads="1"/>
          </p:cNvSpPr>
          <p:nvPr/>
        </p:nvSpPr>
        <p:spPr bwMode="auto">
          <a:xfrm>
            <a:off x="2196792" y="5124078"/>
            <a:ext cx="39528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101385" name="Rectangle 1250"/>
          <p:cNvSpPr>
            <a:spLocks noChangeArrowheads="1"/>
          </p:cNvSpPr>
          <p:nvPr/>
        </p:nvSpPr>
        <p:spPr bwMode="auto">
          <a:xfrm>
            <a:off x="2461905" y="5124078"/>
            <a:ext cx="39370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101386" name="Rectangle 1251"/>
          <p:cNvSpPr>
            <a:spLocks noChangeArrowheads="1"/>
          </p:cNvSpPr>
          <p:nvPr/>
        </p:nvSpPr>
        <p:spPr bwMode="auto">
          <a:xfrm>
            <a:off x="2698442"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101387" name="Rectangle 1252"/>
          <p:cNvSpPr>
            <a:spLocks noChangeArrowheads="1"/>
          </p:cNvSpPr>
          <p:nvPr/>
        </p:nvSpPr>
        <p:spPr bwMode="auto">
          <a:xfrm>
            <a:off x="2963555"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101388" name="Rectangle 1253"/>
          <p:cNvSpPr>
            <a:spLocks noChangeArrowheads="1"/>
          </p:cNvSpPr>
          <p:nvPr/>
        </p:nvSpPr>
        <p:spPr bwMode="auto">
          <a:xfrm>
            <a:off x="3227080"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101389" name="Rectangle 1254"/>
          <p:cNvSpPr>
            <a:spLocks noChangeArrowheads="1"/>
          </p:cNvSpPr>
          <p:nvPr/>
        </p:nvSpPr>
        <p:spPr bwMode="auto">
          <a:xfrm>
            <a:off x="3484255"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101390" name="Rectangle 1255"/>
          <p:cNvSpPr>
            <a:spLocks noChangeArrowheads="1"/>
          </p:cNvSpPr>
          <p:nvPr/>
        </p:nvSpPr>
        <p:spPr bwMode="auto">
          <a:xfrm>
            <a:off x="3749367"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101391" name="Rectangle 1256"/>
          <p:cNvSpPr>
            <a:spLocks noChangeArrowheads="1"/>
          </p:cNvSpPr>
          <p:nvPr/>
        </p:nvSpPr>
        <p:spPr bwMode="auto">
          <a:xfrm>
            <a:off x="4014480"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101392" name="Rectangle 1257"/>
          <p:cNvSpPr>
            <a:spLocks noChangeArrowheads="1"/>
          </p:cNvSpPr>
          <p:nvPr/>
        </p:nvSpPr>
        <p:spPr bwMode="auto">
          <a:xfrm>
            <a:off x="4273242"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101393" name="Rectangle 1258"/>
          <p:cNvSpPr>
            <a:spLocks noChangeArrowheads="1"/>
          </p:cNvSpPr>
          <p:nvPr/>
        </p:nvSpPr>
        <p:spPr bwMode="auto">
          <a:xfrm>
            <a:off x="4536767" y="5124078"/>
            <a:ext cx="41116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101394" name="Rectangle 1259"/>
          <p:cNvSpPr>
            <a:spLocks noChangeArrowheads="1"/>
          </p:cNvSpPr>
          <p:nvPr/>
        </p:nvSpPr>
        <p:spPr bwMode="auto">
          <a:xfrm>
            <a:off x="4800292"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101395" name="Rectangle 1260"/>
          <p:cNvSpPr>
            <a:spLocks noChangeArrowheads="1"/>
          </p:cNvSpPr>
          <p:nvPr/>
        </p:nvSpPr>
        <p:spPr bwMode="auto">
          <a:xfrm>
            <a:off x="5065405"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101396" name="Rectangle 1261"/>
          <p:cNvSpPr>
            <a:spLocks noChangeArrowheads="1"/>
          </p:cNvSpPr>
          <p:nvPr/>
        </p:nvSpPr>
        <p:spPr bwMode="auto">
          <a:xfrm>
            <a:off x="5324167"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101397" name="Rectangle 1262"/>
          <p:cNvSpPr>
            <a:spLocks noChangeArrowheads="1"/>
          </p:cNvSpPr>
          <p:nvPr/>
        </p:nvSpPr>
        <p:spPr bwMode="auto">
          <a:xfrm>
            <a:off x="5587692" y="5124078"/>
            <a:ext cx="41116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101398" name="Rectangle 1263"/>
          <p:cNvSpPr>
            <a:spLocks noChangeArrowheads="1"/>
          </p:cNvSpPr>
          <p:nvPr/>
        </p:nvSpPr>
        <p:spPr bwMode="auto">
          <a:xfrm>
            <a:off x="5851217"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101399" name="Rectangle 1264"/>
          <p:cNvSpPr>
            <a:spLocks noChangeArrowheads="1"/>
          </p:cNvSpPr>
          <p:nvPr/>
        </p:nvSpPr>
        <p:spPr bwMode="auto">
          <a:xfrm>
            <a:off x="6109980"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101400" name="Rectangle 1265"/>
          <p:cNvSpPr>
            <a:spLocks noChangeArrowheads="1"/>
          </p:cNvSpPr>
          <p:nvPr/>
        </p:nvSpPr>
        <p:spPr bwMode="auto">
          <a:xfrm>
            <a:off x="6373505"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101401" name="Rectangle 1266"/>
          <p:cNvSpPr>
            <a:spLocks noChangeArrowheads="1"/>
          </p:cNvSpPr>
          <p:nvPr/>
        </p:nvSpPr>
        <p:spPr bwMode="auto">
          <a:xfrm>
            <a:off x="6638617" y="5124078"/>
            <a:ext cx="41116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101402" name="Rectangle 1267"/>
          <p:cNvSpPr>
            <a:spLocks noChangeArrowheads="1"/>
          </p:cNvSpPr>
          <p:nvPr/>
        </p:nvSpPr>
        <p:spPr bwMode="auto">
          <a:xfrm>
            <a:off x="6897380"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101403" name="Rectangle 1268"/>
          <p:cNvSpPr>
            <a:spLocks noChangeArrowheads="1"/>
          </p:cNvSpPr>
          <p:nvPr/>
        </p:nvSpPr>
        <p:spPr bwMode="auto">
          <a:xfrm>
            <a:off x="7162492" y="5124078"/>
            <a:ext cx="41116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101404" name="Rectangle 1269"/>
          <p:cNvSpPr>
            <a:spLocks noChangeArrowheads="1"/>
          </p:cNvSpPr>
          <p:nvPr/>
        </p:nvSpPr>
        <p:spPr bwMode="auto">
          <a:xfrm>
            <a:off x="7424430"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101405" name="Rectangle 1270"/>
          <p:cNvSpPr>
            <a:spLocks noChangeArrowheads="1"/>
          </p:cNvSpPr>
          <p:nvPr/>
        </p:nvSpPr>
        <p:spPr bwMode="auto">
          <a:xfrm>
            <a:off x="7683192" y="5124078"/>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101406" name="Rectangle 1333"/>
          <p:cNvSpPr>
            <a:spLocks noChangeArrowheads="1"/>
          </p:cNvSpPr>
          <p:nvPr/>
        </p:nvSpPr>
        <p:spPr bwMode="auto">
          <a:xfrm>
            <a:off x="1112743" y="5134850"/>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101407" name="Rectangle 1242"/>
          <p:cNvSpPr>
            <a:spLocks noChangeArrowheads="1"/>
          </p:cNvSpPr>
          <p:nvPr/>
        </p:nvSpPr>
        <p:spPr bwMode="auto">
          <a:xfrm>
            <a:off x="748132" y="1452230"/>
            <a:ext cx="99867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1408" name="Rectangle 1239"/>
          <p:cNvSpPr>
            <a:spLocks noChangeArrowheads="1"/>
          </p:cNvSpPr>
          <p:nvPr/>
        </p:nvSpPr>
        <p:spPr bwMode="auto">
          <a:xfrm>
            <a:off x="1205308" y="4889331"/>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sp>
        <p:nvSpPr>
          <p:cNvPr id="101409" name="Rectangle 1240"/>
          <p:cNvSpPr>
            <a:spLocks noChangeArrowheads="1"/>
          </p:cNvSpPr>
          <p:nvPr/>
        </p:nvSpPr>
        <p:spPr bwMode="auto">
          <a:xfrm>
            <a:off x="1205308" y="410780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101410" name="Rectangle 1241"/>
          <p:cNvSpPr>
            <a:spLocks noChangeArrowheads="1"/>
          </p:cNvSpPr>
          <p:nvPr/>
        </p:nvSpPr>
        <p:spPr bwMode="auto">
          <a:xfrm>
            <a:off x="1205308" y="332627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01411" name="Rectangle 1242"/>
          <p:cNvSpPr>
            <a:spLocks noChangeArrowheads="1"/>
          </p:cNvSpPr>
          <p:nvPr/>
        </p:nvSpPr>
        <p:spPr bwMode="auto">
          <a:xfrm>
            <a:off x="1205308" y="254474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101412" name="Line 1278"/>
          <p:cNvSpPr>
            <a:spLocks noChangeShapeType="1"/>
          </p:cNvSpPr>
          <p:nvPr/>
        </p:nvSpPr>
        <p:spPr bwMode="auto">
          <a:xfrm>
            <a:off x="1393517" y="4188749"/>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3" name="Line 1279"/>
          <p:cNvSpPr>
            <a:spLocks noChangeShapeType="1"/>
          </p:cNvSpPr>
          <p:nvPr/>
        </p:nvSpPr>
        <p:spPr bwMode="auto">
          <a:xfrm flipH="1">
            <a:off x="1506230" y="4971387"/>
            <a:ext cx="6469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4" name="Rectangle 1242"/>
          <p:cNvSpPr>
            <a:spLocks noChangeArrowheads="1"/>
          </p:cNvSpPr>
          <p:nvPr/>
        </p:nvSpPr>
        <p:spPr bwMode="auto">
          <a:xfrm>
            <a:off x="1205308" y="2153975"/>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a:t>
            </a:r>
          </a:p>
        </p:txBody>
      </p:sp>
      <p:sp>
        <p:nvSpPr>
          <p:cNvPr id="101415" name="Line 1276"/>
          <p:cNvSpPr>
            <a:spLocks noChangeShapeType="1"/>
          </p:cNvSpPr>
          <p:nvPr/>
        </p:nvSpPr>
        <p:spPr bwMode="auto">
          <a:xfrm>
            <a:off x="1393517" y="2626649"/>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6" name="Line 1277"/>
          <p:cNvSpPr>
            <a:spLocks noChangeShapeType="1"/>
          </p:cNvSpPr>
          <p:nvPr/>
        </p:nvSpPr>
        <p:spPr bwMode="auto">
          <a:xfrm>
            <a:off x="1393517" y="3407699"/>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7" name="Line 1276"/>
          <p:cNvSpPr>
            <a:spLocks noChangeShapeType="1"/>
          </p:cNvSpPr>
          <p:nvPr/>
        </p:nvSpPr>
        <p:spPr bwMode="auto">
          <a:xfrm>
            <a:off x="1393517" y="2236124"/>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8" name="Line 1276"/>
          <p:cNvSpPr>
            <a:spLocks noChangeShapeType="1"/>
          </p:cNvSpPr>
          <p:nvPr/>
        </p:nvSpPr>
        <p:spPr bwMode="auto">
          <a:xfrm>
            <a:off x="1393517" y="3015587"/>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19" name="Line 1276"/>
          <p:cNvSpPr>
            <a:spLocks noChangeShapeType="1"/>
          </p:cNvSpPr>
          <p:nvPr/>
        </p:nvSpPr>
        <p:spPr bwMode="auto">
          <a:xfrm>
            <a:off x="1393517" y="3798224"/>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20" name="Line 1276"/>
          <p:cNvSpPr>
            <a:spLocks noChangeShapeType="1"/>
          </p:cNvSpPr>
          <p:nvPr/>
        </p:nvSpPr>
        <p:spPr bwMode="auto">
          <a:xfrm>
            <a:off x="1393517" y="4579274"/>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21" name="Rectangle 1242"/>
          <p:cNvSpPr>
            <a:spLocks noChangeArrowheads="1"/>
          </p:cNvSpPr>
          <p:nvPr/>
        </p:nvSpPr>
        <p:spPr bwMode="auto">
          <a:xfrm>
            <a:off x="1205308" y="2935505"/>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a:t>
            </a:r>
          </a:p>
        </p:txBody>
      </p:sp>
      <p:sp>
        <p:nvSpPr>
          <p:cNvPr id="101422" name="Rectangle 1241"/>
          <p:cNvSpPr>
            <a:spLocks noChangeArrowheads="1"/>
          </p:cNvSpPr>
          <p:nvPr/>
        </p:nvSpPr>
        <p:spPr bwMode="auto">
          <a:xfrm>
            <a:off x="1205308" y="3717035"/>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101423" name="Rectangle 1240"/>
          <p:cNvSpPr>
            <a:spLocks noChangeArrowheads="1"/>
          </p:cNvSpPr>
          <p:nvPr/>
        </p:nvSpPr>
        <p:spPr bwMode="auto">
          <a:xfrm>
            <a:off x="1205308" y="4498565"/>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101424" name="Line 1276"/>
          <p:cNvSpPr>
            <a:spLocks noChangeShapeType="1"/>
          </p:cNvSpPr>
          <p:nvPr/>
        </p:nvSpPr>
        <p:spPr bwMode="auto">
          <a:xfrm>
            <a:off x="1393517" y="4971387"/>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25" name="Line 1276"/>
          <p:cNvSpPr>
            <a:spLocks noChangeShapeType="1"/>
          </p:cNvSpPr>
          <p:nvPr/>
        </p:nvSpPr>
        <p:spPr bwMode="auto">
          <a:xfrm>
            <a:off x="1393517" y="1851949"/>
            <a:ext cx="1079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1426" name="Rectangle 1242"/>
          <p:cNvSpPr>
            <a:spLocks noChangeArrowheads="1"/>
          </p:cNvSpPr>
          <p:nvPr/>
        </p:nvSpPr>
        <p:spPr bwMode="auto">
          <a:xfrm>
            <a:off x="1205308" y="176321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101428" name="Rectangle 1270"/>
          <p:cNvSpPr>
            <a:spLocks noChangeArrowheads="1"/>
          </p:cNvSpPr>
          <p:nvPr/>
        </p:nvSpPr>
        <p:spPr bwMode="auto">
          <a:xfrm>
            <a:off x="8083601" y="5124078"/>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cxnSp>
        <p:nvCxnSpPr>
          <p:cNvPr id="348" name="直線コネクタ 347"/>
          <p:cNvCxnSpPr>
            <a:cxnSpLocks/>
          </p:cNvCxnSpPr>
          <p:nvPr/>
        </p:nvCxnSpPr>
        <p:spPr>
          <a:xfrm>
            <a:off x="1515755" y="1847187"/>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9" name="直線コネクタ 348"/>
          <p:cNvCxnSpPr/>
          <p:nvPr/>
        </p:nvCxnSpPr>
        <p:spPr>
          <a:xfrm>
            <a:off x="1515755" y="2239299"/>
            <a:ext cx="644366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0" name="直線コネクタ 349"/>
          <p:cNvCxnSpPr/>
          <p:nvPr/>
        </p:nvCxnSpPr>
        <p:spPr>
          <a:xfrm>
            <a:off x="1506230" y="4576099"/>
            <a:ext cx="644366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4" name="直線コネクタ 243"/>
          <p:cNvCxnSpPr/>
          <p:nvPr/>
        </p:nvCxnSpPr>
        <p:spPr bwMode="auto">
          <a:xfrm>
            <a:off x="1515755" y="2626650"/>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5" name="直線コネクタ 244"/>
          <p:cNvCxnSpPr/>
          <p:nvPr/>
        </p:nvCxnSpPr>
        <p:spPr bwMode="auto">
          <a:xfrm>
            <a:off x="1506230" y="3017175"/>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6" name="直線コネクタ 245"/>
          <p:cNvCxnSpPr/>
          <p:nvPr/>
        </p:nvCxnSpPr>
        <p:spPr bwMode="auto">
          <a:xfrm>
            <a:off x="1515755" y="3406112"/>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7" name="直線コネクタ 246"/>
          <p:cNvCxnSpPr/>
          <p:nvPr/>
        </p:nvCxnSpPr>
        <p:spPr bwMode="auto">
          <a:xfrm>
            <a:off x="1515755" y="3796637"/>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8" name="直線コネクタ 247"/>
          <p:cNvCxnSpPr/>
          <p:nvPr/>
        </p:nvCxnSpPr>
        <p:spPr bwMode="auto">
          <a:xfrm>
            <a:off x="1506230" y="4187162"/>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1444" name="Freeform 1046"/>
          <p:cNvSpPr>
            <a:spLocks/>
          </p:cNvSpPr>
          <p:nvPr/>
        </p:nvSpPr>
        <p:spPr bwMode="auto">
          <a:xfrm>
            <a:off x="1515755" y="2431387"/>
            <a:ext cx="6383338" cy="1803400"/>
          </a:xfrm>
          <a:custGeom>
            <a:avLst/>
            <a:gdLst>
              <a:gd name="T0" fmla="*/ 0 w 10045"/>
              <a:gd name="T1" fmla="*/ 0 h 10018"/>
              <a:gd name="T2" fmla="*/ 0 w 10045"/>
              <a:gd name="T3" fmla="*/ 0 h 10018"/>
              <a:gd name="T4" fmla="*/ 0 w 10045"/>
              <a:gd name="T5" fmla="*/ 0 h 10018"/>
              <a:gd name="T6" fmla="*/ 0 w 10045"/>
              <a:gd name="T7" fmla="*/ 0 h 10018"/>
              <a:gd name="T8" fmla="*/ 0 w 10045"/>
              <a:gd name="T9" fmla="*/ 0 h 10018"/>
              <a:gd name="T10" fmla="*/ 0 w 10045"/>
              <a:gd name="T11" fmla="*/ 0 h 10018"/>
              <a:gd name="T12" fmla="*/ 0 w 10045"/>
              <a:gd name="T13" fmla="*/ 0 h 10018"/>
              <a:gd name="T14" fmla="*/ 0 w 10045"/>
              <a:gd name="T15" fmla="*/ 0 h 10018"/>
              <a:gd name="T16" fmla="*/ 0 w 10045"/>
              <a:gd name="T17" fmla="*/ 0 h 10018"/>
              <a:gd name="T18" fmla="*/ 0 w 10045"/>
              <a:gd name="T19" fmla="*/ 0 h 10018"/>
              <a:gd name="T20" fmla="*/ 0 w 10045"/>
              <a:gd name="T21" fmla="*/ 0 h 10018"/>
              <a:gd name="T22" fmla="*/ 0 w 10045"/>
              <a:gd name="T23" fmla="*/ 0 h 10018"/>
              <a:gd name="T24" fmla="*/ 0 w 10045"/>
              <a:gd name="T25" fmla="*/ 0 h 10018"/>
              <a:gd name="T26" fmla="*/ 0 w 10045"/>
              <a:gd name="T27" fmla="*/ 0 h 10018"/>
              <a:gd name="T28" fmla="*/ 0 w 10045"/>
              <a:gd name="T29" fmla="*/ 0 h 10018"/>
              <a:gd name="T30" fmla="*/ 0 w 10045"/>
              <a:gd name="T31" fmla="*/ 0 h 10018"/>
              <a:gd name="T32" fmla="*/ 0 w 10045"/>
              <a:gd name="T33" fmla="*/ 0 h 10018"/>
              <a:gd name="T34" fmla="*/ 0 w 10045"/>
              <a:gd name="T35" fmla="*/ 0 h 10018"/>
              <a:gd name="T36" fmla="*/ 0 w 10045"/>
              <a:gd name="T37" fmla="*/ 0 h 10018"/>
              <a:gd name="T38" fmla="*/ 0 w 10045"/>
              <a:gd name="T39" fmla="*/ 0 h 10018"/>
              <a:gd name="T40" fmla="*/ 0 w 10045"/>
              <a:gd name="T41" fmla="*/ 0 h 10018"/>
              <a:gd name="T42" fmla="*/ 0 w 10045"/>
              <a:gd name="T43" fmla="*/ 0 h 10018"/>
              <a:gd name="T44" fmla="*/ 0 w 10045"/>
              <a:gd name="T45" fmla="*/ 0 h 10018"/>
              <a:gd name="T46" fmla="*/ 0 w 10045"/>
              <a:gd name="T47" fmla="*/ 0 h 10018"/>
              <a:gd name="T48" fmla="*/ 0 w 10045"/>
              <a:gd name="T49" fmla="*/ 0 h 10018"/>
              <a:gd name="T50" fmla="*/ 0 w 10045"/>
              <a:gd name="T51" fmla="*/ 0 h 10018"/>
              <a:gd name="T52" fmla="*/ 0 w 10045"/>
              <a:gd name="T53" fmla="*/ 0 h 10018"/>
              <a:gd name="T54" fmla="*/ 0 w 10045"/>
              <a:gd name="T55" fmla="*/ 0 h 10018"/>
              <a:gd name="T56" fmla="*/ 0 w 10045"/>
              <a:gd name="T57" fmla="*/ 0 h 10018"/>
              <a:gd name="T58" fmla="*/ 0 w 10045"/>
              <a:gd name="T59" fmla="*/ 0 h 10018"/>
              <a:gd name="T60" fmla="*/ 0 w 10045"/>
              <a:gd name="T61" fmla="*/ 0 h 10018"/>
              <a:gd name="T62" fmla="*/ 0 w 10045"/>
              <a:gd name="T63" fmla="*/ 0 h 10018"/>
              <a:gd name="T64" fmla="*/ 0 w 10045"/>
              <a:gd name="T65" fmla="*/ 0 h 10018"/>
              <a:gd name="T66" fmla="*/ 0 w 10045"/>
              <a:gd name="T67" fmla="*/ 0 h 10018"/>
              <a:gd name="T68" fmla="*/ 0 w 10045"/>
              <a:gd name="T69" fmla="*/ 0 h 10018"/>
              <a:gd name="T70" fmla="*/ 0 w 10045"/>
              <a:gd name="T71" fmla="*/ 0 h 10018"/>
              <a:gd name="T72" fmla="*/ 0 w 10045"/>
              <a:gd name="T73" fmla="*/ 0 h 10018"/>
              <a:gd name="T74" fmla="*/ 0 w 10045"/>
              <a:gd name="T75" fmla="*/ 0 h 10018"/>
              <a:gd name="T76" fmla="*/ 0 w 10045"/>
              <a:gd name="T77" fmla="*/ 0 h 10018"/>
              <a:gd name="T78" fmla="*/ 0 w 10045"/>
              <a:gd name="T79" fmla="*/ 0 h 10018"/>
              <a:gd name="T80" fmla="*/ 0 w 10045"/>
              <a:gd name="T81" fmla="*/ 0 h 10018"/>
              <a:gd name="T82" fmla="*/ 0 w 10045"/>
              <a:gd name="T83" fmla="*/ 0 h 10018"/>
              <a:gd name="T84" fmla="*/ 0 w 10045"/>
              <a:gd name="T85" fmla="*/ 0 h 10018"/>
              <a:gd name="T86" fmla="*/ 0 w 10045"/>
              <a:gd name="T87" fmla="*/ 0 h 10018"/>
              <a:gd name="T88" fmla="*/ 0 w 10045"/>
              <a:gd name="T89" fmla="*/ 0 h 10018"/>
              <a:gd name="T90" fmla="*/ 0 w 10045"/>
              <a:gd name="T91" fmla="*/ 0 h 10018"/>
              <a:gd name="T92" fmla="*/ 0 w 10045"/>
              <a:gd name="T93" fmla="*/ 0 h 10018"/>
              <a:gd name="T94" fmla="*/ 0 w 10045"/>
              <a:gd name="T95" fmla="*/ 0 h 10018"/>
              <a:gd name="T96" fmla="*/ 0 w 10045"/>
              <a:gd name="T97" fmla="*/ 0 h 100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045"/>
              <a:gd name="T148" fmla="*/ 0 h 10018"/>
              <a:gd name="T149" fmla="*/ 10045 w 10045"/>
              <a:gd name="T150" fmla="*/ 10018 h 100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045" h="10018">
                <a:moveTo>
                  <a:pt x="0" y="10018"/>
                </a:moveTo>
                <a:lnTo>
                  <a:pt x="273" y="0"/>
                </a:lnTo>
                <a:cubicBezTo>
                  <a:pt x="352" y="587"/>
                  <a:pt x="462" y="1175"/>
                  <a:pt x="541" y="1762"/>
                </a:cubicBezTo>
                <a:cubicBezTo>
                  <a:pt x="607" y="1980"/>
                  <a:pt x="669" y="2180"/>
                  <a:pt x="735" y="2398"/>
                </a:cubicBezTo>
                <a:cubicBezTo>
                  <a:pt x="805" y="2253"/>
                  <a:pt x="888" y="2143"/>
                  <a:pt x="957" y="1998"/>
                </a:cubicBezTo>
                <a:lnTo>
                  <a:pt x="1165" y="2416"/>
                </a:lnTo>
                <a:lnTo>
                  <a:pt x="1373" y="2416"/>
                </a:lnTo>
                <a:lnTo>
                  <a:pt x="1591" y="2416"/>
                </a:lnTo>
                <a:lnTo>
                  <a:pt x="1804" y="2198"/>
                </a:lnTo>
                <a:cubicBezTo>
                  <a:pt x="1870" y="2343"/>
                  <a:pt x="1927" y="2506"/>
                  <a:pt x="1993" y="2651"/>
                </a:cubicBezTo>
                <a:cubicBezTo>
                  <a:pt x="2057" y="2584"/>
                  <a:pt x="2121" y="2447"/>
                  <a:pt x="2185" y="2380"/>
                </a:cubicBezTo>
                <a:cubicBezTo>
                  <a:pt x="2244" y="2441"/>
                  <a:pt x="2334" y="2590"/>
                  <a:pt x="2393" y="2651"/>
                </a:cubicBezTo>
                <a:cubicBezTo>
                  <a:pt x="2462" y="2361"/>
                  <a:pt x="2537" y="2052"/>
                  <a:pt x="2606" y="1762"/>
                </a:cubicBezTo>
                <a:cubicBezTo>
                  <a:pt x="2664" y="1907"/>
                  <a:pt x="2751" y="2053"/>
                  <a:pt x="2809" y="2198"/>
                </a:cubicBezTo>
                <a:lnTo>
                  <a:pt x="3012" y="2198"/>
                </a:lnTo>
                <a:cubicBezTo>
                  <a:pt x="3078" y="2416"/>
                  <a:pt x="3150" y="2634"/>
                  <a:pt x="3216" y="2852"/>
                </a:cubicBezTo>
                <a:cubicBezTo>
                  <a:pt x="3286" y="2707"/>
                  <a:pt x="3349" y="2561"/>
                  <a:pt x="3418" y="2416"/>
                </a:cubicBezTo>
                <a:lnTo>
                  <a:pt x="3636" y="2651"/>
                </a:lnTo>
                <a:cubicBezTo>
                  <a:pt x="3694" y="2573"/>
                  <a:pt x="3776" y="2494"/>
                  <a:pt x="3834" y="2416"/>
                </a:cubicBezTo>
                <a:lnTo>
                  <a:pt x="4047" y="2180"/>
                </a:lnTo>
                <a:cubicBezTo>
                  <a:pt x="4106" y="2113"/>
                  <a:pt x="4201" y="2047"/>
                  <a:pt x="4260" y="1980"/>
                </a:cubicBezTo>
                <a:lnTo>
                  <a:pt x="4455" y="2198"/>
                </a:lnTo>
                <a:lnTo>
                  <a:pt x="4662" y="1962"/>
                </a:lnTo>
                <a:lnTo>
                  <a:pt x="4860" y="2416"/>
                </a:lnTo>
                <a:cubicBezTo>
                  <a:pt x="4923" y="2271"/>
                  <a:pt x="5005" y="2125"/>
                  <a:pt x="5068" y="1980"/>
                </a:cubicBezTo>
                <a:lnTo>
                  <a:pt x="5281" y="1762"/>
                </a:lnTo>
                <a:lnTo>
                  <a:pt x="5499" y="1780"/>
                </a:lnTo>
                <a:cubicBezTo>
                  <a:pt x="5556" y="1847"/>
                  <a:pt x="5639" y="1895"/>
                  <a:pt x="5696" y="1962"/>
                </a:cubicBezTo>
                <a:cubicBezTo>
                  <a:pt x="5762" y="1744"/>
                  <a:pt x="5844" y="1562"/>
                  <a:pt x="5910" y="1344"/>
                </a:cubicBezTo>
                <a:cubicBezTo>
                  <a:pt x="5978" y="1483"/>
                  <a:pt x="6045" y="1623"/>
                  <a:pt x="6113" y="1762"/>
                </a:cubicBezTo>
                <a:lnTo>
                  <a:pt x="6316" y="1980"/>
                </a:lnTo>
                <a:lnTo>
                  <a:pt x="6509" y="1963"/>
                </a:lnTo>
                <a:cubicBezTo>
                  <a:pt x="6578" y="1745"/>
                  <a:pt x="6663" y="1562"/>
                  <a:pt x="6732" y="1344"/>
                </a:cubicBezTo>
                <a:cubicBezTo>
                  <a:pt x="6801" y="1562"/>
                  <a:pt x="6864" y="1762"/>
                  <a:pt x="6934" y="1980"/>
                </a:cubicBezTo>
                <a:lnTo>
                  <a:pt x="7138" y="1544"/>
                </a:lnTo>
                <a:cubicBezTo>
                  <a:pt x="7208" y="1734"/>
                  <a:pt x="7284" y="1782"/>
                  <a:pt x="7355" y="1973"/>
                </a:cubicBezTo>
                <a:cubicBezTo>
                  <a:pt x="7423" y="1856"/>
                  <a:pt x="7485" y="1861"/>
                  <a:pt x="7554" y="1744"/>
                </a:cubicBezTo>
                <a:cubicBezTo>
                  <a:pt x="7613" y="1677"/>
                  <a:pt x="7713" y="1646"/>
                  <a:pt x="7772" y="1579"/>
                </a:cubicBezTo>
                <a:cubicBezTo>
                  <a:pt x="7841" y="1797"/>
                  <a:pt x="7901" y="1980"/>
                  <a:pt x="7970" y="2198"/>
                </a:cubicBezTo>
                <a:cubicBezTo>
                  <a:pt x="8039" y="2053"/>
                  <a:pt x="8107" y="1889"/>
                  <a:pt x="8177" y="1744"/>
                </a:cubicBezTo>
                <a:cubicBezTo>
                  <a:pt x="8243" y="1671"/>
                  <a:pt x="8315" y="1617"/>
                  <a:pt x="8381" y="1544"/>
                </a:cubicBezTo>
                <a:cubicBezTo>
                  <a:pt x="8451" y="1745"/>
                  <a:pt x="8468" y="1715"/>
                  <a:pt x="8578" y="1935"/>
                </a:cubicBezTo>
                <a:cubicBezTo>
                  <a:pt x="8639" y="1781"/>
                  <a:pt x="8726" y="1680"/>
                  <a:pt x="8787" y="1526"/>
                </a:cubicBezTo>
                <a:lnTo>
                  <a:pt x="9005" y="1308"/>
                </a:lnTo>
                <a:cubicBezTo>
                  <a:pt x="9069" y="1387"/>
                  <a:pt x="9134" y="1465"/>
                  <a:pt x="9198" y="1544"/>
                </a:cubicBezTo>
                <a:cubicBezTo>
                  <a:pt x="9260" y="1835"/>
                  <a:pt x="9348" y="2143"/>
                  <a:pt x="9410" y="2434"/>
                </a:cubicBezTo>
                <a:cubicBezTo>
                  <a:pt x="9476" y="2143"/>
                  <a:pt x="9568" y="1800"/>
                  <a:pt x="9634" y="1509"/>
                </a:cubicBezTo>
                <a:cubicBezTo>
                  <a:pt x="9687" y="1576"/>
                  <a:pt x="9774" y="1485"/>
                  <a:pt x="9827" y="1552"/>
                </a:cubicBezTo>
                <a:cubicBezTo>
                  <a:pt x="9896" y="1479"/>
                  <a:pt x="9976" y="1364"/>
                  <a:pt x="10045" y="1291"/>
                </a:cubicBez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6" name="Text Box 100">
            <a:extLst>
              <a:ext uri="{FF2B5EF4-FFF2-40B4-BE49-F238E27FC236}">
                <a16:creationId xmlns:a16="http://schemas.microsoft.com/office/drawing/2014/main" id="{A09A9FBC-1372-45EB-8146-14A72D61BE9B}"/>
              </a:ext>
            </a:extLst>
          </p:cNvPr>
          <p:cNvSpPr txBox="1">
            <a:spLocks noChangeArrowheads="1"/>
          </p:cNvSpPr>
          <p:nvPr/>
        </p:nvSpPr>
        <p:spPr bwMode="auto">
          <a:xfrm>
            <a:off x="1973588" y="1892515"/>
            <a:ext cx="5960414"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Change in SBM frequency: p &lt; 0.001 for all weeks (one-sample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1" name="Rectangle 86">
            <a:extLst>
              <a:ext uri="{FF2B5EF4-FFF2-40B4-BE49-F238E27FC236}">
                <a16:creationId xmlns:a16="http://schemas.microsoft.com/office/drawing/2014/main" id="{ADB5210D-D6A0-4904-9E74-6289A28B1D02}"/>
              </a:ext>
            </a:extLst>
          </p:cNvPr>
          <p:cNvSpPr>
            <a:spLocks noChangeArrowheads="1"/>
          </p:cNvSpPr>
          <p:nvPr/>
        </p:nvSpPr>
        <p:spPr bwMode="auto">
          <a:xfrm>
            <a:off x="4497930" y="1412776"/>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32" name="Line 85">
            <a:extLst>
              <a:ext uri="{FF2B5EF4-FFF2-40B4-BE49-F238E27FC236}">
                <a16:creationId xmlns:a16="http://schemas.microsoft.com/office/drawing/2014/main" id="{E26B6B52-3962-453C-9B8F-5F2D2232D00A}"/>
              </a:ext>
            </a:extLst>
          </p:cNvPr>
          <p:cNvSpPr>
            <a:spLocks noChangeShapeType="1"/>
          </p:cNvSpPr>
          <p:nvPr/>
        </p:nvSpPr>
        <p:spPr bwMode="auto">
          <a:xfrm>
            <a:off x="4170738" y="1565009"/>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3" name="Oval 84">
            <a:extLst>
              <a:ext uri="{FF2B5EF4-FFF2-40B4-BE49-F238E27FC236}">
                <a16:creationId xmlns:a16="http://schemas.microsoft.com/office/drawing/2014/main" id="{42075388-5809-4A26-8DDB-52098E54EAC6}"/>
              </a:ext>
            </a:extLst>
          </p:cNvPr>
          <p:cNvSpPr>
            <a:spLocks noChangeArrowheads="1"/>
          </p:cNvSpPr>
          <p:nvPr/>
        </p:nvSpPr>
        <p:spPr bwMode="auto">
          <a:xfrm>
            <a:off x="4278688" y="1493572"/>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134" name="グループ化 133">
            <a:extLst>
              <a:ext uri="{FF2B5EF4-FFF2-40B4-BE49-F238E27FC236}">
                <a16:creationId xmlns:a16="http://schemas.microsoft.com/office/drawing/2014/main" id="{ACD87ED4-B351-40EE-B28E-BEC31F4A9424}"/>
              </a:ext>
            </a:extLst>
          </p:cNvPr>
          <p:cNvGrpSpPr/>
          <p:nvPr/>
        </p:nvGrpSpPr>
        <p:grpSpPr>
          <a:xfrm>
            <a:off x="1457017" y="2377412"/>
            <a:ext cx="6484938" cy="1905000"/>
            <a:chOff x="1457017" y="2489791"/>
            <a:chExt cx="6484938" cy="1905000"/>
          </a:xfrm>
          <a:solidFill>
            <a:srgbClr val="549117"/>
          </a:solidFill>
        </p:grpSpPr>
        <p:sp>
          <p:nvSpPr>
            <p:cNvPr id="135" name="Oval 1280">
              <a:extLst>
                <a:ext uri="{FF2B5EF4-FFF2-40B4-BE49-F238E27FC236}">
                  <a16:creationId xmlns:a16="http://schemas.microsoft.com/office/drawing/2014/main" id="{98996F8B-ACE3-4D05-B00A-CD8116E0D75D}"/>
                </a:ext>
              </a:extLst>
            </p:cNvPr>
            <p:cNvSpPr>
              <a:spLocks noChangeArrowheads="1"/>
            </p:cNvSpPr>
            <p:nvPr/>
          </p:nvSpPr>
          <p:spPr bwMode="auto">
            <a:xfrm>
              <a:off x="1457017" y="428684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6" name="Oval 1285">
              <a:extLst>
                <a:ext uri="{FF2B5EF4-FFF2-40B4-BE49-F238E27FC236}">
                  <a16:creationId xmlns:a16="http://schemas.microsoft.com/office/drawing/2014/main" id="{B67E7DB4-40F9-4E06-A003-034B7F4A10CF}"/>
                </a:ext>
              </a:extLst>
            </p:cNvPr>
            <p:cNvSpPr>
              <a:spLocks noChangeArrowheads="1"/>
            </p:cNvSpPr>
            <p:nvPr/>
          </p:nvSpPr>
          <p:spPr bwMode="auto">
            <a:xfrm>
              <a:off x="1633230" y="24897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7" name="Oval 1286">
              <a:extLst>
                <a:ext uri="{FF2B5EF4-FFF2-40B4-BE49-F238E27FC236}">
                  <a16:creationId xmlns:a16="http://schemas.microsoft.com/office/drawing/2014/main" id="{D4C358FA-BB62-40D9-BF1D-B328C2FB8E98}"/>
                </a:ext>
              </a:extLst>
            </p:cNvPr>
            <p:cNvSpPr>
              <a:spLocks noChangeArrowheads="1"/>
            </p:cNvSpPr>
            <p:nvPr/>
          </p:nvSpPr>
          <p:spPr bwMode="auto">
            <a:xfrm>
              <a:off x="1807855" y="280252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8" name="Oval 1287">
              <a:extLst>
                <a:ext uri="{FF2B5EF4-FFF2-40B4-BE49-F238E27FC236}">
                  <a16:creationId xmlns:a16="http://schemas.microsoft.com/office/drawing/2014/main" id="{3FCB16DF-E2E1-4696-85AA-5D0DCE4973FC}"/>
                </a:ext>
              </a:extLst>
            </p:cNvPr>
            <p:cNvSpPr>
              <a:spLocks noChangeArrowheads="1"/>
            </p:cNvSpPr>
            <p:nvPr/>
          </p:nvSpPr>
          <p:spPr bwMode="auto">
            <a:xfrm>
              <a:off x="1938030"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9" name="Oval 1288">
              <a:extLst>
                <a:ext uri="{FF2B5EF4-FFF2-40B4-BE49-F238E27FC236}">
                  <a16:creationId xmlns:a16="http://schemas.microsoft.com/office/drawing/2014/main" id="{FCDB06A4-51BC-4745-BBB1-5581082DE59F}"/>
                </a:ext>
              </a:extLst>
            </p:cNvPr>
            <p:cNvSpPr>
              <a:spLocks noChangeArrowheads="1"/>
            </p:cNvSpPr>
            <p:nvPr/>
          </p:nvSpPr>
          <p:spPr bwMode="auto">
            <a:xfrm>
              <a:off x="2066617" y="284380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0" name="Oval 1289">
              <a:extLst>
                <a:ext uri="{FF2B5EF4-FFF2-40B4-BE49-F238E27FC236}">
                  <a16:creationId xmlns:a16="http://schemas.microsoft.com/office/drawing/2014/main" id="{0FFCDD99-654E-41DB-BE14-DE5229AE2F5C}"/>
                </a:ext>
              </a:extLst>
            </p:cNvPr>
            <p:cNvSpPr>
              <a:spLocks noChangeArrowheads="1"/>
            </p:cNvSpPr>
            <p:nvPr/>
          </p:nvSpPr>
          <p:spPr bwMode="auto">
            <a:xfrm>
              <a:off x="2203142"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1" name="Oval 1290">
              <a:extLst>
                <a:ext uri="{FF2B5EF4-FFF2-40B4-BE49-F238E27FC236}">
                  <a16:creationId xmlns:a16="http://schemas.microsoft.com/office/drawing/2014/main" id="{2C415305-286C-483A-A692-1B27C47A598D}"/>
                </a:ext>
              </a:extLst>
            </p:cNvPr>
            <p:cNvSpPr>
              <a:spLocks noChangeArrowheads="1"/>
            </p:cNvSpPr>
            <p:nvPr/>
          </p:nvSpPr>
          <p:spPr bwMode="auto">
            <a:xfrm>
              <a:off x="2341255"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2" name="Oval 1291">
              <a:extLst>
                <a:ext uri="{FF2B5EF4-FFF2-40B4-BE49-F238E27FC236}">
                  <a16:creationId xmlns:a16="http://schemas.microsoft.com/office/drawing/2014/main" id="{CC498BC3-B973-4DA9-BCD5-EC3E3EBE102C}"/>
                </a:ext>
              </a:extLst>
            </p:cNvPr>
            <p:cNvSpPr>
              <a:spLocks noChangeArrowheads="1"/>
            </p:cNvSpPr>
            <p:nvPr/>
          </p:nvSpPr>
          <p:spPr bwMode="auto">
            <a:xfrm>
              <a:off x="2471430"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3" name="Oval 1292">
              <a:extLst>
                <a:ext uri="{FF2B5EF4-FFF2-40B4-BE49-F238E27FC236}">
                  <a16:creationId xmlns:a16="http://schemas.microsoft.com/office/drawing/2014/main" id="{810C135B-3590-4FAF-879A-340AEDE76A7A}"/>
                </a:ext>
              </a:extLst>
            </p:cNvPr>
            <p:cNvSpPr>
              <a:spLocks noChangeArrowheads="1"/>
            </p:cNvSpPr>
            <p:nvPr/>
          </p:nvSpPr>
          <p:spPr bwMode="auto">
            <a:xfrm>
              <a:off x="2601605" y="28834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4" name="Oval 1293">
              <a:extLst>
                <a:ext uri="{FF2B5EF4-FFF2-40B4-BE49-F238E27FC236}">
                  <a16:creationId xmlns:a16="http://schemas.microsoft.com/office/drawing/2014/main" id="{E82FF604-5BDA-48AA-8668-72146C3C4434}"/>
                </a:ext>
              </a:extLst>
            </p:cNvPr>
            <p:cNvSpPr>
              <a:spLocks noChangeArrowheads="1"/>
            </p:cNvSpPr>
            <p:nvPr/>
          </p:nvSpPr>
          <p:spPr bwMode="auto">
            <a:xfrm>
              <a:off x="2725430" y="295810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5" name="Oval 1294">
              <a:extLst>
                <a:ext uri="{FF2B5EF4-FFF2-40B4-BE49-F238E27FC236}">
                  <a16:creationId xmlns:a16="http://schemas.microsoft.com/office/drawing/2014/main" id="{38AFB50A-7468-43CC-94F6-8008637D6720}"/>
                </a:ext>
              </a:extLst>
            </p:cNvPr>
            <p:cNvSpPr>
              <a:spLocks noChangeArrowheads="1"/>
            </p:cNvSpPr>
            <p:nvPr/>
          </p:nvSpPr>
          <p:spPr bwMode="auto">
            <a:xfrm>
              <a:off x="2850842"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6" name="Oval 1295">
              <a:extLst>
                <a:ext uri="{FF2B5EF4-FFF2-40B4-BE49-F238E27FC236}">
                  <a16:creationId xmlns:a16="http://schemas.microsoft.com/office/drawing/2014/main" id="{E88ADF72-6D63-4CE6-8DC4-243369CAA8DE}"/>
                </a:ext>
              </a:extLst>
            </p:cNvPr>
            <p:cNvSpPr>
              <a:spLocks noChangeArrowheads="1"/>
            </p:cNvSpPr>
            <p:nvPr/>
          </p:nvSpPr>
          <p:spPr bwMode="auto">
            <a:xfrm>
              <a:off x="2982605" y="295810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7" name="Oval 1296">
              <a:extLst>
                <a:ext uri="{FF2B5EF4-FFF2-40B4-BE49-F238E27FC236}">
                  <a16:creationId xmlns:a16="http://schemas.microsoft.com/office/drawing/2014/main" id="{F8CC7978-08A4-4618-B803-310A850D3AF9}"/>
                </a:ext>
              </a:extLst>
            </p:cNvPr>
            <p:cNvSpPr>
              <a:spLocks noChangeArrowheads="1"/>
            </p:cNvSpPr>
            <p:nvPr/>
          </p:nvSpPr>
          <p:spPr bwMode="auto">
            <a:xfrm>
              <a:off x="3114367" y="28041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8" name="Oval 1297">
              <a:extLst>
                <a:ext uri="{FF2B5EF4-FFF2-40B4-BE49-F238E27FC236}">
                  <a16:creationId xmlns:a16="http://schemas.microsoft.com/office/drawing/2014/main" id="{6A031551-94CD-4F8A-B5EE-E9C217231859}"/>
                </a:ext>
              </a:extLst>
            </p:cNvPr>
            <p:cNvSpPr>
              <a:spLocks noChangeArrowheads="1"/>
            </p:cNvSpPr>
            <p:nvPr/>
          </p:nvSpPr>
          <p:spPr bwMode="auto">
            <a:xfrm>
              <a:off x="3246130" y="28834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9" name="Oval 1298">
              <a:extLst>
                <a:ext uri="{FF2B5EF4-FFF2-40B4-BE49-F238E27FC236}">
                  <a16:creationId xmlns:a16="http://schemas.microsoft.com/office/drawing/2014/main" id="{3B56CF23-4E8C-4E3D-A6C8-A05505B151F9}"/>
                </a:ext>
              </a:extLst>
            </p:cNvPr>
            <p:cNvSpPr>
              <a:spLocks noChangeArrowheads="1"/>
            </p:cNvSpPr>
            <p:nvPr/>
          </p:nvSpPr>
          <p:spPr bwMode="auto">
            <a:xfrm>
              <a:off x="3379480" y="28834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0" name="Oval 1299">
              <a:extLst>
                <a:ext uri="{FF2B5EF4-FFF2-40B4-BE49-F238E27FC236}">
                  <a16:creationId xmlns:a16="http://schemas.microsoft.com/office/drawing/2014/main" id="{2E1D6BBD-F79C-454F-B1A7-9EA621C29E7C}"/>
                </a:ext>
              </a:extLst>
            </p:cNvPr>
            <p:cNvSpPr>
              <a:spLocks noChangeArrowheads="1"/>
            </p:cNvSpPr>
            <p:nvPr/>
          </p:nvSpPr>
          <p:spPr bwMode="auto">
            <a:xfrm>
              <a:off x="3508067" y="29977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1" name="Oval 1300">
              <a:extLst>
                <a:ext uri="{FF2B5EF4-FFF2-40B4-BE49-F238E27FC236}">
                  <a16:creationId xmlns:a16="http://schemas.microsoft.com/office/drawing/2014/main" id="{132330FD-FB96-4D05-8584-F04EB3204054}"/>
                </a:ext>
              </a:extLst>
            </p:cNvPr>
            <p:cNvSpPr>
              <a:spLocks noChangeArrowheads="1"/>
            </p:cNvSpPr>
            <p:nvPr/>
          </p:nvSpPr>
          <p:spPr bwMode="auto">
            <a:xfrm>
              <a:off x="3636655"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2" name="Oval 1301">
              <a:extLst>
                <a:ext uri="{FF2B5EF4-FFF2-40B4-BE49-F238E27FC236}">
                  <a16:creationId xmlns:a16="http://schemas.microsoft.com/office/drawing/2014/main" id="{AD8DE5CD-A112-4473-981B-7C5F14E8B982}"/>
                </a:ext>
              </a:extLst>
            </p:cNvPr>
            <p:cNvSpPr>
              <a:spLocks noChangeArrowheads="1"/>
            </p:cNvSpPr>
            <p:nvPr/>
          </p:nvSpPr>
          <p:spPr bwMode="auto">
            <a:xfrm>
              <a:off x="3770005" y="295810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3" name="Oval 1302">
              <a:extLst>
                <a:ext uri="{FF2B5EF4-FFF2-40B4-BE49-F238E27FC236}">
                  <a16:creationId xmlns:a16="http://schemas.microsoft.com/office/drawing/2014/main" id="{BFFBFD2C-D50E-45D8-A8C6-2BAD13ED511E}"/>
                </a:ext>
              </a:extLst>
            </p:cNvPr>
            <p:cNvSpPr>
              <a:spLocks noChangeArrowheads="1"/>
            </p:cNvSpPr>
            <p:nvPr/>
          </p:nvSpPr>
          <p:spPr bwMode="auto">
            <a:xfrm>
              <a:off x="3901767" y="29215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4" name="Oval 1303">
              <a:extLst>
                <a:ext uri="{FF2B5EF4-FFF2-40B4-BE49-F238E27FC236}">
                  <a16:creationId xmlns:a16="http://schemas.microsoft.com/office/drawing/2014/main" id="{ACE7C693-B905-4F9B-9847-83BCA8B54106}"/>
                </a:ext>
              </a:extLst>
            </p:cNvPr>
            <p:cNvSpPr>
              <a:spLocks noChangeArrowheads="1"/>
            </p:cNvSpPr>
            <p:nvPr/>
          </p:nvSpPr>
          <p:spPr bwMode="auto">
            <a:xfrm>
              <a:off x="4033530" y="288507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5" name="Oval 1304">
              <a:extLst>
                <a:ext uri="{FF2B5EF4-FFF2-40B4-BE49-F238E27FC236}">
                  <a16:creationId xmlns:a16="http://schemas.microsoft.com/office/drawing/2014/main" id="{24782CE0-6726-4F0F-AC37-CC9ED0C0A73A}"/>
                </a:ext>
              </a:extLst>
            </p:cNvPr>
            <p:cNvSpPr>
              <a:spLocks noChangeArrowheads="1"/>
            </p:cNvSpPr>
            <p:nvPr/>
          </p:nvSpPr>
          <p:spPr bwMode="auto">
            <a:xfrm>
              <a:off x="4163705"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6" name="Oval 1305">
              <a:extLst>
                <a:ext uri="{FF2B5EF4-FFF2-40B4-BE49-F238E27FC236}">
                  <a16:creationId xmlns:a16="http://schemas.microsoft.com/office/drawing/2014/main" id="{83AFB7F5-1EB5-4D64-BE7B-4E7C78EE8234}"/>
                </a:ext>
              </a:extLst>
            </p:cNvPr>
            <p:cNvSpPr>
              <a:spLocks noChangeArrowheads="1"/>
            </p:cNvSpPr>
            <p:nvPr/>
          </p:nvSpPr>
          <p:spPr bwMode="auto">
            <a:xfrm>
              <a:off x="4292292" y="28834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7" name="Oval 1306">
              <a:extLst>
                <a:ext uri="{FF2B5EF4-FFF2-40B4-BE49-F238E27FC236}">
                  <a16:creationId xmlns:a16="http://schemas.microsoft.com/office/drawing/2014/main" id="{6B5421C1-2B6E-43D8-9246-AB449A954D57}"/>
                </a:ext>
              </a:extLst>
            </p:cNvPr>
            <p:cNvSpPr>
              <a:spLocks noChangeArrowheads="1"/>
            </p:cNvSpPr>
            <p:nvPr/>
          </p:nvSpPr>
          <p:spPr bwMode="auto">
            <a:xfrm>
              <a:off x="4420880"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8" name="Oval 1307">
              <a:extLst>
                <a:ext uri="{FF2B5EF4-FFF2-40B4-BE49-F238E27FC236}">
                  <a16:creationId xmlns:a16="http://schemas.microsoft.com/office/drawing/2014/main" id="{6AAFBE42-DB1D-4582-9988-602DC296EA40}"/>
                </a:ext>
              </a:extLst>
            </p:cNvPr>
            <p:cNvSpPr>
              <a:spLocks noChangeArrowheads="1"/>
            </p:cNvSpPr>
            <p:nvPr/>
          </p:nvSpPr>
          <p:spPr bwMode="auto">
            <a:xfrm>
              <a:off x="4554230" y="292476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9" name="Oval 1308">
              <a:extLst>
                <a:ext uri="{FF2B5EF4-FFF2-40B4-BE49-F238E27FC236}">
                  <a16:creationId xmlns:a16="http://schemas.microsoft.com/office/drawing/2014/main" id="{E564BA04-D3CC-472F-8A56-36390922FB8A}"/>
                </a:ext>
              </a:extLst>
            </p:cNvPr>
            <p:cNvSpPr>
              <a:spLocks noChangeArrowheads="1"/>
            </p:cNvSpPr>
            <p:nvPr/>
          </p:nvSpPr>
          <p:spPr bwMode="auto">
            <a:xfrm>
              <a:off x="4687580"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0" name="Oval 1309">
              <a:extLst>
                <a:ext uri="{FF2B5EF4-FFF2-40B4-BE49-F238E27FC236}">
                  <a16:creationId xmlns:a16="http://schemas.microsoft.com/office/drawing/2014/main" id="{313DF0D6-8C9D-4D88-9585-97E652460A53}"/>
                </a:ext>
              </a:extLst>
            </p:cNvPr>
            <p:cNvSpPr>
              <a:spLocks noChangeArrowheads="1"/>
            </p:cNvSpPr>
            <p:nvPr/>
          </p:nvSpPr>
          <p:spPr bwMode="auto">
            <a:xfrm>
              <a:off x="4819342" y="280252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1" name="Oval 1310">
              <a:extLst>
                <a:ext uri="{FF2B5EF4-FFF2-40B4-BE49-F238E27FC236}">
                  <a16:creationId xmlns:a16="http://schemas.microsoft.com/office/drawing/2014/main" id="{0E07FE92-CB37-421C-A5FF-1E203D25E77B}"/>
                </a:ext>
              </a:extLst>
            </p:cNvPr>
            <p:cNvSpPr>
              <a:spLocks noChangeArrowheads="1"/>
            </p:cNvSpPr>
            <p:nvPr/>
          </p:nvSpPr>
          <p:spPr bwMode="auto">
            <a:xfrm>
              <a:off x="4952692" y="280252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2" name="Oval 1311">
              <a:extLst>
                <a:ext uri="{FF2B5EF4-FFF2-40B4-BE49-F238E27FC236}">
                  <a16:creationId xmlns:a16="http://schemas.microsoft.com/office/drawing/2014/main" id="{9A0568B0-F6B6-4043-B036-A2892F09F1EB}"/>
                </a:ext>
              </a:extLst>
            </p:cNvPr>
            <p:cNvSpPr>
              <a:spLocks noChangeArrowheads="1"/>
            </p:cNvSpPr>
            <p:nvPr/>
          </p:nvSpPr>
          <p:spPr bwMode="auto">
            <a:xfrm>
              <a:off x="5086042"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3" name="Oval 1312">
              <a:extLst>
                <a:ext uri="{FF2B5EF4-FFF2-40B4-BE49-F238E27FC236}">
                  <a16:creationId xmlns:a16="http://schemas.microsoft.com/office/drawing/2014/main" id="{62B19A65-D805-46B7-8B47-9FA64E0D4FC0}"/>
                </a:ext>
              </a:extLst>
            </p:cNvPr>
            <p:cNvSpPr>
              <a:spLocks noChangeArrowheads="1"/>
            </p:cNvSpPr>
            <p:nvPr/>
          </p:nvSpPr>
          <p:spPr bwMode="auto">
            <a:xfrm>
              <a:off x="5217805" y="272474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4" name="Oval 1313">
              <a:extLst>
                <a:ext uri="{FF2B5EF4-FFF2-40B4-BE49-F238E27FC236}">
                  <a16:creationId xmlns:a16="http://schemas.microsoft.com/office/drawing/2014/main" id="{1510B001-0EF4-464A-9C1F-4C0A78108798}"/>
                </a:ext>
              </a:extLst>
            </p:cNvPr>
            <p:cNvSpPr>
              <a:spLocks noChangeArrowheads="1"/>
            </p:cNvSpPr>
            <p:nvPr/>
          </p:nvSpPr>
          <p:spPr bwMode="auto">
            <a:xfrm>
              <a:off x="5347980" y="28041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5" name="Oval 1314">
              <a:extLst>
                <a:ext uri="{FF2B5EF4-FFF2-40B4-BE49-F238E27FC236}">
                  <a16:creationId xmlns:a16="http://schemas.microsoft.com/office/drawing/2014/main" id="{C8616267-09E5-4752-BBA7-78CB7842B698}"/>
                </a:ext>
              </a:extLst>
            </p:cNvPr>
            <p:cNvSpPr>
              <a:spLocks noChangeArrowheads="1"/>
            </p:cNvSpPr>
            <p:nvPr/>
          </p:nvSpPr>
          <p:spPr bwMode="auto">
            <a:xfrm>
              <a:off x="5476567"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6" name="Oval 1315">
              <a:extLst>
                <a:ext uri="{FF2B5EF4-FFF2-40B4-BE49-F238E27FC236}">
                  <a16:creationId xmlns:a16="http://schemas.microsoft.com/office/drawing/2014/main" id="{66FDDA71-F8F7-43FC-9990-0259B57CC41F}"/>
                </a:ext>
              </a:extLst>
            </p:cNvPr>
            <p:cNvSpPr>
              <a:spLocks noChangeArrowheads="1"/>
            </p:cNvSpPr>
            <p:nvPr/>
          </p:nvSpPr>
          <p:spPr bwMode="auto">
            <a:xfrm>
              <a:off x="5608330"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7" name="Oval 1316">
              <a:extLst>
                <a:ext uri="{FF2B5EF4-FFF2-40B4-BE49-F238E27FC236}">
                  <a16:creationId xmlns:a16="http://schemas.microsoft.com/office/drawing/2014/main" id="{5129F050-A987-4B80-B12A-3340D5AF2359}"/>
                </a:ext>
              </a:extLst>
            </p:cNvPr>
            <p:cNvSpPr>
              <a:spLocks noChangeArrowheads="1"/>
            </p:cNvSpPr>
            <p:nvPr/>
          </p:nvSpPr>
          <p:spPr bwMode="auto">
            <a:xfrm>
              <a:off x="5738505" y="272474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8" name="Oval 1317">
              <a:extLst>
                <a:ext uri="{FF2B5EF4-FFF2-40B4-BE49-F238E27FC236}">
                  <a16:creationId xmlns:a16="http://schemas.microsoft.com/office/drawing/2014/main" id="{A92CDAAB-E4A2-4AD1-81ED-8F1E00CCBC1D}"/>
                </a:ext>
              </a:extLst>
            </p:cNvPr>
            <p:cNvSpPr>
              <a:spLocks noChangeArrowheads="1"/>
            </p:cNvSpPr>
            <p:nvPr/>
          </p:nvSpPr>
          <p:spPr bwMode="auto">
            <a:xfrm>
              <a:off x="5871855"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9" name="Oval 1318">
              <a:extLst>
                <a:ext uri="{FF2B5EF4-FFF2-40B4-BE49-F238E27FC236}">
                  <a16:creationId xmlns:a16="http://schemas.microsoft.com/office/drawing/2014/main" id="{511F9FCB-76B7-4340-BD65-32DEA6213EAB}"/>
                </a:ext>
              </a:extLst>
            </p:cNvPr>
            <p:cNvSpPr>
              <a:spLocks noChangeArrowheads="1"/>
            </p:cNvSpPr>
            <p:nvPr/>
          </p:nvSpPr>
          <p:spPr bwMode="auto">
            <a:xfrm>
              <a:off x="6003617"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0" name="Oval 1319">
              <a:extLst>
                <a:ext uri="{FF2B5EF4-FFF2-40B4-BE49-F238E27FC236}">
                  <a16:creationId xmlns:a16="http://schemas.microsoft.com/office/drawing/2014/main" id="{E37DB6A5-F97E-4885-9398-579D755285AD}"/>
                </a:ext>
              </a:extLst>
            </p:cNvPr>
            <p:cNvSpPr>
              <a:spLocks noChangeArrowheads="1"/>
            </p:cNvSpPr>
            <p:nvPr/>
          </p:nvSpPr>
          <p:spPr bwMode="auto">
            <a:xfrm>
              <a:off x="6133792"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1" name="Oval 1320">
              <a:extLst>
                <a:ext uri="{FF2B5EF4-FFF2-40B4-BE49-F238E27FC236}">
                  <a16:creationId xmlns:a16="http://schemas.microsoft.com/office/drawing/2014/main" id="{002136F5-D870-418E-9C58-7873BCD24B1C}"/>
                </a:ext>
              </a:extLst>
            </p:cNvPr>
            <p:cNvSpPr>
              <a:spLocks noChangeArrowheads="1"/>
            </p:cNvSpPr>
            <p:nvPr/>
          </p:nvSpPr>
          <p:spPr bwMode="auto">
            <a:xfrm>
              <a:off x="6262380" y="280252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2" name="Oval 1321">
              <a:extLst>
                <a:ext uri="{FF2B5EF4-FFF2-40B4-BE49-F238E27FC236}">
                  <a16:creationId xmlns:a16="http://schemas.microsoft.com/office/drawing/2014/main" id="{9B6CE80D-A316-4313-A5F3-DCE46BAC46BE}"/>
                </a:ext>
              </a:extLst>
            </p:cNvPr>
            <p:cNvSpPr>
              <a:spLocks noChangeArrowheads="1"/>
            </p:cNvSpPr>
            <p:nvPr/>
          </p:nvSpPr>
          <p:spPr bwMode="auto">
            <a:xfrm>
              <a:off x="6394142"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3" name="Oval 1322">
              <a:extLst>
                <a:ext uri="{FF2B5EF4-FFF2-40B4-BE49-F238E27FC236}">
                  <a16:creationId xmlns:a16="http://schemas.microsoft.com/office/drawing/2014/main" id="{2471BC1E-A5CE-4398-914F-881514B3B873}"/>
                </a:ext>
              </a:extLst>
            </p:cNvPr>
            <p:cNvSpPr>
              <a:spLocks noChangeArrowheads="1"/>
            </p:cNvSpPr>
            <p:nvPr/>
          </p:nvSpPr>
          <p:spPr bwMode="auto">
            <a:xfrm>
              <a:off x="6525905" y="288349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4" name="Oval 1323">
              <a:extLst>
                <a:ext uri="{FF2B5EF4-FFF2-40B4-BE49-F238E27FC236}">
                  <a16:creationId xmlns:a16="http://schemas.microsoft.com/office/drawing/2014/main" id="{D4B1E288-B30E-4817-BB0D-BBB1033B19AA}"/>
                </a:ext>
              </a:extLst>
            </p:cNvPr>
            <p:cNvSpPr>
              <a:spLocks noChangeArrowheads="1"/>
            </p:cNvSpPr>
            <p:nvPr/>
          </p:nvSpPr>
          <p:spPr bwMode="auto">
            <a:xfrm>
              <a:off x="6656080" y="28041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5" name="Oval 1324">
              <a:extLst>
                <a:ext uri="{FF2B5EF4-FFF2-40B4-BE49-F238E27FC236}">
                  <a16:creationId xmlns:a16="http://schemas.microsoft.com/office/drawing/2014/main" id="{927F8D88-F816-44E4-AA93-58D7690227E1}"/>
                </a:ext>
              </a:extLst>
            </p:cNvPr>
            <p:cNvSpPr>
              <a:spLocks noChangeArrowheads="1"/>
            </p:cNvSpPr>
            <p:nvPr/>
          </p:nvSpPr>
          <p:spPr bwMode="auto">
            <a:xfrm>
              <a:off x="6786255"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6" name="Oval 1325">
              <a:extLst>
                <a:ext uri="{FF2B5EF4-FFF2-40B4-BE49-F238E27FC236}">
                  <a16:creationId xmlns:a16="http://schemas.microsoft.com/office/drawing/2014/main" id="{CF026162-1329-473F-8B97-42BB8CEF7964}"/>
                </a:ext>
              </a:extLst>
            </p:cNvPr>
            <p:cNvSpPr>
              <a:spLocks noChangeArrowheads="1"/>
            </p:cNvSpPr>
            <p:nvPr/>
          </p:nvSpPr>
          <p:spPr bwMode="auto">
            <a:xfrm>
              <a:off x="6916430" y="28422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7" name="Oval 1326">
              <a:extLst>
                <a:ext uri="{FF2B5EF4-FFF2-40B4-BE49-F238E27FC236}">
                  <a16:creationId xmlns:a16="http://schemas.microsoft.com/office/drawing/2014/main" id="{AB6153D3-2FC0-4D7A-A21F-6FD3567A8C42}"/>
                </a:ext>
              </a:extLst>
            </p:cNvPr>
            <p:cNvSpPr>
              <a:spLocks noChangeArrowheads="1"/>
            </p:cNvSpPr>
            <p:nvPr/>
          </p:nvSpPr>
          <p:spPr bwMode="auto">
            <a:xfrm>
              <a:off x="7046605"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8" name="Oval 1327">
              <a:extLst>
                <a:ext uri="{FF2B5EF4-FFF2-40B4-BE49-F238E27FC236}">
                  <a16:creationId xmlns:a16="http://schemas.microsoft.com/office/drawing/2014/main" id="{4FAD8B1B-9AE2-42CD-ADA8-FBD4201C89B5}"/>
                </a:ext>
              </a:extLst>
            </p:cNvPr>
            <p:cNvSpPr>
              <a:spLocks noChangeArrowheads="1"/>
            </p:cNvSpPr>
            <p:nvPr/>
          </p:nvSpPr>
          <p:spPr bwMode="auto">
            <a:xfrm>
              <a:off x="7179955" y="272474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9" name="Oval 1328">
              <a:extLst>
                <a:ext uri="{FF2B5EF4-FFF2-40B4-BE49-F238E27FC236}">
                  <a16:creationId xmlns:a16="http://schemas.microsoft.com/office/drawing/2014/main" id="{1D95C03B-D064-4CD3-8DD2-1EB6E7C49D85}"/>
                </a:ext>
              </a:extLst>
            </p:cNvPr>
            <p:cNvSpPr>
              <a:spLocks noChangeArrowheads="1"/>
            </p:cNvSpPr>
            <p:nvPr/>
          </p:nvSpPr>
          <p:spPr bwMode="auto">
            <a:xfrm>
              <a:off x="7313305"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0" name="Oval 1329">
              <a:extLst>
                <a:ext uri="{FF2B5EF4-FFF2-40B4-BE49-F238E27FC236}">
                  <a16:creationId xmlns:a16="http://schemas.microsoft.com/office/drawing/2014/main" id="{A9B40042-FCE6-4A42-87FC-46AB51DF3B58}"/>
                </a:ext>
              </a:extLst>
            </p:cNvPr>
            <p:cNvSpPr>
              <a:spLocks noChangeArrowheads="1"/>
            </p:cNvSpPr>
            <p:nvPr/>
          </p:nvSpPr>
          <p:spPr bwMode="auto">
            <a:xfrm>
              <a:off x="7443480" y="292000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1" name="Oval 1330">
              <a:extLst>
                <a:ext uri="{FF2B5EF4-FFF2-40B4-BE49-F238E27FC236}">
                  <a16:creationId xmlns:a16="http://schemas.microsoft.com/office/drawing/2014/main" id="{84B39CC6-79D8-4F45-840F-BBEDAB2AB8FB}"/>
                </a:ext>
              </a:extLst>
            </p:cNvPr>
            <p:cNvSpPr>
              <a:spLocks noChangeArrowheads="1"/>
            </p:cNvSpPr>
            <p:nvPr/>
          </p:nvSpPr>
          <p:spPr bwMode="auto">
            <a:xfrm>
              <a:off x="7573655"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2" name="Oval 1331">
              <a:extLst>
                <a:ext uri="{FF2B5EF4-FFF2-40B4-BE49-F238E27FC236}">
                  <a16:creationId xmlns:a16="http://schemas.microsoft.com/office/drawing/2014/main" id="{75798495-6E8D-475D-84B2-03F45CB6825E}"/>
                </a:ext>
              </a:extLst>
            </p:cNvPr>
            <p:cNvSpPr>
              <a:spLocks noChangeArrowheads="1"/>
            </p:cNvSpPr>
            <p:nvPr/>
          </p:nvSpPr>
          <p:spPr bwMode="auto">
            <a:xfrm>
              <a:off x="7703830" y="276601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3" name="Oval 1332">
              <a:extLst>
                <a:ext uri="{FF2B5EF4-FFF2-40B4-BE49-F238E27FC236}">
                  <a16:creationId xmlns:a16="http://schemas.microsoft.com/office/drawing/2014/main" id="{439A15DA-6564-4E15-A944-AF525F1AE054}"/>
                </a:ext>
              </a:extLst>
            </p:cNvPr>
            <p:cNvSpPr>
              <a:spLocks noChangeArrowheads="1"/>
            </p:cNvSpPr>
            <p:nvPr/>
          </p:nvSpPr>
          <p:spPr bwMode="auto">
            <a:xfrm>
              <a:off x="7834005" y="272474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22" name="テキスト ボックス 10"/>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Fukudo S, et al. Clin Gastroenterol Hepatol. 13(2): 294-301. e5, 2015.</a:t>
            </a: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p>
        </p:txBody>
      </p:sp>
      <p:sp>
        <p:nvSpPr>
          <p:cNvPr id="123"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5"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70" name="タイトル 2"/>
          <p:cNvSpPr>
            <a:spLocks noGrp="1"/>
          </p:cNvSpPr>
          <p:nvPr>
            <p:ph type="title"/>
          </p:nvPr>
        </p:nvSpPr>
        <p:spPr/>
        <p:txBody>
          <a:bodyPr rtlCol="0"/>
          <a:lstStyle/>
          <a:p>
            <a:pPr rtl="0"/>
            <a:r>
              <a:rPr lang="en-us" dirty="0"/>
              <a:t>Stool consistency in patients treated with </a:t>
            </a:r>
            <a:r>
              <a:rPr lang="en-us" dirty="0" err="1"/>
              <a:t>lubiprostone</a:t>
            </a:r>
            <a:r>
              <a:rPr lang="en-us" dirty="0"/>
              <a:t> (change over 48 weeks)</a:t>
            </a:r>
            <a:endParaRPr lang="ja-JP" altLang="en-US" dirty="0"/>
          </a:p>
        </p:txBody>
      </p:sp>
      <p:sp>
        <p:nvSpPr>
          <p:cNvPr id="103461" name="Line 9"/>
          <p:cNvSpPr>
            <a:spLocks noChangeShapeType="1"/>
          </p:cNvSpPr>
          <p:nvPr/>
        </p:nvSpPr>
        <p:spPr bwMode="auto">
          <a:xfrm>
            <a:off x="1715990" y="2202530"/>
            <a:ext cx="1206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462" name="Line 7"/>
          <p:cNvSpPr>
            <a:spLocks noChangeShapeType="1"/>
          </p:cNvSpPr>
          <p:nvPr/>
        </p:nvSpPr>
        <p:spPr bwMode="auto">
          <a:xfrm>
            <a:off x="1715990" y="3080418"/>
            <a:ext cx="1206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463" name="Line 4"/>
          <p:cNvSpPr>
            <a:spLocks noChangeShapeType="1"/>
          </p:cNvSpPr>
          <p:nvPr/>
        </p:nvSpPr>
        <p:spPr bwMode="auto">
          <a:xfrm>
            <a:off x="1838228" y="1324643"/>
            <a:ext cx="0" cy="26384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9" name="正方形/長方形 108"/>
          <p:cNvSpPr/>
          <p:nvPr/>
        </p:nvSpPr>
        <p:spPr bwMode="auto">
          <a:xfrm>
            <a:off x="1839815" y="2202530"/>
            <a:ext cx="6697663" cy="877888"/>
          </a:xfrm>
          <a:prstGeom prst="rect">
            <a:avLst/>
          </a:prstGeom>
          <a:solidFill>
            <a:srgbClr val="FFFFCC"/>
          </a:solidFill>
          <a:ln>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eaLnBrk="1" hangingPunct="1">
              <a:lnSpc>
                <a:spcPct val="90000"/>
              </a:lnSpc>
              <a:defRPr/>
            </a:pPr>
            <a:endParaRPr lang="ja-JP" altLang="en-US" sz="2000" i="0" dirty="0">
              <a:solidFill>
                <a:srgbClr val="FFFFFF"/>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3465" name="Rectangle 1247"/>
          <p:cNvSpPr>
            <a:spLocks noChangeArrowheads="1"/>
          </p:cNvSpPr>
          <p:nvPr/>
        </p:nvSpPr>
        <p:spPr bwMode="auto">
          <a:xfrm>
            <a:off x="2055715" y="4100261"/>
            <a:ext cx="2889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3466" name="Rectangle 1248"/>
          <p:cNvSpPr>
            <a:spLocks noChangeArrowheads="1"/>
          </p:cNvSpPr>
          <p:nvPr/>
        </p:nvSpPr>
        <p:spPr bwMode="auto">
          <a:xfrm>
            <a:off x="2263678" y="4100261"/>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03467" name="Rectangle 1249"/>
          <p:cNvSpPr>
            <a:spLocks noChangeArrowheads="1"/>
          </p:cNvSpPr>
          <p:nvPr/>
        </p:nvSpPr>
        <p:spPr bwMode="auto">
          <a:xfrm>
            <a:off x="2547840" y="4100261"/>
            <a:ext cx="41116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103468" name="Rectangle 1250"/>
          <p:cNvSpPr>
            <a:spLocks noChangeArrowheads="1"/>
          </p:cNvSpPr>
          <p:nvPr/>
        </p:nvSpPr>
        <p:spPr bwMode="auto">
          <a:xfrm>
            <a:off x="2824065" y="4100261"/>
            <a:ext cx="40798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103469" name="Rectangle 1251"/>
          <p:cNvSpPr>
            <a:spLocks noChangeArrowheads="1"/>
          </p:cNvSpPr>
          <p:nvPr/>
        </p:nvSpPr>
        <p:spPr bwMode="auto">
          <a:xfrm>
            <a:off x="3068540" y="4100261"/>
            <a:ext cx="4302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103470" name="Rectangle 1252"/>
          <p:cNvSpPr>
            <a:spLocks noChangeArrowheads="1"/>
          </p:cNvSpPr>
          <p:nvPr/>
        </p:nvSpPr>
        <p:spPr bwMode="auto">
          <a:xfrm>
            <a:off x="334476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103471" name="Rectangle 1253"/>
          <p:cNvSpPr>
            <a:spLocks noChangeArrowheads="1"/>
          </p:cNvSpPr>
          <p:nvPr/>
        </p:nvSpPr>
        <p:spPr bwMode="auto">
          <a:xfrm>
            <a:off x="3617815" y="4100261"/>
            <a:ext cx="4302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103472" name="Rectangle 1254"/>
          <p:cNvSpPr>
            <a:spLocks noChangeArrowheads="1"/>
          </p:cNvSpPr>
          <p:nvPr/>
        </p:nvSpPr>
        <p:spPr bwMode="auto">
          <a:xfrm>
            <a:off x="3886103"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103473" name="Rectangle 1255"/>
          <p:cNvSpPr>
            <a:spLocks noChangeArrowheads="1"/>
          </p:cNvSpPr>
          <p:nvPr/>
        </p:nvSpPr>
        <p:spPr bwMode="auto">
          <a:xfrm>
            <a:off x="4160740" y="4100261"/>
            <a:ext cx="4302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103474" name="Rectangle 1256"/>
          <p:cNvSpPr>
            <a:spLocks noChangeArrowheads="1"/>
          </p:cNvSpPr>
          <p:nvPr/>
        </p:nvSpPr>
        <p:spPr bwMode="auto">
          <a:xfrm>
            <a:off x="443696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103475" name="Rectangle 1257"/>
          <p:cNvSpPr>
            <a:spLocks noChangeArrowheads="1"/>
          </p:cNvSpPr>
          <p:nvPr/>
        </p:nvSpPr>
        <p:spPr bwMode="auto">
          <a:xfrm>
            <a:off x="4705253"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103476" name="Rectangle 1258"/>
          <p:cNvSpPr>
            <a:spLocks noChangeArrowheads="1"/>
          </p:cNvSpPr>
          <p:nvPr/>
        </p:nvSpPr>
        <p:spPr bwMode="auto">
          <a:xfrm>
            <a:off x="4979890" y="4100261"/>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103477" name="Rectangle 1259"/>
          <p:cNvSpPr>
            <a:spLocks noChangeArrowheads="1"/>
          </p:cNvSpPr>
          <p:nvPr/>
        </p:nvSpPr>
        <p:spPr bwMode="auto">
          <a:xfrm>
            <a:off x="5252940"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103478" name="Rectangle 1260"/>
          <p:cNvSpPr>
            <a:spLocks noChangeArrowheads="1"/>
          </p:cNvSpPr>
          <p:nvPr/>
        </p:nvSpPr>
        <p:spPr bwMode="auto">
          <a:xfrm>
            <a:off x="552916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103479" name="Rectangle 1261"/>
          <p:cNvSpPr>
            <a:spLocks noChangeArrowheads="1"/>
          </p:cNvSpPr>
          <p:nvPr/>
        </p:nvSpPr>
        <p:spPr bwMode="auto">
          <a:xfrm>
            <a:off x="5797453"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103480" name="Rectangle 1262"/>
          <p:cNvSpPr>
            <a:spLocks noChangeArrowheads="1"/>
          </p:cNvSpPr>
          <p:nvPr/>
        </p:nvSpPr>
        <p:spPr bwMode="auto">
          <a:xfrm>
            <a:off x="6072090" y="4100261"/>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103481" name="Rectangle 1263"/>
          <p:cNvSpPr>
            <a:spLocks noChangeArrowheads="1"/>
          </p:cNvSpPr>
          <p:nvPr/>
        </p:nvSpPr>
        <p:spPr bwMode="auto">
          <a:xfrm>
            <a:off x="6345140"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103482" name="Rectangle 1264"/>
          <p:cNvSpPr>
            <a:spLocks noChangeArrowheads="1"/>
          </p:cNvSpPr>
          <p:nvPr/>
        </p:nvSpPr>
        <p:spPr bwMode="auto">
          <a:xfrm>
            <a:off x="661501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103483" name="Rectangle 1265"/>
          <p:cNvSpPr>
            <a:spLocks noChangeArrowheads="1"/>
          </p:cNvSpPr>
          <p:nvPr/>
        </p:nvSpPr>
        <p:spPr bwMode="auto">
          <a:xfrm>
            <a:off x="688806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103484" name="Rectangle 1266"/>
          <p:cNvSpPr>
            <a:spLocks noChangeArrowheads="1"/>
          </p:cNvSpPr>
          <p:nvPr/>
        </p:nvSpPr>
        <p:spPr bwMode="auto">
          <a:xfrm>
            <a:off x="7164290" y="4100261"/>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103485" name="Rectangle 1267"/>
          <p:cNvSpPr>
            <a:spLocks noChangeArrowheads="1"/>
          </p:cNvSpPr>
          <p:nvPr/>
        </p:nvSpPr>
        <p:spPr bwMode="auto">
          <a:xfrm>
            <a:off x="7432578"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103486" name="Rectangle 1268"/>
          <p:cNvSpPr>
            <a:spLocks noChangeArrowheads="1"/>
          </p:cNvSpPr>
          <p:nvPr/>
        </p:nvSpPr>
        <p:spPr bwMode="auto">
          <a:xfrm>
            <a:off x="7708803" y="4100261"/>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103487" name="Rectangle 1269"/>
          <p:cNvSpPr>
            <a:spLocks noChangeArrowheads="1"/>
          </p:cNvSpPr>
          <p:nvPr/>
        </p:nvSpPr>
        <p:spPr bwMode="auto">
          <a:xfrm>
            <a:off x="7980265" y="4100261"/>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103488" name="Rectangle 1270"/>
          <p:cNvSpPr>
            <a:spLocks noChangeArrowheads="1"/>
          </p:cNvSpPr>
          <p:nvPr/>
        </p:nvSpPr>
        <p:spPr bwMode="auto">
          <a:xfrm>
            <a:off x="8248553" y="4100261"/>
            <a:ext cx="43021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pic>
        <p:nvPicPr>
          <p:cNvPr id="103489" name="図 164" descr="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1765" y="1208755"/>
            <a:ext cx="561975"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0" name="図 165" descr="6.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31765" y="1646905"/>
            <a:ext cx="561975" cy="30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1" name="図 166" descr="5.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31765" y="2067593"/>
            <a:ext cx="561975" cy="3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2" name="図 167" descr="4.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31765" y="2524793"/>
            <a:ext cx="561975"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3" name="図 168" descr="3.jp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31765" y="2959768"/>
            <a:ext cx="5619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4" name="図 170" descr="1.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34940" y="3658268"/>
            <a:ext cx="555625"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95" name="図 171" descr="2.jp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931765" y="3369343"/>
            <a:ext cx="561975"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下矢印 172"/>
          <p:cNvSpPr/>
          <p:nvPr/>
        </p:nvSpPr>
        <p:spPr bwMode="auto">
          <a:xfrm>
            <a:off x="328514" y="3188368"/>
            <a:ext cx="694908" cy="947737"/>
          </a:xfrm>
          <a:prstGeom prst="downArrow">
            <a:avLst>
              <a:gd name="adj1" fmla="val 50000"/>
              <a:gd name="adj2" fmla="val 31960"/>
            </a:avLst>
          </a:prstGeom>
          <a:gradFill flip="none" rotWithShape="1">
            <a:gsLst>
              <a:gs pos="29000">
                <a:srgbClr val="ACE177"/>
              </a:gs>
              <a:gs pos="100000">
                <a:srgbClr val="DEF6C6"/>
              </a:gs>
            </a:gsLst>
            <a:lin ang="16200000" scaled="1"/>
            <a:tileRect/>
          </a:gradFill>
          <a:ln w="12700">
            <a:noFill/>
          </a:ln>
        </p:spPr>
        <p:style>
          <a:lnRef idx="1">
            <a:schemeClr val="accent1"/>
          </a:lnRef>
          <a:fillRef idx="0">
            <a:schemeClr val="accent1"/>
          </a:fillRef>
          <a:effectRef idx="0">
            <a:schemeClr val="accent1"/>
          </a:effectRef>
          <a:fontRef idx="minor">
            <a:schemeClr val="tx1"/>
          </a:fontRef>
        </p:style>
        <p:txBody>
          <a:bodyPr wrap="none" tIns="0" bIns="0" rtlCol="0" anchor="ctr"/>
          <a:lstStyle/>
          <a:p>
            <a:pPr algn="ctr" rtl="0" eaLnBrk="1" hangingPunct="1">
              <a:lnSpc>
                <a:spcPct val="90000"/>
              </a:lnSpc>
              <a:defRPr/>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Nut-like</a:t>
            </a:r>
          </a:p>
        </p:txBody>
      </p:sp>
      <p:sp>
        <p:nvSpPr>
          <p:cNvPr id="103497" name="Text Box 170"/>
          <p:cNvSpPr txBox="1">
            <a:spLocks noChangeArrowheads="1"/>
          </p:cNvSpPr>
          <p:nvPr/>
        </p:nvSpPr>
        <p:spPr bwMode="auto">
          <a:xfrm>
            <a:off x="35496" y="2421055"/>
            <a:ext cx="112473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Stool consistency</a:t>
            </a:r>
          </a:p>
        </p:txBody>
      </p:sp>
      <p:sp>
        <p:nvSpPr>
          <p:cNvPr id="175" name="上矢印 174"/>
          <p:cNvSpPr/>
          <p:nvPr/>
        </p:nvSpPr>
        <p:spPr bwMode="auto">
          <a:xfrm>
            <a:off x="353915" y="1210343"/>
            <a:ext cx="582613" cy="947737"/>
          </a:xfrm>
          <a:prstGeom prst="upArrow">
            <a:avLst>
              <a:gd name="adj1" fmla="val 50000"/>
              <a:gd name="adj2" fmla="val 32000"/>
            </a:avLst>
          </a:prstGeom>
          <a:gradFill flip="none" rotWithShape="1">
            <a:gsLst>
              <a:gs pos="29000">
                <a:srgbClr val="ACE177"/>
              </a:gs>
              <a:gs pos="100000">
                <a:srgbClr val="DEF6C6"/>
              </a:gs>
            </a:gsLst>
            <a:lin ang="5400000" scaled="1"/>
            <a:tileRect/>
          </a:gradFill>
          <a:ln w="12700">
            <a:noFill/>
          </a:ln>
        </p:spPr>
        <p:style>
          <a:lnRef idx="1">
            <a:schemeClr val="accent1"/>
          </a:lnRef>
          <a:fillRef idx="0">
            <a:schemeClr val="accent1"/>
          </a:fillRef>
          <a:effectRef idx="0">
            <a:schemeClr val="accent1"/>
          </a:effectRef>
          <a:fontRef idx="minor">
            <a:schemeClr val="tx1"/>
          </a:fontRef>
        </p:style>
        <p:txBody>
          <a:bodyPr wrap="none" tIns="0" bIns="0" rtlCol="0" anchor="ctr"/>
          <a:lstStyle/>
          <a:p>
            <a:pPr algn="ctr" rtl="0" eaLnBrk="1" hangingPunct="1">
              <a:lnSpc>
                <a:spcPct val="90000"/>
              </a:lnSpc>
              <a:defRPr/>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Watery</a:t>
            </a:r>
          </a:p>
        </p:txBody>
      </p:sp>
      <p:sp>
        <p:nvSpPr>
          <p:cNvPr id="103499" name="Rectangle 1270"/>
          <p:cNvSpPr>
            <a:spLocks noChangeArrowheads="1"/>
          </p:cNvSpPr>
          <p:nvPr/>
        </p:nvSpPr>
        <p:spPr bwMode="auto">
          <a:xfrm>
            <a:off x="8304550" y="4261148"/>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3500" name="Freeform 12"/>
          <p:cNvSpPr>
            <a:spLocks/>
          </p:cNvSpPr>
          <p:nvPr/>
        </p:nvSpPr>
        <p:spPr bwMode="auto">
          <a:xfrm>
            <a:off x="1836640" y="2643855"/>
            <a:ext cx="6626225" cy="700088"/>
          </a:xfrm>
          <a:custGeom>
            <a:avLst/>
            <a:gdLst>
              <a:gd name="T0" fmla="*/ 0 w 10131"/>
              <a:gd name="T1" fmla="*/ 2147483646 h 10103"/>
              <a:gd name="T2" fmla="*/ 2147483646 w 10131"/>
              <a:gd name="T3" fmla="*/ 0 h 10103"/>
              <a:gd name="T4" fmla="*/ 2147483646 w 10131"/>
              <a:gd name="T5" fmla="*/ 2147483646 h 10103"/>
              <a:gd name="T6" fmla="*/ 2147483646 w 10131"/>
              <a:gd name="T7" fmla="*/ 2147483646 h 10103"/>
              <a:gd name="T8" fmla="*/ 2147483646 w 10131"/>
              <a:gd name="T9" fmla="*/ 2147483646 h 10103"/>
              <a:gd name="T10" fmla="*/ 2147483646 w 10131"/>
              <a:gd name="T11" fmla="*/ 2147483646 h 10103"/>
              <a:gd name="T12" fmla="*/ 2147483646 w 10131"/>
              <a:gd name="T13" fmla="*/ 2147483646 h 10103"/>
              <a:gd name="T14" fmla="*/ 2147483646 w 10131"/>
              <a:gd name="T15" fmla="*/ 2147483646 h 10103"/>
              <a:gd name="T16" fmla="*/ 2147483646 w 10131"/>
              <a:gd name="T17" fmla="*/ 2147483646 h 10103"/>
              <a:gd name="T18" fmla="*/ 2147483646 w 10131"/>
              <a:gd name="T19" fmla="*/ 2147483646 h 10103"/>
              <a:gd name="T20" fmla="*/ 2147483646 w 10131"/>
              <a:gd name="T21" fmla="*/ 2147483646 h 10103"/>
              <a:gd name="T22" fmla="*/ 2147483646 w 10131"/>
              <a:gd name="T23" fmla="*/ 2147483646 h 10103"/>
              <a:gd name="T24" fmla="*/ 2147483646 w 10131"/>
              <a:gd name="T25" fmla="*/ 2147483646 h 10103"/>
              <a:gd name="T26" fmla="*/ 2147483646 w 10131"/>
              <a:gd name="T27" fmla="*/ 2147483646 h 10103"/>
              <a:gd name="T28" fmla="*/ 2147483646 w 10131"/>
              <a:gd name="T29" fmla="*/ 2147483646 h 10103"/>
              <a:gd name="T30" fmla="*/ 2147483646 w 10131"/>
              <a:gd name="T31" fmla="*/ 2147483646 h 10103"/>
              <a:gd name="T32" fmla="*/ 2147483646 w 10131"/>
              <a:gd name="T33" fmla="*/ 2147483646 h 10103"/>
              <a:gd name="T34" fmla="*/ 2147483646 w 10131"/>
              <a:gd name="T35" fmla="*/ 2147483646 h 10103"/>
              <a:gd name="T36" fmla="*/ 2147483646 w 10131"/>
              <a:gd name="T37" fmla="*/ 2147483646 h 10103"/>
              <a:gd name="T38" fmla="*/ 2147483646 w 10131"/>
              <a:gd name="T39" fmla="*/ 2147483646 h 10103"/>
              <a:gd name="T40" fmla="*/ 2147483646 w 10131"/>
              <a:gd name="T41" fmla="*/ 2147483646 h 10103"/>
              <a:gd name="T42" fmla="*/ 2147483646 w 10131"/>
              <a:gd name="T43" fmla="*/ 2147483646 h 10103"/>
              <a:gd name="T44" fmla="*/ 2147483646 w 10131"/>
              <a:gd name="T45" fmla="*/ 2147483646 h 10103"/>
              <a:gd name="T46" fmla="*/ 2147483646 w 10131"/>
              <a:gd name="T47" fmla="*/ 2147483646 h 10103"/>
              <a:gd name="T48" fmla="*/ 2147483646 w 10131"/>
              <a:gd name="T49" fmla="*/ 2147483646 h 10103"/>
              <a:gd name="T50" fmla="*/ 2147483646 w 10131"/>
              <a:gd name="T51" fmla="*/ 2147483646 h 10103"/>
              <a:gd name="T52" fmla="*/ 2147483646 w 10131"/>
              <a:gd name="T53" fmla="*/ 2147483646 h 10103"/>
              <a:gd name="T54" fmla="*/ 2147483646 w 10131"/>
              <a:gd name="T55" fmla="*/ 2147483646 h 10103"/>
              <a:gd name="T56" fmla="*/ 2147483646 w 10131"/>
              <a:gd name="T57" fmla="*/ 2147483646 h 10103"/>
              <a:gd name="T58" fmla="*/ 2147483646 w 10131"/>
              <a:gd name="T59" fmla="*/ 2147483646 h 10103"/>
              <a:gd name="T60" fmla="*/ 2147483646 w 10131"/>
              <a:gd name="T61" fmla="*/ 2147483646 h 10103"/>
              <a:gd name="T62" fmla="*/ 2147483646 w 10131"/>
              <a:gd name="T63" fmla="*/ 2147483646 h 10103"/>
              <a:gd name="T64" fmla="*/ 2147483646 w 10131"/>
              <a:gd name="T65" fmla="*/ 2147483646 h 10103"/>
              <a:gd name="T66" fmla="*/ 2147483646 w 10131"/>
              <a:gd name="T67" fmla="*/ 2147483646 h 10103"/>
              <a:gd name="T68" fmla="*/ 2147483646 w 10131"/>
              <a:gd name="T69" fmla="*/ 2147483646 h 10103"/>
              <a:gd name="T70" fmla="*/ 2147483646 w 10131"/>
              <a:gd name="T71" fmla="*/ 2147483646 h 10103"/>
              <a:gd name="T72" fmla="*/ 2147483646 w 10131"/>
              <a:gd name="T73" fmla="*/ 2147483646 h 10103"/>
              <a:gd name="T74" fmla="*/ 2147483646 w 10131"/>
              <a:gd name="T75" fmla="*/ 2147483646 h 10103"/>
              <a:gd name="T76" fmla="*/ 2147483646 w 10131"/>
              <a:gd name="T77" fmla="*/ 2147483646 h 10103"/>
              <a:gd name="T78" fmla="*/ 2147483646 w 10131"/>
              <a:gd name="T79" fmla="*/ 2147483646 h 10103"/>
              <a:gd name="T80" fmla="*/ 2147483646 w 10131"/>
              <a:gd name="T81" fmla="*/ 2147483646 h 10103"/>
              <a:gd name="T82" fmla="*/ 2147483646 w 10131"/>
              <a:gd name="T83" fmla="*/ 2147483646 h 10103"/>
              <a:gd name="T84" fmla="*/ 2147483646 w 10131"/>
              <a:gd name="T85" fmla="*/ 2147483646 h 10103"/>
              <a:gd name="T86" fmla="*/ 2147483646 w 10131"/>
              <a:gd name="T87" fmla="*/ 2147483646 h 10103"/>
              <a:gd name="T88" fmla="*/ 2147483646 w 10131"/>
              <a:gd name="T89" fmla="*/ 2147483646 h 10103"/>
              <a:gd name="T90" fmla="*/ 2147483646 w 10131"/>
              <a:gd name="T91" fmla="*/ 2147483646 h 10103"/>
              <a:gd name="T92" fmla="*/ 2147483646 w 10131"/>
              <a:gd name="T93" fmla="*/ 2147483646 h 10103"/>
              <a:gd name="T94" fmla="*/ 2147483646 w 10131"/>
              <a:gd name="T95" fmla="*/ 2147483646 h 10103"/>
              <a:gd name="T96" fmla="*/ 2147483646 w 10131"/>
              <a:gd name="T97" fmla="*/ 2147483646 h 101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131"/>
              <a:gd name="T148" fmla="*/ 0 h 10103"/>
              <a:gd name="T149" fmla="*/ 10131 w 10131"/>
              <a:gd name="T150" fmla="*/ 10103 h 1010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131" h="10103">
                <a:moveTo>
                  <a:pt x="0" y="10103"/>
                </a:moveTo>
                <a:cubicBezTo>
                  <a:pt x="103" y="6747"/>
                  <a:pt x="187" y="3425"/>
                  <a:pt x="272" y="0"/>
                </a:cubicBezTo>
                <a:cubicBezTo>
                  <a:pt x="344" y="425"/>
                  <a:pt x="473" y="917"/>
                  <a:pt x="556" y="1308"/>
                </a:cubicBezTo>
                <a:lnTo>
                  <a:pt x="757" y="1274"/>
                </a:lnTo>
                <a:cubicBezTo>
                  <a:pt x="829" y="1062"/>
                  <a:pt x="885" y="883"/>
                  <a:pt x="957" y="671"/>
                </a:cubicBezTo>
                <a:cubicBezTo>
                  <a:pt x="1024" y="883"/>
                  <a:pt x="1118" y="1062"/>
                  <a:pt x="1185" y="1274"/>
                </a:cubicBezTo>
                <a:lnTo>
                  <a:pt x="1400" y="1308"/>
                </a:lnTo>
                <a:lnTo>
                  <a:pt x="1609" y="1342"/>
                </a:lnTo>
                <a:cubicBezTo>
                  <a:pt x="1681" y="1130"/>
                  <a:pt x="1737" y="814"/>
                  <a:pt x="1809" y="602"/>
                </a:cubicBezTo>
                <a:cubicBezTo>
                  <a:pt x="1877" y="837"/>
                  <a:pt x="1946" y="1073"/>
                  <a:pt x="2014" y="1308"/>
                </a:cubicBezTo>
                <a:cubicBezTo>
                  <a:pt x="2086" y="1499"/>
                  <a:pt x="2139" y="1690"/>
                  <a:pt x="2211" y="1881"/>
                </a:cubicBezTo>
                <a:lnTo>
                  <a:pt x="2416" y="1915"/>
                </a:lnTo>
                <a:cubicBezTo>
                  <a:pt x="2488" y="1724"/>
                  <a:pt x="2559" y="1533"/>
                  <a:pt x="2631" y="1342"/>
                </a:cubicBezTo>
                <a:lnTo>
                  <a:pt x="2830" y="1308"/>
                </a:lnTo>
                <a:cubicBezTo>
                  <a:pt x="2902" y="1499"/>
                  <a:pt x="2976" y="1724"/>
                  <a:pt x="3048" y="1915"/>
                </a:cubicBezTo>
                <a:lnTo>
                  <a:pt x="3253" y="1881"/>
                </a:lnTo>
                <a:lnTo>
                  <a:pt x="3461" y="1881"/>
                </a:lnTo>
                <a:lnTo>
                  <a:pt x="3659" y="1881"/>
                </a:lnTo>
                <a:lnTo>
                  <a:pt x="3881" y="1881"/>
                </a:lnTo>
                <a:lnTo>
                  <a:pt x="4087" y="1881"/>
                </a:lnTo>
                <a:cubicBezTo>
                  <a:pt x="4159" y="1690"/>
                  <a:pt x="4230" y="1499"/>
                  <a:pt x="4302" y="1308"/>
                </a:cubicBezTo>
                <a:cubicBezTo>
                  <a:pt x="4359" y="1499"/>
                  <a:pt x="4446" y="1690"/>
                  <a:pt x="4503" y="1881"/>
                </a:cubicBezTo>
                <a:cubicBezTo>
                  <a:pt x="4575" y="1690"/>
                  <a:pt x="4639" y="1499"/>
                  <a:pt x="4711" y="1308"/>
                </a:cubicBezTo>
                <a:cubicBezTo>
                  <a:pt x="4778" y="1499"/>
                  <a:pt x="4857" y="1690"/>
                  <a:pt x="4924" y="1881"/>
                </a:cubicBezTo>
                <a:cubicBezTo>
                  <a:pt x="4996" y="1690"/>
                  <a:pt x="5052" y="1499"/>
                  <a:pt x="5124" y="1308"/>
                </a:cubicBezTo>
                <a:lnTo>
                  <a:pt x="5343" y="1308"/>
                </a:lnTo>
                <a:lnTo>
                  <a:pt x="5563" y="1308"/>
                </a:lnTo>
                <a:lnTo>
                  <a:pt x="5760" y="1308"/>
                </a:lnTo>
                <a:cubicBezTo>
                  <a:pt x="5820" y="1522"/>
                  <a:pt x="5912" y="1667"/>
                  <a:pt x="5972" y="1881"/>
                </a:cubicBezTo>
                <a:lnTo>
                  <a:pt x="6187" y="1881"/>
                </a:lnTo>
                <a:lnTo>
                  <a:pt x="6389" y="1881"/>
                </a:lnTo>
                <a:cubicBezTo>
                  <a:pt x="6461" y="1690"/>
                  <a:pt x="6517" y="1430"/>
                  <a:pt x="6589" y="1239"/>
                </a:cubicBezTo>
                <a:cubicBezTo>
                  <a:pt x="6656" y="1430"/>
                  <a:pt x="6742" y="1690"/>
                  <a:pt x="6809" y="1881"/>
                </a:cubicBezTo>
                <a:cubicBezTo>
                  <a:pt x="6881" y="1690"/>
                  <a:pt x="6942" y="1464"/>
                  <a:pt x="7014" y="1273"/>
                </a:cubicBezTo>
                <a:lnTo>
                  <a:pt x="7221" y="1273"/>
                </a:lnTo>
                <a:cubicBezTo>
                  <a:pt x="7293" y="1464"/>
                  <a:pt x="7347" y="1759"/>
                  <a:pt x="7419" y="1950"/>
                </a:cubicBezTo>
                <a:lnTo>
                  <a:pt x="7631" y="1915"/>
                </a:lnTo>
                <a:cubicBezTo>
                  <a:pt x="7703" y="1724"/>
                  <a:pt x="7774" y="1396"/>
                  <a:pt x="7846" y="1205"/>
                </a:cubicBezTo>
                <a:cubicBezTo>
                  <a:pt x="7913" y="1396"/>
                  <a:pt x="7985" y="1793"/>
                  <a:pt x="8052" y="1984"/>
                </a:cubicBezTo>
                <a:lnTo>
                  <a:pt x="8263" y="1983"/>
                </a:lnTo>
                <a:cubicBezTo>
                  <a:pt x="8322" y="1568"/>
                  <a:pt x="8409" y="1018"/>
                  <a:pt x="8468" y="603"/>
                </a:cubicBezTo>
                <a:cubicBezTo>
                  <a:pt x="8540" y="815"/>
                  <a:pt x="8611" y="1062"/>
                  <a:pt x="8683" y="1274"/>
                </a:cubicBezTo>
                <a:cubicBezTo>
                  <a:pt x="8750" y="1465"/>
                  <a:pt x="8825" y="1690"/>
                  <a:pt x="8892" y="1881"/>
                </a:cubicBezTo>
                <a:lnTo>
                  <a:pt x="9089" y="1847"/>
                </a:lnTo>
                <a:lnTo>
                  <a:pt x="9295" y="1881"/>
                </a:lnTo>
                <a:lnTo>
                  <a:pt x="9510" y="1881"/>
                </a:lnTo>
                <a:lnTo>
                  <a:pt x="9722" y="1881"/>
                </a:lnTo>
                <a:cubicBezTo>
                  <a:pt x="9794" y="1690"/>
                  <a:pt x="9854" y="1499"/>
                  <a:pt x="9926" y="1308"/>
                </a:cubicBezTo>
                <a:cubicBezTo>
                  <a:pt x="9993" y="1499"/>
                  <a:pt x="10064" y="1690"/>
                  <a:pt x="10131" y="1881"/>
                </a:cubicBez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1" name="Line 5"/>
          <p:cNvSpPr>
            <a:spLocks noChangeShapeType="1"/>
          </p:cNvSpPr>
          <p:nvPr/>
        </p:nvSpPr>
        <p:spPr bwMode="auto">
          <a:xfrm>
            <a:off x="1715990" y="3959893"/>
            <a:ext cx="1206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2" name="Line 6"/>
          <p:cNvSpPr>
            <a:spLocks noChangeShapeType="1"/>
          </p:cNvSpPr>
          <p:nvPr/>
        </p:nvSpPr>
        <p:spPr bwMode="auto">
          <a:xfrm>
            <a:off x="1711228" y="3520155"/>
            <a:ext cx="1254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3" name="Line 8"/>
          <p:cNvSpPr>
            <a:spLocks noChangeShapeType="1"/>
          </p:cNvSpPr>
          <p:nvPr/>
        </p:nvSpPr>
        <p:spPr bwMode="auto">
          <a:xfrm>
            <a:off x="1715990" y="2645443"/>
            <a:ext cx="1206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4" name="Line 10"/>
          <p:cNvSpPr>
            <a:spLocks noChangeShapeType="1"/>
          </p:cNvSpPr>
          <p:nvPr/>
        </p:nvSpPr>
        <p:spPr bwMode="auto">
          <a:xfrm>
            <a:off x="1715990" y="1762793"/>
            <a:ext cx="1206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5" name="Line 11"/>
          <p:cNvSpPr>
            <a:spLocks noChangeShapeType="1"/>
          </p:cNvSpPr>
          <p:nvPr/>
        </p:nvSpPr>
        <p:spPr bwMode="auto">
          <a:xfrm>
            <a:off x="1838228" y="3959893"/>
            <a:ext cx="6708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03506" name="Rectangle 14"/>
          <p:cNvSpPr>
            <a:spLocks noChangeArrowheads="1"/>
          </p:cNvSpPr>
          <p:nvPr/>
        </p:nvSpPr>
        <p:spPr bwMode="auto">
          <a:xfrm>
            <a:off x="1595713" y="387758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103507" name="Rectangle 15"/>
          <p:cNvSpPr>
            <a:spLocks noChangeArrowheads="1"/>
          </p:cNvSpPr>
          <p:nvPr/>
        </p:nvSpPr>
        <p:spPr bwMode="auto">
          <a:xfrm>
            <a:off x="1595713" y="342991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103508" name="Rectangle 16"/>
          <p:cNvSpPr>
            <a:spLocks noChangeArrowheads="1"/>
          </p:cNvSpPr>
          <p:nvPr/>
        </p:nvSpPr>
        <p:spPr bwMode="auto">
          <a:xfrm>
            <a:off x="1595713" y="299493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103509" name="Rectangle 17"/>
          <p:cNvSpPr>
            <a:spLocks noChangeArrowheads="1"/>
          </p:cNvSpPr>
          <p:nvPr/>
        </p:nvSpPr>
        <p:spPr bwMode="auto">
          <a:xfrm>
            <a:off x="1595713" y="2558374"/>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03510" name="Rectangle 18"/>
          <p:cNvSpPr>
            <a:spLocks noChangeArrowheads="1"/>
          </p:cNvSpPr>
          <p:nvPr/>
        </p:nvSpPr>
        <p:spPr bwMode="auto">
          <a:xfrm>
            <a:off x="1595713" y="211863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a:t>
            </a:r>
          </a:p>
        </p:txBody>
      </p:sp>
      <p:sp>
        <p:nvSpPr>
          <p:cNvPr id="103511" name="Rectangle 19"/>
          <p:cNvSpPr>
            <a:spLocks noChangeArrowheads="1"/>
          </p:cNvSpPr>
          <p:nvPr/>
        </p:nvSpPr>
        <p:spPr bwMode="auto">
          <a:xfrm>
            <a:off x="1595713" y="123916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a:t>
            </a:r>
          </a:p>
        </p:txBody>
      </p:sp>
      <p:sp>
        <p:nvSpPr>
          <p:cNvPr id="103512" name="Rectangle 18"/>
          <p:cNvSpPr>
            <a:spLocks noChangeArrowheads="1"/>
          </p:cNvSpPr>
          <p:nvPr/>
        </p:nvSpPr>
        <p:spPr bwMode="auto">
          <a:xfrm>
            <a:off x="1595713" y="167731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cxnSp>
        <p:nvCxnSpPr>
          <p:cNvPr id="152" name="直線コネクタ 151"/>
          <p:cNvCxnSpPr>
            <a:cxnSpLocks/>
          </p:cNvCxnSpPr>
          <p:nvPr/>
        </p:nvCxnSpPr>
        <p:spPr bwMode="auto">
          <a:xfrm>
            <a:off x="1839815" y="1761205"/>
            <a:ext cx="67611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5" name="直線コネクタ 154"/>
          <p:cNvCxnSpPr/>
          <p:nvPr/>
        </p:nvCxnSpPr>
        <p:spPr bwMode="auto">
          <a:xfrm>
            <a:off x="1839815" y="3521743"/>
            <a:ext cx="6696075" cy="0"/>
          </a:xfrm>
          <a:prstGeom prst="line">
            <a:avLst/>
          </a:prstGeom>
          <a:ln w="9525">
            <a:solidFill>
              <a:schemeClr val="tx1"/>
            </a:solidFill>
            <a:prstDash val="dash"/>
          </a:ln>
          <a:effectLst/>
        </p:spPr>
        <p:style>
          <a:lnRef idx="1">
            <a:schemeClr val="accent1"/>
          </a:lnRef>
          <a:fillRef idx="0">
            <a:schemeClr val="accent1"/>
          </a:fillRef>
          <a:effectRef idx="0">
            <a:schemeClr val="accent1"/>
          </a:effectRef>
          <a:fontRef idx="minor">
            <a:schemeClr val="tx1"/>
          </a:fontRef>
        </p:style>
      </p:cxnSp>
      <p:sp>
        <p:nvSpPr>
          <p:cNvPr id="103564" name="Line 24"/>
          <p:cNvSpPr>
            <a:spLocks noChangeShapeType="1"/>
          </p:cNvSpPr>
          <p:nvPr/>
        </p:nvSpPr>
        <p:spPr bwMode="auto">
          <a:xfrm rot="16200000" flipV="1">
            <a:off x="1773140" y="1261143"/>
            <a:ext cx="0" cy="1270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64" name="直線コネクタ 163"/>
          <p:cNvCxnSpPr/>
          <p:nvPr/>
        </p:nvCxnSpPr>
        <p:spPr bwMode="auto">
          <a:xfrm>
            <a:off x="1839815" y="1324643"/>
            <a:ext cx="67611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567" name="Rectangle 1333"/>
          <p:cNvSpPr>
            <a:spLocks noChangeArrowheads="1"/>
          </p:cNvSpPr>
          <p:nvPr/>
        </p:nvSpPr>
        <p:spPr bwMode="auto">
          <a:xfrm>
            <a:off x="1530466" y="4101848"/>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136" name="Rectangle 86">
            <a:extLst>
              <a:ext uri="{FF2B5EF4-FFF2-40B4-BE49-F238E27FC236}">
                <a16:creationId xmlns:a16="http://schemas.microsoft.com/office/drawing/2014/main" id="{2B5D2103-4FE4-419C-95B7-8B120337451D}"/>
              </a:ext>
            </a:extLst>
          </p:cNvPr>
          <p:cNvSpPr>
            <a:spLocks noChangeArrowheads="1"/>
          </p:cNvSpPr>
          <p:nvPr/>
        </p:nvSpPr>
        <p:spPr bwMode="auto">
          <a:xfrm>
            <a:off x="5143418" y="1381524"/>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37" name="Line 85">
            <a:extLst>
              <a:ext uri="{FF2B5EF4-FFF2-40B4-BE49-F238E27FC236}">
                <a16:creationId xmlns:a16="http://schemas.microsoft.com/office/drawing/2014/main" id="{3E8AC1B5-5456-4FFE-B190-536B62683F73}"/>
              </a:ext>
            </a:extLst>
          </p:cNvPr>
          <p:cNvSpPr>
            <a:spLocks noChangeShapeType="1"/>
          </p:cNvSpPr>
          <p:nvPr/>
        </p:nvSpPr>
        <p:spPr bwMode="auto">
          <a:xfrm>
            <a:off x="4816226" y="1525736"/>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38" name="Oval 84">
            <a:extLst>
              <a:ext uri="{FF2B5EF4-FFF2-40B4-BE49-F238E27FC236}">
                <a16:creationId xmlns:a16="http://schemas.microsoft.com/office/drawing/2014/main" id="{66384A91-E007-4DFC-A882-B676A938C7DB}"/>
              </a:ext>
            </a:extLst>
          </p:cNvPr>
          <p:cNvSpPr>
            <a:spLocks noChangeArrowheads="1"/>
          </p:cNvSpPr>
          <p:nvPr/>
        </p:nvSpPr>
        <p:spPr bwMode="auto">
          <a:xfrm>
            <a:off x="4924176" y="1454299"/>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9" name="Text Box 100">
            <a:extLst>
              <a:ext uri="{FF2B5EF4-FFF2-40B4-BE49-F238E27FC236}">
                <a16:creationId xmlns:a16="http://schemas.microsoft.com/office/drawing/2014/main" id="{7C172FE3-BA3A-4CD9-B9C8-22B4C8895B4F}"/>
              </a:ext>
            </a:extLst>
          </p:cNvPr>
          <p:cNvSpPr txBox="1">
            <a:spLocks noChangeArrowheads="1"/>
          </p:cNvSpPr>
          <p:nvPr/>
        </p:nvSpPr>
        <p:spPr bwMode="auto">
          <a:xfrm>
            <a:off x="2526035" y="1834330"/>
            <a:ext cx="609474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Change in stool consistency: p &lt; 0.001 for all weeks (one-sample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140" name="グループ化 139">
            <a:extLst>
              <a:ext uri="{FF2B5EF4-FFF2-40B4-BE49-F238E27FC236}">
                <a16:creationId xmlns:a16="http://schemas.microsoft.com/office/drawing/2014/main" id="{8C2611B6-547A-426C-B814-1E5686F8E049}"/>
              </a:ext>
            </a:extLst>
          </p:cNvPr>
          <p:cNvGrpSpPr/>
          <p:nvPr/>
        </p:nvGrpSpPr>
        <p:grpSpPr>
          <a:xfrm>
            <a:off x="1787428" y="2591468"/>
            <a:ext cx="6734175" cy="808037"/>
            <a:chOff x="1787428" y="2591468"/>
            <a:chExt cx="6734175" cy="808037"/>
          </a:xfrm>
          <a:solidFill>
            <a:srgbClr val="549117"/>
          </a:solidFill>
        </p:grpSpPr>
        <p:sp>
          <p:nvSpPr>
            <p:cNvPr id="141" name="Oval 20">
              <a:extLst>
                <a:ext uri="{FF2B5EF4-FFF2-40B4-BE49-F238E27FC236}">
                  <a16:creationId xmlns:a16="http://schemas.microsoft.com/office/drawing/2014/main" id="{9822B9D1-79AB-4284-82B8-2703D0C5DA94}"/>
                </a:ext>
              </a:extLst>
            </p:cNvPr>
            <p:cNvSpPr>
              <a:spLocks noChangeArrowheads="1"/>
            </p:cNvSpPr>
            <p:nvPr/>
          </p:nvSpPr>
          <p:spPr bwMode="auto">
            <a:xfrm>
              <a:off x="1787428" y="32915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2" name="Oval 21">
              <a:extLst>
                <a:ext uri="{FF2B5EF4-FFF2-40B4-BE49-F238E27FC236}">
                  <a16:creationId xmlns:a16="http://schemas.microsoft.com/office/drawing/2014/main" id="{32BD330B-26C4-45DB-89F4-3E6F8BEB366F}"/>
                </a:ext>
              </a:extLst>
            </p:cNvPr>
            <p:cNvSpPr>
              <a:spLocks noChangeArrowheads="1"/>
            </p:cNvSpPr>
            <p:nvPr/>
          </p:nvSpPr>
          <p:spPr bwMode="auto">
            <a:xfrm>
              <a:off x="1968403" y="25914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3" name="Oval 22">
              <a:extLst>
                <a:ext uri="{FF2B5EF4-FFF2-40B4-BE49-F238E27FC236}">
                  <a16:creationId xmlns:a16="http://schemas.microsoft.com/office/drawing/2014/main" id="{89412800-0684-4206-8054-DF177B4D509F}"/>
                </a:ext>
              </a:extLst>
            </p:cNvPr>
            <p:cNvSpPr>
              <a:spLocks noChangeArrowheads="1"/>
            </p:cNvSpPr>
            <p:nvPr/>
          </p:nvSpPr>
          <p:spPr bwMode="auto">
            <a:xfrm>
              <a:off x="2147790"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4" name="Oval 23">
              <a:extLst>
                <a:ext uri="{FF2B5EF4-FFF2-40B4-BE49-F238E27FC236}">
                  <a16:creationId xmlns:a16="http://schemas.microsoft.com/office/drawing/2014/main" id="{8BBE5BCF-14F6-470D-8015-CF4DFC52808C}"/>
                </a:ext>
              </a:extLst>
            </p:cNvPr>
            <p:cNvSpPr>
              <a:spLocks noChangeArrowheads="1"/>
            </p:cNvSpPr>
            <p:nvPr/>
          </p:nvSpPr>
          <p:spPr bwMode="auto">
            <a:xfrm>
              <a:off x="2282728"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5" name="Oval 24">
              <a:extLst>
                <a:ext uri="{FF2B5EF4-FFF2-40B4-BE49-F238E27FC236}">
                  <a16:creationId xmlns:a16="http://schemas.microsoft.com/office/drawing/2014/main" id="{98F261E2-A6B2-4A93-825B-F1B625D0B9D9}"/>
                </a:ext>
              </a:extLst>
            </p:cNvPr>
            <p:cNvSpPr>
              <a:spLocks noChangeArrowheads="1"/>
            </p:cNvSpPr>
            <p:nvPr/>
          </p:nvSpPr>
          <p:spPr bwMode="auto">
            <a:xfrm>
              <a:off x="2417665" y="26343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6" name="Oval 25">
              <a:extLst>
                <a:ext uri="{FF2B5EF4-FFF2-40B4-BE49-F238E27FC236}">
                  <a16:creationId xmlns:a16="http://schemas.microsoft.com/office/drawing/2014/main" id="{61E75F3D-798B-4825-8D70-C63DF444D071}"/>
                </a:ext>
              </a:extLst>
            </p:cNvPr>
            <p:cNvSpPr>
              <a:spLocks noChangeArrowheads="1"/>
            </p:cNvSpPr>
            <p:nvPr/>
          </p:nvSpPr>
          <p:spPr bwMode="auto">
            <a:xfrm>
              <a:off x="2560540"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7" name="Oval 26">
              <a:extLst>
                <a:ext uri="{FF2B5EF4-FFF2-40B4-BE49-F238E27FC236}">
                  <a16:creationId xmlns:a16="http://schemas.microsoft.com/office/drawing/2014/main" id="{47532B1E-A018-497B-8834-022E19A5E3D7}"/>
                </a:ext>
              </a:extLst>
            </p:cNvPr>
            <p:cNvSpPr>
              <a:spLocks noChangeArrowheads="1"/>
            </p:cNvSpPr>
            <p:nvPr/>
          </p:nvSpPr>
          <p:spPr bwMode="auto">
            <a:xfrm>
              <a:off x="2703415"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8" name="Oval 27">
              <a:extLst>
                <a:ext uri="{FF2B5EF4-FFF2-40B4-BE49-F238E27FC236}">
                  <a16:creationId xmlns:a16="http://schemas.microsoft.com/office/drawing/2014/main" id="{E7F1F654-6840-4D63-B8B6-FA9B4343FAA8}"/>
                </a:ext>
              </a:extLst>
            </p:cNvPr>
            <p:cNvSpPr>
              <a:spLocks noChangeArrowheads="1"/>
            </p:cNvSpPr>
            <p:nvPr/>
          </p:nvSpPr>
          <p:spPr bwMode="auto">
            <a:xfrm>
              <a:off x="2838353"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9" name="Oval 28">
              <a:extLst>
                <a:ext uri="{FF2B5EF4-FFF2-40B4-BE49-F238E27FC236}">
                  <a16:creationId xmlns:a16="http://schemas.microsoft.com/office/drawing/2014/main" id="{6C2E9499-A023-413F-8057-919371169F71}"/>
                </a:ext>
              </a:extLst>
            </p:cNvPr>
            <p:cNvSpPr>
              <a:spLocks noChangeArrowheads="1"/>
            </p:cNvSpPr>
            <p:nvPr/>
          </p:nvSpPr>
          <p:spPr bwMode="auto">
            <a:xfrm>
              <a:off x="2973290" y="26327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0" name="Oval 29">
              <a:extLst>
                <a:ext uri="{FF2B5EF4-FFF2-40B4-BE49-F238E27FC236}">
                  <a16:creationId xmlns:a16="http://schemas.microsoft.com/office/drawing/2014/main" id="{D0A443E9-8CB3-4CEB-8BC6-A01982A40AF4}"/>
                </a:ext>
              </a:extLst>
            </p:cNvPr>
            <p:cNvSpPr>
              <a:spLocks noChangeArrowheads="1"/>
            </p:cNvSpPr>
            <p:nvPr/>
          </p:nvSpPr>
          <p:spPr bwMode="auto">
            <a:xfrm>
              <a:off x="3103465"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1" name="Oval 30">
              <a:extLst>
                <a:ext uri="{FF2B5EF4-FFF2-40B4-BE49-F238E27FC236}">
                  <a16:creationId xmlns:a16="http://schemas.microsoft.com/office/drawing/2014/main" id="{0DEC739D-729F-4E2A-A1DE-5B2F9BC03F51}"/>
                </a:ext>
              </a:extLst>
            </p:cNvPr>
            <p:cNvSpPr>
              <a:spLocks noChangeArrowheads="1"/>
            </p:cNvSpPr>
            <p:nvPr/>
          </p:nvSpPr>
          <p:spPr bwMode="auto">
            <a:xfrm>
              <a:off x="3232053"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3" name="Oval 31">
              <a:extLst>
                <a:ext uri="{FF2B5EF4-FFF2-40B4-BE49-F238E27FC236}">
                  <a16:creationId xmlns:a16="http://schemas.microsoft.com/office/drawing/2014/main" id="{3FDF8925-7CD0-49F3-9D9E-DF847DD86F16}"/>
                </a:ext>
              </a:extLst>
            </p:cNvPr>
            <p:cNvSpPr>
              <a:spLocks noChangeArrowheads="1"/>
            </p:cNvSpPr>
            <p:nvPr/>
          </p:nvSpPr>
          <p:spPr bwMode="auto">
            <a:xfrm>
              <a:off x="336857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4" name="Oval 32">
              <a:extLst>
                <a:ext uri="{FF2B5EF4-FFF2-40B4-BE49-F238E27FC236}">
                  <a16:creationId xmlns:a16="http://schemas.microsoft.com/office/drawing/2014/main" id="{C27CEEF9-EB57-453D-B51D-8FA2C47D7A28}"/>
                </a:ext>
              </a:extLst>
            </p:cNvPr>
            <p:cNvSpPr>
              <a:spLocks noChangeArrowheads="1"/>
            </p:cNvSpPr>
            <p:nvPr/>
          </p:nvSpPr>
          <p:spPr bwMode="auto">
            <a:xfrm>
              <a:off x="3506690"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6" name="Oval 33">
              <a:extLst>
                <a:ext uri="{FF2B5EF4-FFF2-40B4-BE49-F238E27FC236}">
                  <a16:creationId xmlns:a16="http://schemas.microsoft.com/office/drawing/2014/main" id="{4D936AC7-8035-43C8-9455-A15C6340651A}"/>
                </a:ext>
              </a:extLst>
            </p:cNvPr>
            <p:cNvSpPr>
              <a:spLocks noChangeArrowheads="1"/>
            </p:cNvSpPr>
            <p:nvPr/>
          </p:nvSpPr>
          <p:spPr bwMode="auto">
            <a:xfrm>
              <a:off x="3644803"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7" name="Oval 34">
              <a:extLst>
                <a:ext uri="{FF2B5EF4-FFF2-40B4-BE49-F238E27FC236}">
                  <a16:creationId xmlns:a16="http://schemas.microsoft.com/office/drawing/2014/main" id="{FE2FF535-CAD7-4D08-A9ED-5DF831DFCAAD}"/>
                </a:ext>
              </a:extLst>
            </p:cNvPr>
            <p:cNvSpPr>
              <a:spLocks noChangeArrowheads="1"/>
            </p:cNvSpPr>
            <p:nvPr/>
          </p:nvSpPr>
          <p:spPr bwMode="auto">
            <a:xfrm>
              <a:off x="3782915"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8" name="Oval 35">
              <a:extLst>
                <a:ext uri="{FF2B5EF4-FFF2-40B4-BE49-F238E27FC236}">
                  <a16:creationId xmlns:a16="http://schemas.microsoft.com/office/drawing/2014/main" id="{C85A9D63-DE7D-45BB-B482-0266F14D70DF}"/>
                </a:ext>
              </a:extLst>
            </p:cNvPr>
            <p:cNvSpPr>
              <a:spLocks noChangeArrowheads="1"/>
            </p:cNvSpPr>
            <p:nvPr/>
          </p:nvSpPr>
          <p:spPr bwMode="auto">
            <a:xfrm>
              <a:off x="391467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9" name="Oval 36">
              <a:extLst>
                <a:ext uri="{FF2B5EF4-FFF2-40B4-BE49-F238E27FC236}">
                  <a16:creationId xmlns:a16="http://schemas.microsoft.com/office/drawing/2014/main" id="{3E39F2E1-CA9F-440B-A74E-9E0BC35A0AE9}"/>
                </a:ext>
              </a:extLst>
            </p:cNvPr>
            <p:cNvSpPr>
              <a:spLocks noChangeArrowheads="1"/>
            </p:cNvSpPr>
            <p:nvPr/>
          </p:nvSpPr>
          <p:spPr bwMode="auto">
            <a:xfrm>
              <a:off x="404802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0" name="Oval 37">
              <a:extLst>
                <a:ext uri="{FF2B5EF4-FFF2-40B4-BE49-F238E27FC236}">
                  <a16:creationId xmlns:a16="http://schemas.microsoft.com/office/drawing/2014/main" id="{AA5C28D0-4B8F-4847-A30D-FD9B3EF9102D}"/>
                </a:ext>
              </a:extLst>
            </p:cNvPr>
            <p:cNvSpPr>
              <a:spLocks noChangeArrowheads="1"/>
            </p:cNvSpPr>
            <p:nvPr/>
          </p:nvSpPr>
          <p:spPr bwMode="auto">
            <a:xfrm>
              <a:off x="4186140"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1" name="Oval 38">
              <a:extLst>
                <a:ext uri="{FF2B5EF4-FFF2-40B4-BE49-F238E27FC236}">
                  <a16:creationId xmlns:a16="http://schemas.microsoft.com/office/drawing/2014/main" id="{A37981F0-9F2C-47E3-9E34-2D7443021BD9}"/>
                </a:ext>
              </a:extLst>
            </p:cNvPr>
            <p:cNvSpPr>
              <a:spLocks noChangeArrowheads="1"/>
            </p:cNvSpPr>
            <p:nvPr/>
          </p:nvSpPr>
          <p:spPr bwMode="auto">
            <a:xfrm>
              <a:off x="4324253"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2" name="Oval 39">
              <a:extLst>
                <a:ext uri="{FF2B5EF4-FFF2-40B4-BE49-F238E27FC236}">
                  <a16:creationId xmlns:a16="http://schemas.microsoft.com/office/drawing/2014/main" id="{B49755D3-C00E-4069-8443-7AC9A49B2912}"/>
                </a:ext>
              </a:extLst>
            </p:cNvPr>
            <p:cNvSpPr>
              <a:spLocks noChangeArrowheads="1"/>
            </p:cNvSpPr>
            <p:nvPr/>
          </p:nvSpPr>
          <p:spPr bwMode="auto">
            <a:xfrm>
              <a:off x="446077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3" name="Oval 40">
              <a:extLst>
                <a:ext uri="{FF2B5EF4-FFF2-40B4-BE49-F238E27FC236}">
                  <a16:creationId xmlns:a16="http://schemas.microsoft.com/office/drawing/2014/main" id="{BEBB7078-9150-4D10-99DF-21D3AC8AF2C1}"/>
                </a:ext>
              </a:extLst>
            </p:cNvPr>
            <p:cNvSpPr>
              <a:spLocks noChangeArrowheads="1"/>
            </p:cNvSpPr>
            <p:nvPr/>
          </p:nvSpPr>
          <p:spPr bwMode="auto">
            <a:xfrm>
              <a:off x="4597303"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5" name="Oval 41">
              <a:extLst>
                <a:ext uri="{FF2B5EF4-FFF2-40B4-BE49-F238E27FC236}">
                  <a16:creationId xmlns:a16="http://schemas.microsoft.com/office/drawing/2014/main" id="{D8EC0242-A696-461C-B2C7-A30FAA16F908}"/>
                </a:ext>
              </a:extLst>
            </p:cNvPr>
            <p:cNvSpPr>
              <a:spLocks noChangeArrowheads="1"/>
            </p:cNvSpPr>
            <p:nvPr/>
          </p:nvSpPr>
          <p:spPr bwMode="auto">
            <a:xfrm>
              <a:off x="4730653"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6" name="Oval 42">
              <a:extLst>
                <a:ext uri="{FF2B5EF4-FFF2-40B4-BE49-F238E27FC236}">
                  <a16:creationId xmlns:a16="http://schemas.microsoft.com/office/drawing/2014/main" id="{E5E780B9-26E0-40CA-8BFA-F2CAF5DFD315}"/>
                </a:ext>
              </a:extLst>
            </p:cNvPr>
            <p:cNvSpPr>
              <a:spLocks noChangeArrowheads="1"/>
            </p:cNvSpPr>
            <p:nvPr/>
          </p:nvSpPr>
          <p:spPr bwMode="auto">
            <a:xfrm>
              <a:off x="4865590"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7" name="Oval 43">
              <a:extLst>
                <a:ext uri="{FF2B5EF4-FFF2-40B4-BE49-F238E27FC236}">
                  <a16:creationId xmlns:a16="http://schemas.microsoft.com/office/drawing/2014/main" id="{BF6D7DBE-89DB-40AA-ACB8-A3A1C5BD5750}"/>
                </a:ext>
              </a:extLst>
            </p:cNvPr>
            <p:cNvSpPr>
              <a:spLocks noChangeArrowheads="1"/>
            </p:cNvSpPr>
            <p:nvPr/>
          </p:nvSpPr>
          <p:spPr bwMode="auto">
            <a:xfrm>
              <a:off x="500052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8" name="Oval 44">
              <a:extLst>
                <a:ext uri="{FF2B5EF4-FFF2-40B4-BE49-F238E27FC236}">
                  <a16:creationId xmlns:a16="http://schemas.microsoft.com/office/drawing/2014/main" id="{D339152A-1F66-436D-9DC6-D0C0E5FD4ADB}"/>
                </a:ext>
              </a:extLst>
            </p:cNvPr>
            <p:cNvSpPr>
              <a:spLocks noChangeArrowheads="1"/>
            </p:cNvSpPr>
            <p:nvPr/>
          </p:nvSpPr>
          <p:spPr bwMode="auto">
            <a:xfrm>
              <a:off x="5135465"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9" name="Oval 45">
              <a:extLst>
                <a:ext uri="{FF2B5EF4-FFF2-40B4-BE49-F238E27FC236}">
                  <a16:creationId xmlns:a16="http://schemas.microsoft.com/office/drawing/2014/main" id="{55E0080D-4E72-46F8-B351-B33C0167D226}"/>
                </a:ext>
              </a:extLst>
            </p:cNvPr>
            <p:cNvSpPr>
              <a:spLocks noChangeArrowheads="1"/>
            </p:cNvSpPr>
            <p:nvPr/>
          </p:nvSpPr>
          <p:spPr bwMode="auto">
            <a:xfrm>
              <a:off x="5276753"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0" name="Oval 46">
              <a:extLst>
                <a:ext uri="{FF2B5EF4-FFF2-40B4-BE49-F238E27FC236}">
                  <a16:creationId xmlns:a16="http://schemas.microsoft.com/office/drawing/2014/main" id="{DD1227D6-39AB-47F8-91B5-7364932F24F8}"/>
                </a:ext>
              </a:extLst>
            </p:cNvPr>
            <p:cNvSpPr>
              <a:spLocks noChangeArrowheads="1"/>
            </p:cNvSpPr>
            <p:nvPr/>
          </p:nvSpPr>
          <p:spPr bwMode="auto">
            <a:xfrm>
              <a:off x="5418040"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1" name="Oval 47">
              <a:extLst>
                <a:ext uri="{FF2B5EF4-FFF2-40B4-BE49-F238E27FC236}">
                  <a16:creationId xmlns:a16="http://schemas.microsoft.com/office/drawing/2014/main" id="{8DAAED5D-1BA1-4F17-8693-C46DA1BE186F}"/>
                </a:ext>
              </a:extLst>
            </p:cNvPr>
            <p:cNvSpPr>
              <a:spLocks noChangeArrowheads="1"/>
            </p:cNvSpPr>
            <p:nvPr/>
          </p:nvSpPr>
          <p:spPr bwMode="auto">
            <a:xfrm>
              <a:off x="5554565" y="2681955"/>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2" name="Oval 48">
              <a:extLst>
                <a:ext uri="{FF2B5EF4-FFF2-40B4-BE49-F238E27FC236}">
                  <a16:creationId xmlns:a16="http://schemas.microsoft.com/office/drawing/2014/main" id="{6A4F9BE9-C55C-4EEE-B7F3-F7C6731181E0}"/>
                </a:ext>
              </a:extLst>
            </p:cNvPr>
            <p:cNvSpPr>
              <a:spLocks noChangeArrowheads="1"/>
            </p:cNvSpPr>
            <p:nvPr/>
          </p:nvSpPr>
          <p:spPr bwMode="auto">
            <a:xfrm>
              <a:off x="5692678"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4" name="Oval 49">
              <a:extLst>
                <a:ext uri="{FF2B5EF4-FFF2-40B4-BE49-F238E27FC236}">
                  <a16:creationId xmlns:a16="http://schemas.microsoft.com/office/drawing/2014/main" id="{151B5161-11FC-43A0-8A4A-E7D7754CE7D4}"/>
                </a:ext>
              </a:extLst>
            </p:cNvPr>
            <p:cNvSpPr>
              <a:spLocks noChangeArrowheads="1"/>
            </p:cNvSpPr>
            <p:nvPr/>
          </p:nvSpPr>
          <p:spPr bwMode="auto">
            <a:xfrm>
              <a:off x="5827615"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6" name="Oval 50">
              <a:extLst>
                <a:ext uri="{FF2B5EF4-FFF2-40B4-BE49-F238E27FC236}">
                  <a16:creationId xmlns:a16="http://schemas.microsoft.com/office/drawing/2014/main" id="{29700115-D0E5-41DE-9C9D-12F4A86A08E0}"/>
                </a:ext>
              </a:extLst>
            </p:cNvPr>
            <p:cNvSpPr>
              <a:spLocks noChangeArrowheads="1"/>
            </p:cNvSpPr>
            <p:nvPr/>
          </p:nvSpPr>
          <p:spPr bwMode="auto">
            <a:xfrm>
              <a:off x="5962553" y="27216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7" name="Oval 51">
              <a:extLst>
                <a:ext uri="{FF2B5EF4-FFF2-40B4-BE49-F238E27FC236}">
                  <a16:creationId xmlns:a16="http://schemas.microsoft.com/office/drawing/2014/main" id="{F67482F3-8AB0-4C34-85E4-600D68161C1F}"/>
                </a:ext>
              </a:extLst>
            </p:cNvPr>
            <p:cNvSpPr>
              <a:spLocks noChangeArrowheads="1"/>
            </p:cNvSpPr>
            <p:nvPr/>
          </p:nvSpPr>
          <p:spPr bwMode="auto">
            <a:xfrm>
              <a:off x="6099078"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8" name="Oval 52">
              <a:extLst>
                <a:ext uri="{FF2B5EF4-FFF2-40B4-BE49-F238E27FC236}">
                  <a16:creationId xmlns:a16="http://schemas.microsoft.com/office/drawing/2014/main" id="{6AAFEE4C-3719-4DD7-BD88-3705BE7E82DC}"/>
                </a:ext>
              </a:extLst>
            </p:cNvPr>
            <p:cNvSpPr>
              <a:spLocks noChangeArrowheads="1"/>
            </p:cNvSpPr>
            <p:nvPr/>
          </p:nvSpPr>
          <p:spPr bwMode="auto">
            <a:xfrm>
              <a:off x="6234015"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9" name="Oval 53">
              <a:extLst>
                <a:ext uri="{FF2B5EF4-FFF2-40B4-BE49-F238E27FC236}">
                  <a16:creationId xmlns:a16="http://schemas.microsoft.com/office/drawing/2014/main" id="{08710DB1-1ADA-47C9-906A-EE384F4270E3}"/>
                </a:ext>
              </a:extLst>
            </p:cNvPr>
            <p:cNvSpPr>
              <a:spLocks noChangeArrowheads="1"/>
            </p:cNvSpPr>
            <p:nvPr/>
          </p:nvSpPr>
          <p:spPr bwMode="auto">
            <a:xfrm>
              <a:off x="6370540"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0" name="Oval 54">
              <a:extLst>
                <a:ext uri="{FF2B5EF4-FFF2-40B4-BE49-F238E27FC236}">
                  <a16:creationId xmlns:a16="http://schemas.microsoft.com/office/drawing/2014/main" id="{397FF9B7-9A22-4D83-B557-150C1FA8FEF0}"/>
                </a:ext>
              </a:extLst>
            </p:cNvPr>
            <p:cNvSpPr>
              <a:spLocks noChangeArrowheads="1"/>
            </p:cNvSpPr>
            <p:nvPr/>
          </p:nvSpPr>
          <p:spPr bwMode="auto">
            <a:xfrm>
              <a:off x="6507065"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1" name="Oval 55">
              <a:extLst>
                <a:ext uri="{FF2B5EF4-FFF2-40B4-BE49-F238E27FC236}">
                  <a16:creationId xmlns:a16="http://schemas.microsoft.com/office/drawing/2014/main" id="{413B92EE-08D8-4CB6-A26B-57DF6FF2437F}"/>
                </a:ext>
              </a:extLst>
            </p:cNvPr>
            <p:cNvSpPr>
              <a:spLocks noChangeArrowheads="1"/>
            </p:cNvSpPr>
            <p:nvPr/>
          </p:nvSpPr>
          <p:spPr bwMode="auto">
            <a:xfrm>
              <a:off x="6643590"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2" name="Oval 56">
              <a:extLst>
                <a:ext uri="{FF2B5EF4-FFF2-40B4-BE49-F238E27FC236}">
                  <a16:creationId xmlns:a16="http://schemas.microsoft.com/office/drawing/2014/main" id="{57098F55-3527-4851-9D5D-1DEA1CB6095D}"/>
                </a:ext>
              </a:extLst>
            </p:cNvPr>
            <p:cNvSpPr>
              <a:spLocks noChangeArrowheads="1"/>
            </p:cNvSpPr>
            <p:nvPr/>
          </p:nvSpPr>
          <p:spPr bwMode="auto">
            <a:xfrm>
              <a:off x="6776940"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3" name="Oval 57">
              <a:extLst>
                <a:ext uri="{FF2B5EF4-FFF2-40B4-BE49-F238E27FC236}">
                  <a16:creationId xmlns:a16="http://schemas.microsoft.com/office/drawing/2014/main" id="{71686C35-4B4C-4B24-96E4-B500F458B8DB}"/>
                </a:ext>
              </a:extLst>
            </p:cNvPr>
            <p:cNvSpPr>
              <a:spLocks noChangeArrowheads="1"/>
            </p:cNvSpPr>
            <p:nvPr/>
          </p:nvSpPr>
          <p:spPr bwMode="auto">
            <a:xfrm>
              <a:off x="6915053"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4" name="Oval 58">
              <a:extLst>
                <a:ext uri="{FF2B5EF4-FFF2-40B4-BE49-F238E27FC236}">
                  <a16:creationId xmlns:a16="http://schemas.microsoft.com/office/drawing/2014/main" id="{5DCCF12C-91FD-4E38-96B1-E63D5D06570F}"/>
                </a:ext>
              </a:extLst>
            </p:cNvPr>
            <p:cNvSpPr>
              <a:spLocks noChangeArrowheads="1"/>
            </p:cNvSpPr>
            <p:nvPr/>
          </p:nvSpPr>
          <p:spPr bwMode="auto">
            <a:xfrm>
              <a:off x="7051578"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5" name="Oval 59">
              <a:extLst>
                <a:ext uri="{FF2B5EF4-FFF2-40B4-BE49-F238E27FC236}">
                  <a16:creationId xmlns:a16="http://schemas.microsoft.com/office/drawing/2014/main" id="{1C59F16E-C676-4664-9463-D35A62363E07}"/>
                </a:ext>
              </a:extLst>
            </p:cNvPr>
            <p:cNvSpPr>
              <a:spLocks noChangeArrowheads="1"/>
            </p:cNvSpPr>
            <p:nvPr/>
          </p:nvSpPr>
          <p:spPr bwMode="auto">
            <a:xfrm>
              <a:off x="7188103"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6" name="Oval 60">
              <a:extLst>
                <a:ext uri="{FF2B5EF4-FFF2-40B4-BE49-F238E27FC236}">
                  <a16:creationId xmlns:a16="http://schemas.microsoft.com/office/drawing/2014/main" id="{7DC8E626-2D53-4C81-B286-556C6CC71B6B}"/>
                </a:ext>
              </a:extLst>
            </p:cNvPr>
            <p:cNvSpPr>
              <a:spLocks noChangeArrowheads="1"/>
            </p:cNvSpPr>
            <p:nvPr/>
          </p:nvSpPr>
          <p:spPr bwMode="auto">
            <a:xfrm>
              <a:off x="7324628" y="26343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7" name="Oval 61">
              <a:extLst>
                <a:ext uri="{FF2B5EF4-FFF2-40B4-BE49-F238E27FC236}">
                  <a16:creationId xmlns:a16="http://schemas.microsoft.com/office/drawing/2014/main" id="{0A9A96C0-2189-4CAC-B427-36E918FCF703}"/>
                </a:ext>
              </a:extLst>
            </p:cNvPr>
            <p:cNvSpPr>
              <a:spLocks noChangeArrowheads="1"/>
            </p:cNvSpPr>
            <p:nvPr/>
          </p:nvSpPr>
          <p:spPr bwMode="auto">
            <a:xfrm>
              <a:off x="7457978"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8" name="Oval 62">
              <a:extLst>
                <a:ext uri="{FF2B5EF4-FFF2-40B4-BE49-F238E27FC236}">
                  <a16:creationId xmlns:a16="http://schemas.microsoft.com/office/drawing/2014/main" id="{766E13DB-7BF5-4628-9D2C-E4B85B246135}"/>
                </a:ext>
              </a:extLst>
            </p:cNvPr>
            <p:cNvSpPr>
              <a:spLocks noChangeArrowheads="1"/>
            </p:cNvSpPr>
            <p:nvPr/>
          </p:nvSpPr>
          <p:spPr bwMode="auto">
            <a:xfrm>
              <a:off x="7592915"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9" name="Oval 63">
              <a:extLst>
                <a:ext uri="{FF2B5EF4-FFF2-40B4-BE49-F238E27FC236}">
                  <a16:creationId xmlns:a16="http://schemas.microsoft.com/office/drawing/2014/main" id="{2158C1A6-96EA-4261-9AB2-A9A650B20E31}"/>
                </a:ext>
              </a:extLst>
            </p:cNvPr>
            <p:cNvSpPr>
              <a:spLocks noChangeArrowheads="1"/>
            </p:cNvSpPr>
            <p:nvPr/>
          </p:nvSpPr>
          <p:spPr bwMode="auto">
            <a:xfrm>
              <a:off x="7732615"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0" name="Oval 64">
              <a:extLst>
                <a:ext uri="{FF2B5EF4-FFF2-40B4-BE49-F238E27FC236}">
                  <a16:creationId xmlns:a16="http://schemas.microsoft.com/office/drawing/2014/main" id="{9427522F-7215-47BF-8015-DA497847D7F3}"/>
                </a:ext>
              </a:extLst>
            </p:cNvPr>
            <p:cNvSpPr>
              <a:spLocks noChangeArrowheads="1"/>
            </p:cNvSpPr>
            <p:nvPr/>
          </p:nvSpPr>
          <p:spPr bwMode="auto">
            <a:xfrm>
              <a:off x="7870728"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1" name="Oval 65">
              <a:extLst>
                <a:ext uri="{FF2B5EF4-FFF2-40B4-BE49-F238E27FC236}">
                  <a16:creationId xmlns:a16="http://schemas.microsoft.com/office/drawing/2014/main" id="{A851A16D-B742-426C-9BDF-2501E0865000}"/>
                </a:ext>
              </a:extLst>
            </p:cNvPr>
            <p:cNvSpPr>
              <a:spLocks noChangeArrowheads="1"/>
            </p:cNvSpPr>
            <p:nvPr/>
          </p:nvSpPr>
          <p:spPr bwMode="auto">
            <a:xfrm>
              <a:off x="8005665"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2" name="Oval 66">
              <a:extLst>
                <a:ext uri="{FF2B5EF4-FFF2-40B4-BE49-F238E27FC236}">
                  <a16:creationId xmlns:a16="http://schemas.microsoft.com/office/drawing/2014/main" id="{F020B197-4208-4FC3-A313-A31DB9E3F8B6}"/>
                </a:ext>
              </a:extLst>
            </p:cNvPr>
            <p:cNvSpPr>
              <a:spLocks noChangeArrowheads="1"/>
            </p:cNvSpPr>
            <p:nvPr/>
          </p:nvSpPr>
          <p:spPr bwMode="auto">
            <a:xfrm>
              <a:off x="8140603"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3" name="Oval 67">
              <a:extLst>
                <a:ext uri="{FF2B5EF4-FFF2-40B4-BE49-F238E27FC236}">
                  <a16:creationId xmlns:a16="http://schemas.microsoft.com/office/drawing/2014/main" id="{F3972F7C-3CB9-4206-8017-AF31CA54B0D3}"/>
                </a:ext>
              </a:extLst>
            </p:cNvPr>
            <p:cNvSpPr>
              <a:spLocks noChangeArrowheads="1"/>
            </p:cNvSpPr>
            <p:nvPr/>
          </p:nvSpPr>
          <p:spPr bwMode="auto">
            <a:xfrm>
              <a:off x="8278715" y="26803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4" name="Oval 68">
              <a:extLst>
                <a:ext uri="{FF2B5EF4-FFF2-40B4-BE49-F238E27FC236}">
                  <a16:creationId xmlns:a16="http://schemas.microsoft.com/office/drawing/2014/main" id="{20343AF4-DB62-4B2F-8B68-CD92601820CC}"/>
                </a:ext>
              </a:extLst>
            </p:cNvPr>
            <p:cNvSpPr>
              <a:spLocks noChangeArrowheads="1"/>
            </p:cNvSpPr>
            <p:nvPr/>
          </p:nvSpPr>
          <p:spPr bwMode="auto">
            <a:xfrm>
              <a:off x="8413653" y="2723230"/>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25" name="Text Box 189">
            <a:extLst>
              <a:ext uri="{FF2B5EF4-FFF2-40B4-BE49-F238E27FC236}">
                <a16:creationId xmlns:a16="http://schemas.microsoft.com/office/drawing/2014/main" id="{3448322D-DEDB-4252-837D-3D14366157F5}"/>
              </a:ext>
            </a:extLst>
          </p:cNvPr>
          <p:cNvSpPr txBox="1">
            <a:spLocks noChangeArrowheads="1"/>
          </p:cNvSpPr>
          <p:nvPr/>
        </p:nvSpPr>
        <p:spPr bwMode="auto">
          <a:xfrm>
            <a:off x="264081" y="4369053"/>
            <a:ext cx="2249847"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[Stool consistency assessment]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1" name="正方形/長方形 120">
            <a:extLst>
              <a:ext uri="{FF2B5EF4-FFF2-40B4-BE49-F238E27FC236}">
                <a16:creationId xmlns:a16="http://schemas.microsoft.com/office/drawing/2014/main" id="{E20C118A-3601-4167-A6FB-0EDA4EB38186}"/>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30" name="テキスト ボックス 10">
            <a:extLst>
              <a:ext uri="{FF2B5EF4-FFF2-40B4-BE49-F238E27FC236}">
                <a16:creationId xmlns:a16="http://schemas.microsoft.com/office/drawing/2014/main" id="{69117638-45CC-408A-9FAF-2502689D7587}"/>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22" name="テキスト ボックス 22">
            <a:extLst>
              <a:ext uri="{FF2B5EF4-FFF2-40B4-BE49-F238E27FC236}">
                <a16:creationId xmlns:a16="http://schemas.microsoft.com/office/drawing/2014/main" id="{A5C094C2-B843-42F5-95A9-5C9A3989390D}"/>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1025" indent="-5810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4375" indent="-7143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24"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27"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
        <p:nvSpPr>
          <p:cNvPr id="2" name="正方形/長方形 1" hidden="1">
            <a:extLst>
              <a:ext uri="{FF2B5EF4-FFF2-40B4-BE49-F238E27FC236}">
                <a16:creationId xmlns:a16="http://schemas.microsoft.com/office/drawing/2014/main" id="{68120524-8022-41FC-82AF-197082FC34F3}"/>
              </a:ext>
            </a:extLst>
          </p:cNvPr>
          <p:cNvSpPr/>
          <p:nvPr/>
        </p:nvSpPr>
        <p:spPr bwMode="auto">
          <a:xfrm>
            <a:off x="-2124744" y="1535780"/>
            <a:ext cx="1853852" cy="1254125"/>
          </a:xfrm>
          <a:prstGeom prst="rect">
            <a:avLst/>
          </a:prstGeom>
          <a:solidFill>
            <a:srgbClr val="FBE43F"/>
          </a:solidFill>
          <a:ln w="9525">
            <a:noFill/>
            <a:miter lim="800000"/>
            <a:headEnd/>
            <a:tailEnd/>
          </a:ln>
        </p:spPr>
        <p:txBody>
          <a:bodyPr rtlCol="0" anchor="ctr"/>
          <a:lstStyle/>
          <a:p>
            <a:pPr algn="ctr"/>
            <a:r>
              <a:rPr kumimoji="1" lang="ja-JP" altLang="en-US" sz="1200" b="0" i="0" dirty="0">
                <a:latin typeface="Meiryo UI" panose="020B0604030504040204" pitchFamily="50" charset="-128"/>
                <a:ea typeface="Meiryo UI" panose="020B0604030504040204" pitchFamily="50" charset="-128"/>
                <a:cs typeface="Meiryo UI" panose="020B0604030504040204" pitchFamily="50" charset="-128"/>
              </a:rPr>
              <a:t>ブリストル便形状スケールの</a:t>
            </a:r>
            <a:r>
              <a:rPr kumimoji="1" lang="en-US" altLang="ja-JP" sz="1200" b="0" i="0" dirty="0">
                <a:latin typeface="Meiryo UI" panose="020B0604030504040204" pitchFamily="50" charset="-128"/>
                <a:ea typeface="Meiryo UI" panose="020B0604030504040204" pitchFamily="50" charset="-128"/>
                <a:cs typeface="Meiryo UI" panose="020B0604030504040204" pitchFamily="50" charset="-128"/>
              </a:rPr>
              <a:t>rabbit dropping-like</a:t>
            </a:r>
          </a:p>
          <a:p>
            <a:pPr algn="ctr"/>
            <a:r>
              <a:rPr lang="ja-JP" altLang="en-US" sz="1200" b="0" i="0" dirty="0">
                <a:latin typeface="Meiryo UI" panose="020B0604030504040204" pitchFamily="50" charset="-128"/>
                <a:ea typeface="Meiryo UI" panose="020B0604030504040204" pitchFamily="50" charset="-128"/>
                <a:cs typeface="Meiryo UI" panose="020B0604030504040204" pitchFamily="50" charset="-128"/>
              </a:rPr>
              <a:t>を修正ください</a:t>
            </a:r>
            <a:r>
              <a:rPr kumimoji="1" lang="ja-JP" altLang="en-US" sz="1200" b="0" i="0" dirty="0">
                <a:latin typeface="Meiryo UI" panose="020B0604030504040204" pitchFamily="50" charset="-128"/>
                <a:ea typeface="Meiryo UI" panose="020B0604030504040204" pitchFamily="50" charset="-128"/>
                <a:cs typeface="Meiryo UI" panose="020B0604030504040204" pitchFamily="50" charset="-128"/>
              </a:rPr>
              <a:t>。</a:t>
            </a:r>
            <a:br>
              <a:rPr kumimoji="1" lang="en-US" altLang="ja-JP" sz="1200" b="0" i="0" dirty="0">
                <a:latin typeface="Meiryo UI" panose="020B0604030504040204" pitchFamily="50" charset="-128"/>
                <a:ea typeface="Meiryo UI" panose="020B0604030504040204" pitchFamily="50" charset="-128"/>
                <a:cs typeface="Meiryo UI" panose="020B0604030504040204" pitchFamily="50" charset="-128"/>
              </a:rPr>
            </a:br>
            <a:r>
              <a:rPr kumimoji="1"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→修正いたしました。</a:t>
            </a:r>
            <a:br>
              <a:rPr kumimoji="1" lang="en-US" altLang="ja-JP"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br>
            <a:r>
              <a:rPr kumimoji="1"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（スライド１４もご確認く</a:t>
            </a:r>
            <a:r>
              <a:rPr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ださい</a:t>
            </a:r>
            <a:r>
              <a:rPr kumimoji="1"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3" name="表 2"/>
          <p:cNvGraphicFramePr>
            <a:graphicFrameLocks noGrp="1"/>
          </p:cNvGraphicFramePr>
          <p:nvPr>
            <p:extLst>
              <p:ext uri="{D42A27DB-BD31-4B8C-83A1-F6EECF244321}">
                <p14:modId xmlns:p14="http://schemas.microsoft.com/office/powerpoint/2010/main" val="3340528884"/>
              </p:ext>
            </p:extLst>
          </p:nvPr>
        </p:nvGraphicFramePr>
        <p:xfrm>
          <a:off x="297354" y="4598735"/>
          <a:ext cx="8434797" cy="518112"/>
        </p:xfrm>
        <a:graphic>
          <a:graphicData uri="http://schemas.openxmlformats.org/drawingml/2006/table">
            <a:tbl>
              <a:tblPr/>
              <a:tblGrid>
                <a:gridCol w="1204971">
                  <a:extLst>
                    <a:ext uri="{9D8B030D-6E8A-4147-A177-3AD203B41FA5}">
                      <a16:colId xmlns:a16="http://schemas.microsoft.com/office/drawing/2014/main" val="4106441416"/>
                    </a:ext>
                  </a:extLst>
                </a:gridCol>
                <a:gridCol w="980005">
                  <a:extLst>
                    <a:ext uri="{9D8B030D-6E8A-4147-A177-3AD203B41FA5}">
                      <a16:colId xmlns:a16="http://schemas.microsoft.com/office/drawing/2014/main" val="4167361098"/>
                    </a:ext>
                  </a:extLst>
                </a:gridCol>
                <a:gridCol w="1152128">
                  <a:extLst>
                    <a:ext uri="{9D8B030D-6E8A-4147-A177-3AD203B41FA5}">
                      <a16:colId xmlns:a16="http://schemas.microsoft.com/office/drawing/2014/main" val="2626891436"/>
                    </a:ext>
                  </a:extLst>
                </a:gridCol>
                <a:gridCol w="1482780">
                  <a:extLst>
                    <a:ext uri="{9D8B030D-6E8A-4147-A177-3AD203B41FA5}">
                      <a16:colId xmlns:a16="http://schemas.microsoft.com/office/drawing/2014/main" val="47556785"/>
                    </a:ext>
                  </a:extLst>
                </a:gridCol>
                <a:gridCol w="1204971">
                  <a:extLst>
                    <a:ext uri="{9D8B030D-6E8A-4147-A177-3AD203B41FA5}">
                      <a16:colId xmlns:a16="http://schemas.microsoft.com/office/drawing/2014/main" val="2369595899"/>
                    </a:ext>
                  </a:extLst>
                </a:gridCol>
                <a:gridCol w="1416705">
                  <a:extLst>
                    <a:ext uri="{9D8B030D-6E8A-4147-A177-3AD203B41FA5}">
                      <a16:colId xmlns:a16="http://schemas.microsoft.com/office/drawing/2014/main" val="487599173"/>
                    </a:ext>
                  </a:extLst>
                </a:gridCol>
                <a:gridCol w="993237">
                  <a:extLst>
                    <a:ext uri="{9D8B030D-6E8A-4147-A177-3AD203B41FA5}">
                      <a16:colId xmlns:a16="http://schemas.microsoft.com/office/drawing/2014/main" val="1555975572"/>
                    </a:ext>
                  </a:extLst>
                </a:gridCol>
              </a:tblGrid>
              <a:tr h="0">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5</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6</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7</a:t>
                      </a:r>
                      <a:endParaRPr kumimoji="1" lang="ja-JP" altLang="en-US" sz="8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3332374747"/>
                  </a:ext>
                </a:extLst>
              </a:tr>
              <a:tr h="193259">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kern="1200" dirty="0">
                          <a:solidFill>
                            <a:schemeClr val="tx1"/>
                          </a:solidFill>
                          <a:effectLst/>
                          <a:latin typeface="+mj-lt"/>
                          <a:ea typeface="+mn-ea"/>
                          <a:cs typeface="+mn-cs"/>
                        </a:rPr>
                        <a:t>Separate hard lumps like nuts (difficult to pass)</a:t>
                      </a:r>
                      <a:endParaRPr kumimoji="1" lang="en-US" altLang="ja-JP" sz="800" b="0" i="0" u="none" strike="noStrike" cap="none" normalizeH="0" baseline="0" dirty="0">
                        <a:ln>
                          <a:noFill/>
                        </a:ln>
                        <a:solidFill>
                          <a:schemeClr val="tx1"/>
                        </a:solidFill>
                        <a:effectLst/>
                        <a:latin typeface="+mj-lt"/>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Sausage</a:t>
                      </a:r>
                      <a:r>
                        <a:rPr lang="en-us"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shaped but lumpy</a:t>
                      </a:r>
                      <a:endParaRPr kumimoji="1" lang="en-US" altLang="ja-JP" sz="8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 a sausage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but with cracks on its surface</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Like</a:t>
                      </a:r>
                      <a:r>
                        <a:rPr 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 sausage or snake, smooth and soft</a:t>
                      </a:r>
                      <a:endPar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Soft blobs with clear-cut edges (passed easily)</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Tx/>
                        <a:buNone/>
                        <a:tabLst/>
                      </a:pPr>
                      <a:r>
                        <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Fluffy pieces with ragged edges, a mushy stool</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Watery, no solid pieces, entirely liquid</a:t>
                      </a:r>
                    </a:p>
                  </a:txBody>
                  <a:tcPr marL="90000" marR="90000" marT="28800" marB="108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916335884"/>
                  </a:ext>
                </a:extLst>
              </a:tr>
            </a:tbl>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97" name="タイトル 2"/>
          <p:cNvSpPr>
            <a:spLocks noGrp="1"/>
          </p:cNvSpPr>
          <p:nvPr>
            <p:ph type="title"/>
          </p:nvPr>
        </p:nvSpPr>
        <p:spPr/>
        <p:txBody>
          <a:bodyPr rtlCol="0"/>
          <a:lstStyle/>
          <a:p>
            <a:pPr rtl="0"/>
            <a:r>
              <a:rPr lang="en-us" dirty="0"/>
              <a:t>Abdominal bloating in patients treated with </a:t>
            </a:r>
            <a:r>
              <a:rPr lang="en-us" dirty="0" err="1"/>
              <a:t>lubiprostone</a:t>
            </a:r>
            <a:r>
              <a:rPr lang="en-us" dirty="0"/>
              <a:t> (change over 48 weeks)</a:t>
            </a:r>
            <a:endParaRPr lang="ja-JP" altLang="en-US" dirty="0"/>
          </a:p>
        </p:txBody>
      </p:sp>
      <p:sp>
        <p:nvSpPr>
          <p:cNvPr id="229" name="Rectangle 24">
            <a:extLst>
              <a:ext uri="{FF2B5EF4-FFF2-40B4-BE49-F238E27FC236}">
                <a16:creationId xmlns:a16="http://schemas.microsoft.com/office/drawing/2014/main" id="{5E9EF539-378F-40FD-AE8E-F63A965C94F6}"/>
              </a:ext>
            </a:extLst>
          </p:cNvPr>
          <p:cNvSpPr>
            <a:spLocks noChangeArrowheads="1"/>
          </p:cNvSpPr>
          <p:nvPr/>
        </p:nvSpPr>
        <p:spPr bwMode="auto">
          <a:xfrm>
            <a:off x="1043608" y="1914301"/>
            <a:ext cx="249299" cy="1839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Abdominal bloating</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0" name="Text Box 217">
            <a:extLst>
              <a:ext uri="{FF2B5EF4-FFF2-40B4-BE49-F238E27FC236}">
                <a16:creationId xmlns:a16="http://schemas.microsoft.com/office/drawing/2014/main" id="{2303F481-3F5E-4F5D-8790-F1CCD8B80260}"/>
              </a:ext>
            </a:extLst>
          </p:cNvPr>
          <p:cNvSpPr txBox="1">
            <a:spLocks noChangeArrowheads="1"/>
          </p:cNvSpPr>
          <p:nvPr/>
        </p:nvSpPr>
        <p:spPr bwMode="auto">
          <a:xfrm>
            <a:off x="721611" y="4032814"/>
            <a:ext cx="63559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None</a:t>
            </a:r>
          </a:p>
        </p:txBody>
      </p:sp>
      <p:sp>
        <p:nvSpPr>
          <p:cNvPr id="231" name="Rectangle 1247">
            <a:extLst>
              <a:ext uri="{FF2B5EF4-FFF2-40B4-BE49-F238E27FC236}">
                <a16:creationId xmlns:a16="http://schemas.microsoft.com/office/drawing/2014/main" id="{6291D95A-D01D-4C4E-A1EB-357D3780BEB9}"/>
              </a:ext>
            </a:extLst>
          </p:cNvPr>
          <p:cNvSpPr>
            <a:spLocks noChangeArrowheads="1"/>
          </p:cNvSpPr>
          <p:nvPr/>
        </p:nvSpPr>
        <p:spPr bwMode="auto">
          <a:xfrm>
            <a:off x="2060471" y="4317010"/>
            <a:ext cx="2873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2" name="Rectangle 1248">
            <a:extLst>
              <a:ext uri="{FF2B5EF4-FFF2-40B4-BE49-F238E27FC236}">
                <a16:creationId xmlns:a16="http://schemas.microsoft.com/office/drawing/2014/main" id="{7B9172C6-56FF-46C8-9FD5-16BB4498CBB7}"/>
              </a:ext>
            </a:extLst>
          </p:cNvPr>
          <p:cNvSpPr>
            <a:spLocks noChangeArrowheads="1"/>
          </p:cNvSpPr>
          <p:nvPr/>
        </p:nvSpPr>
        <p:spPr bwMode="auto">
          <a:xfrm>
            <a:off x="2266846"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233" name="Rectangle 1249">
            <a:extLst>
              <a:ext uri="{FF2B5EF4-FFF2-40B4-BE49-F238E27FC236}">
                <a16:creationId xmlns:a16="http://schemas.microsoft.com/office/drawing/2014/main" id="{E279739E-984E-4B0E-8037-D13E24277064}"/>
              </a:ext>
            </a:extLst>
          </p:cNvPr>
          <p:cNvSpPr>
            <a:spLocks noChangeArrowheads="1"/>
          </p:cNvSpPr>
          <p:nvPr/>
        </p:nvSpPr>
        <p:spPr bwMode="auto">
          <a:xfrm>
            <a:off x="2551008"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234" name="Rectangle 1250">
            <a:extLst>
              <a:ext uri="{FF2B5EF4-FFF2-40B4-BE49-F238E27FC236}">
                <a16:creationId xmlns:a16="http://schemas.microsoft.com/office/drawing/2014/main" id="{F8B1E0FF-506E-4FFD-BF33-5781D708C85E}"/>
              </a:ext>
            </a:extLst>
          </p:cNvPr>
          <p:cNvSpPr>
            <a:spLocks noChangeArrowheads="1"/>
          </p:cNvSpPr>
          <p:nvPr/>
        </p:nvSpPr>
        <p:spPr bwMode="auto">
          <a:xfrm>
            <a:off x="2825646"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235" name="Rectangle 1251">
            <a:extLst>
              <a:ext uri="{FF2B5EF4-FFF2-40B4-BE49-F238E27FC236}">
                <a16:creationId xmlns:a16="http://schemas.microsoft.com/office/drawing/2014/main" id="{5346F2F2-5E36-4055-9B33-B6BD430DB630}"/>
              </a:ext>
            </a:extLst>
          </p:cNvPr>
          <p:cNvSpPr>
            <a:spLocks noChangeArrowheads="1"/>
          </p:cNvSpPr>
          <p:nvPr/>
        </p:nvSpPr>
        <p:spPr bwMode="auto">
          <a:xfrm>
            <a:off x="307170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236" name="Rectangle 1252">
            <a:extLst>
              <a:ext uri="{FF2B5EF4-FFF2-40B4-BE49-F238E27FC236}">
                <a16:creationId xmlns:a16="http://schemas.microsoft.com/office/drawing/2014/main" id="{DB02DC96-E50E-4B1D-967B-58FA71A2484C}"/>
              </a:ext>
            </a:extLst>
          </p:cNvPr>
          <p:cNvSpPr>
            <a:spLocks noChangeArrowheads="1"/>
          </p:cNvSpPr>
          <p:nvPr/>
        </p:nvSpPr>
        <p:spPr bwMode="auto">
          <a:xfrm>
            <a:off x="334634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237" name="Rectangle 1253">
            <a:extLst>
              <a:ext uri="{FF2B5EF4-FFF2-40B4-BE49-F238E27FC236}">
                <a16:creationId xmlns:a16="http://schemas.microsoft.com/office/drawing/2014/main" id="{65724EF5-E708-458A-BCE3-C0D5CD7E2F91}"/>
              </a:ext>
            </a:extLst>
          </p:cNvPr>
          <p:cNvSpPr>
            <a:spLocks noChangeArrowheads="1"/>
          </p:cNvSpPr>
          <p:nvPr/>
        </p:nvSpPr>
        <p:spPr bwMode="auto">
          <a:xfrm>
            <a:off x="36193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238" name="Rectangle 1254">
            <a:extLst>
              <a:ext uri="{FF2B5EF4-FFF2-40B4-BE49-F238E27FC236}">
                <a16:creationId xmlns:a16="http://schemas.microsoft.com/office/drawing/2014/main" id="{42521588-988F-4C46-B0FA-703E5ED6BDCA}"/>
              </a:ext>
            </a:extLst>
          </p:cNvPr>
          <p:cNvSpPr>
            <a:spLocks noChangeArrowheads="1"/>
          </p:cNvSpPr>
          <p:nvPr/>
        </p:nvSpPr>
        <p:spPr bwMode="auto">
          <a:xfrm>
            <a:off x="38860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239" name="Rectangle 1255">
            <a:extLst>
              <a:ext uri="{FF2B5EF4-FFF2-40B4-BE49-F238E27FC236}">
                <a16:creationId xmlns:a16="http://schemas.microsoft.com/office/drawing/2014/main" id="{D9AA6A85-F8B7-4172-BA42-7A3F007D371A}"/>
              </a:ext>
            </a:extLst>
          </p:cNvPr>
          <p:cNvSpPr>
            <a:spLocks noChangeArrowheads="1"/>
          </p:cNvSpPr>
          <p:nvPr/>
        </p:nvSpPr>
        <p:spPr bwMode="auto">
          <a:xfrm>
            <a:off x="4162321"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240" name="Rectangle 1256">
            <a:extLst>
              <a:ext uri="{FF2B5EF4-FFF2-40B4-BE49-F238E27FC236}">
                <a16:creationId xmlns:a16="http://schemas.microsoft.com/office/drawing/2014/main" id="{76F424D2-1565-495A-B078-A8C5C98280A5}"/>
              </a:ext>
            </a:extLst>
          </p:cNvPr>
          <p:cNvSpPr>
            <a:spLocks noChangeArrowheads="1"/>
          </p:cNvSpPr>
          <p:nvPr/>
        </p:nvSpPr>
        <p:spPr bwMode="auto">
          <a:xfrm>
            <a:off x="443695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241" name="Rectangle 1257">
            <a:extLst>
              <a:ext uri="{FF2B5EF4-FFF2-40B4-BE49-F238E27FC236}">
                <a16:creationId xmlns:a16="http://schemas.microsoft.com/office/drawing/2014/main" id="{4A49C0EF-B0BE-4DB2-AF6B-CEBD58540776}"/>
              </a:ext>
            </a:extLst>
          </p:cNvPr>
          <p:cNvSpPr>
            <a:spLocks noChangeArrowheads="1"/>
          </p:cNvSpPr>
          <p:nvPr/>
        </p:nvSpPr>
        <p:spPr bwMode="auto">
          <a:xfrm>
            <a:off x="470524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242" name="Rectangle 1258">
            <a:extLst>
              <a:ext uri="{FF2B5EF4-FFF2-40B4-BE49-F238E27FC236}">
                <a16:creationId xmlns:a16="http://schemas.microsoft.com/office/drawing/2014/main" id="{F49691A3-C85B-4098-9648-CDFECCB78AF2}"/>
              </a:ext>
            </a:extLst>
          </p:cNvPr>
          <p:cNvSpPr>
            <a:spLocks noChangeArrowheads="1"/>
          </p:cNvSpPr>
          <p:nvPr/>
        </p:nvSpPr>
        <p:spPr bwMode="auto">
          <a:xfrm>
            <a:off x="4978296"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243" name="Rectangle 1259">
            <a:extLst>
              <a:ext uri="{FF2B5EF4-FFF2-40B4-BE49-F238E27FC236}">
                <a16:creationId xmlns:a16="http://schemas.microsoft.com/office/drawing/2014/main" id="{D52E6550-F202-4BB7-BD91-230CE7664828}"/>
              </a:ext>
            </a:extLst>
          </p:cNvPr>
          <p:cNvSpPr>
            <a:spLocks noChangeArrowheads="1"/>
          </p:cNvSpPr>
          <p:nvPr/>
        </p:nvSpPr>
        <p:spPr bwMode="auto">
          <a:xfrm>
            <a:off x="5252933"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244" name="Rectangle 1260">
            <a:extLst>
              <a:ext uri="{FF2B5EF4-FFF2-40B4-BE49-F238E27FC236}">
                <a16:creationId xmlns:a16="http://schemas.microsoft.com/office/drawing/2014/main" id="{B9E283BB-B5BC-4059-8B09-2A4566056DF3}"/>
              </a:ext>
            </a:extLst>
          </p:cNvPr>
          <p:cNvSpPr>
            <a:spLocks noChangeArrowheads="1"/>
          </p:cNvSpPr>
          <p:nvPr/>
        </p:nvSpPr>
        <p:spPr bwMode="auto">
          <a:xfrm>
            <a:off x="5527571"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245" name="Rectangle 1261">
            <a:extLst>
              <a:ext uri="{FF2B5EF4-FFF2-40B4-BE49-F238E27FC236}">
                <a16:creationId xmlns:a16="http://schemas.microsoft.com/office/drawing/2014/main" id="{620EB949-31DE-4B1D-BC13-E3FF878C61C1}"/>
              </a:ext>
            </a:extLst>
          </p:cNvPr>
          <p:cNvSpPr>
            <a:spLocks noChangeArrowheads="1"/>
          </p:cNvSpPr>
          <p:nvPr/>
        </p:nvSpPr>
        <p:spPr bwMode="auto">
          <a:xfrm>
            <a:off x="579585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246" name="Rectangle 1262">
            <a:extLst>
              <a:ext uri="{FF2B5EF4-FFF2-40B4-BE49-F238E27FC236}">
                <a16:creationId xmlns:a16="http://schemas.microsoft.com/office/drawing/2014/main" id="{B089592F-A944-47BD-97A9-40FBE7EDD43D}"/>
              </a:ext>
            </a:extLst>
          </p:cNvPr>
          <p:cNvSpPr>
            <a:spLocks noChangeArrowheads="1"/>
          </p:cNvSpPr>
          <p:nvPr/>
        </p:nvSpPr>
        <p:spPr bwMode="auto">
          <a:xfrm>
            <a:off x="6068908"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247" name="Rectangle 1263">
            <a:extLst>
              <a:ext uri="{FF2B5EF4-FFF2-40B4-BE49-F238E27FC236}">
                <a16:creationId xmlns:a16="http://schemas.microsoft.com/office/drawing/2014/main" id="{308E74A7-D039-4C68-9B0A-7C768A0A80D5}"/>
              </a:ext>
            </a:extLst>
          </p:cNvPr>
          <p:cNvSpPr>
            <a:spLocks noChangeArrowheads="1"/>
          </p:cNvSpPr>
          <p:nvPr/>
        </p:nvSpPr>
        <p:spPr bwMode="auto">
          <a:xfrm>
            <a:off x="6343546"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248" name="Rectangle 1264">
            <a:extLst>
              <a:ext uri="{FF2B5EF4-FFF2-40B4-BE49-F238E27FC236}">
                <a16:creationId xmlns:a16="http://schemas.microsoft.com/office/drawing/2014/main" id="{812D4506-4218-43BB-9CA3-E9B4D16AB6A0}"/>
              </a:ext>
            </a:extLst>
          </p:cNvPr>
          <p:cNvSpPr>
            <a:spLocks noChangeArrowheads="1"/>
          </p:cNvSpPr>
          <p:nvPr/>
        </p:nvSpPr>
        <p:spPr bwMode="auto">
          <a:xfrm>
            <a:off x="661183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249" name="Rectangle 1265">
            <a:extLst>
              <a:ext uri="{FF2B5EF4-FFF2-40B4-BE49-F238E27FC236}">
                <a16:creationId xmlns:a16="http://schemas.microsoft.com/office/drawing/2014/main" id="{AB145E95-1D55-4050-9D90-BA40141D1DFD}"/>
              </a:ext>
            </a:extLst>
          </p:cNvPr>
          <p:cNvSpPr>
            <a:spLocks noChangeArrowheads="1"/>
          </p:cNvSpPr>
          <p:nvPr/>
        </p:nvSpPr>
        <p:spPr bwMode="auto">
          <a:xfrm>
            <a:off x="688488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250" name="Rectangle 1266">
            <a:extLst>
              <a:ext uri="{FF2B5EF4-FFF2-40B4-BE49-F238E27FC236}">
                <a16:creationId xmlns:a16="http://schemas.microsoft.com/office/drawing/2014/main" id="{33AD3775-E392-4BA2-8FD1-347A0695C603}"/>
              </a:ext>
            </a:extLst>
          </p:cNvPr>
          <p:cNvSpPr>
            <a:spLocks noChangeArrowheads="1"/>
          </p:cNvSpPr>
          <p:nvPr/>
        </p:nvSpPr>
        <p:spPr bwMode="auto">
          <a:xfrm>
            <a:off x="7159521"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251" name="Rectangle 1267">
            <a:extLst>
              <a:ext uri="{FF2B5EF4-FFF2-40B4-BE49-F238E27FC236}">
                <a16:creationId xmlns:a16="http://schemas.microsoft.com/office/drawing/2014/main" id="{387F8D18-FFE9-464C-BABD-31FA1BDB2EB3}"/>
              </a:ext>
            </a:extLst>
          </p:cNvPr>
          <p:cNvSpPr>
            <a:spLocks noChangeArrowheads="1"/>
          </p:cNvSpPr>
          <p:nvPr/>
        </p:nvSpPr>
        <p:spPr bwMode="auto">
          <a:xfrm>
            <a:off x="742780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252" name="Rectangle 1268">
            <a:extLst>
              <a:ext uri="{FF2B5EF4-FFF2-40B4-BE49-F238E27FC236}">
                <a16:creationId xmlns:a16="http://schemas.microsoft.com/office/drawing/2014/main" id="{6CEB9B34-0698-46D7-8894-432E03268769}"/>
              </a:ext>
            </a:extLst>
          </p:cNvPr>
          <p:cNvSpPr>
            <a:spLocks noChangeArrowheads="1"/>
          </p:cNvSpPr>
          <p:nvPr/>
        </p:nvSpPr>
        <p:spPr bwMode="auto">
          <a:xfrm>
            <a:off x="7704033"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253" name="Rectangle 1269">
            <a:extLst>
              <a:ext uri="{FF2B5EF4-FFF2-40B4-BE49-F238E27FC236}">
                <a16:creationId xmlns:a16="http://schemas.microsoft.com/office/drawing/2014/main" id="{10E758E5-0053-4D3D-8AA1-6344A84BE717}"/>
              </a:ext>
            </a:extLst>
          </p:cNvPr>
          <p:cNvSpPr>
            <a:spLocks noChangeArrowheads="1"/>
          </p:cNvSpPr>
          <p:nvPr/>
        </p:nvSpPr>
        <p:spPr bwMode="auto">
          <a:xfrm>
            <a:off x="79754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254" name="Rectangle 1270">
            <a:extLst>
              <a:ext uri="{FF2B5EF4-FFF2-40B4-BE49-F238E27FC236}">
                <a16:creationId xmlns:a16="http://schemas.microsoft.com/office/drawing/2014/main" id="{534378E1-DFB6-43FE-A817-417FD2DE579C}"/>
              </a:ext>
            </a:extLst>
          </p:cNvPr>
          <p:cNvSpPr>
            <a:spLocks noChangeArrowheads="1"/>
          </p:cNvSpPr>
          <p:nvPr/>
        </p:nvSpPr>
        <p:spPr bwMode="auto">
          <a:xfrm>
            <a:off x="824378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255" name="Rectangle 1333">
            <a:extLst>
              <a:ext uri="{FF2B5EF4-FFF2-40B4-BE49-F238E27FC236}">
                <a16:creationId xmlns:a16="http://schemas.microsoft.com/office/drawing/2014/main" id="{D08254B4-3F49-4351-8D43-9055ACBCBE27}"/>
              </a:ext>
            </a:extLst>
          </p:cNvPr>
          <p:cNvSpPr>
            <a:spLocks noChangeArrowheads="1"/>
          </p:cNvSpPr>
          <p:nvPr/>
        </p:nvSpPr>
        <p:spPr bwMode="auto">
          <a:xfrm>
            <a:off x="1523539" y="4327782"/>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256" name="Line 93">
            <a:extLst>
              <a:ext uri="{FF2B5EF4-FFF2-40B4-BE49-F238E27FC236}">
                <a16:creationId xmlns:a16="http://schemas.microsoft.com/office/drawing/2014/main" id="{4E2D9A09-D46F-45E9-A6DF-7F01FB600ECF}"/>
              </a:ext>
            </a:extLst>
          </p:cNvPr>
          <p:cNvSpPr>
            <a:spLocks noChangeShapeType="1"/>
          </p:cNvSpPr>
          <p:nvPr/>
        </p:nvSpPr>
        <p:spPr bwMode="auto">
          <a:xfrm>
            <a:off x="1841396" y="4188306"/>
            <a:ext cx="67024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7" name="Text Box 216">
            <a:extLst>
              <a:ext uri="{FF2B5EF4-FFF2-40B4-BE49-F238E27FC236}">
                <a16:creationId xmlns:a16="http://schemas.microsoft.com/office/drawing/2014/main" id="{1D0B5941-5051-4DCD-90CB-C97AB272EA1B}"/>
              </a:ext>
            </a:extLst>
          </p:cNvPr>
          <p:cNvSpPr txBox="1">
            <a:spLocks noChangeArrowheads="1"/>
          </p:cNvSpPr>
          <p:nvPr/>
        </p:nvSpPr>
        <p:spPr bwMode="auto">
          <a:xfrm>
            <a:off x="723563" y="1143481"/>
            <a:ext cx="82410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Very severe</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60" name="Line 100">
            <a:extLst>
              <a:ext uri="{FF2B5EF4-FFF2-40B4-BE49-F238E27FC236}">
                <a16:creationId xmlns:a16="http://schemas.microsoft.com/office/drawing/2014/main" id="{72F47DE1-E0F6-4A39-B22D-A2F2DD19DF67}"/>
              </a:ext>
            </a:extLst>
          </p:cNvPr>
          <p:cNvSpPr>
            <a:spLocks noChangeShapeType="1"/>
          </p:cNvSpPr>
          <p:nvPr/>
        </p:nvSpPr>
        <p:spPr bwMode="auto">
          <a:xfrm rot="5400000">
            <a:off x="1771546" y="3442181"/>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1" name="Line 102">
            <a:extLst>
              <a:ext uri="{FF2B5EF4-FFF2-40B4-BE49-F238E27FC236}">
                <a16:creationId xmlns:a16="http://schemas.microsoft.com/office/drawing/2014/main" id="{2DC3A9EA-6B56-44D1-B359-EF7DA29D6665}"/>
              </a:ext>
            </a:extLst>
          </p:cNvPr>
          <p:cNvSpPr>
            <a:spLocks noChangeShapeType="1"/>
          </p:cNvSpPr>
          <p:nvPr/>
        </p:nvSpPr>
        <p:spPr bwMode="auto">
          <a:xfrm rot="5400000">
            <a:off x="1771546" y="2091218"/>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2" name="Line 101">
            <a:extLst>
              <a:ext uri="{FF2B5EF4-FFF2-40B4-BE49-F238E27FC236}">
                <a16:creationId xmlns:a16="http://schemas.microsoft.com/office/drawing/2014/main" id="{201594DB-AEA2-4C9C-A30F-FBA2EF8B240B}"/>
              </a:ext>
            </a:extLst>
          </p:cNvPr>
          <p:cNvSpPr>
            <a:spLocks noChangeShapeType="1"/>
          </p:cNvSpPr>
          <p:nvPr/>
        </p:nvSpPr>
        <p:spPr bwMode="auto">
          <a:xfrm rot="5400000">
            <a:off x="1767577" y="2763525"/>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3" name="Line 102">
            <a:extLst>
              <a:ext uri="{FF2B5EF4-FFF2-40B4-BE49-F238E27FC236}">
                <a16:creationId xmlns:a16="http://schemas.microsoft.com/office/drawing/2014/main" id="{36F400BF-DEE9-40BE-8B86-503D1EB68BA3}"/>
              </a:ext>
            </a:extLst>
          </p:cNvPr>
          <p:cNvSpPr>
            <a:spLocks noChangeShapeType="1"/>
          </p:cNvSpPr>
          <p:nvPr/>
        </p:nvSpPr>
        <p:spPr bwMode="auto">
          <a:xfrm rot="5400000">
            <a:off x="1767577" y="1414150"/>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4" name="Line 92">
            <a:extLst>
              <a:ext uri="{FF2B5EF4-FFF2-40B4-BE49-F238E27FC236}">
                <a16:creationId xmlns:a16="http://schemas.microsoft.com/office/drawing/2014/main" id="{D17BD3B5-ED3F-4CDF-B6C3-FE787E786408}"/>
              </a:ext>
            </a:extLst>
          </p:cNvPr>
          <p:cNvSpPr>
            <a:spLocks noChangeShapeType="1"/>
          </p:cNvSpPr>
          <p:nvPr/>
        </p:nvSpPr>
        <p:spPr bwMode="auto">
          <a:xfrm>
            <a:off x="1841396" y="1483206"/>
            <a:ext cx="0" cy="2698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5" name="Line 103">
            <a:extLst>
              <a:ext uri="{FF2B5EF4-FFF2-40B4-BE49-F238E27FC236}">
                <a16:creationId xmlns:a16="http://schemas.microsoft.com/office/drawing/2014/main" id="{5DF219DD-5EE4-49DD-BE6F-C37E2E836203}"/>
              </a:ext>
            </a:extLst>
          </p:cNvPr>
          <p:cNvSpPr>
            <a:spLocks noChangeShapeType="1"/>
          </p:cNvSpPr>
          <p:nvPr/>
        </p:nvSpPr>
        <p:spPr bwMode="auto">
          <a:xfrm rot="16200000" flipV="1">
            <a:off x="1771546" y="4118456"/>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6" name="Text Box 106">
            <a:extLst>
              <a:ext uri="{FF2B5EF4-FFF2-40B4-BE49-F238E27FC236}">
                <a16:creationId xmlns:a16="http://schemas.microsoft.com/office/drawing/2014/main" id="{ED5B1D56-D545-4B1C-AB5B-A312A232B1D2}"/>
              </a:ext>
            </a:extLst>
          </p:cNvPr>
          <p:cNvSpPr txBox="1">
            <a:spLocks noChangeArrowheads="1"/>
          </p:cNvSpPr>
          <p:nvPr/>
        </p:nvSpPr>
        <p:spPr bwMode="auto">
          <a:xfrm>
            <a:off x="1411371" y="336632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267" name="Text Box 107">
            <a:extLst>
              <a:ext uri="{FF2B5EF4-FFF2-40B4-BE49-F238E27FC236}">
                <a16:creationId xmlns:a16="http://schemas.microsoft.com/office/drawing/2014/main" id="{CCC0D3BC-8926-453B-8A93-ADDB60A3D4E9}"/>
              </a:ext>
            </a:extLst>
          </p:cNvPr>
          <p:cNvSpPr txBox="1">
            <a:spLocks noChangeArrowheads="1"/>
          </p:cNvSpPr>
          <p:nvPr/>
        </p:nvSpPr>
        <p:spPr bwMode="auto">
          <a:xfrm>
            <a:off x="1411371" y="269197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268" name="Text Box 108">
            <a:extLst>
              <a:ext uri="{FF2B5EF4-FFF2-40B4-BE49-F238E27FC236}">
                <a16:creationId xmlns:a16="http://schemas.microsoft.com/office/drawing/2014/main" id="{AC7D2505-A850-4079-B9BC-8868D4A483BA}"/>
              </a:ext>
            </a:extLst>
          </p:cNvPr>
          <p:cNvSpPr txBox="1">
            <a:spLocks noChangeArrowheads="1"/>
          </p:cNvSpPr>
          <p:nvPr/>
        </p:nvSpPr>
        <p:spPr bwMode="auto">
          <a:xfrm>
            <a:off x="1411371" y="201761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269" name="Text Box 108">
            <a:extLst>
              <a:ext uri="{FF2B5EF4-FFF2-40B4-BE49-F238E27FC236}">
                <a16:creationId xmlns:a16="http://schemas.microsoft.com/office/drawing/2014/main" id="{4859AFA0-11F8-459A-94C8-9EBBD724FE94}"/>
              </a:ext>
            </a:extLst>
          </p:cNvPr>
          <p:cNvSpPr txBox="1">
            <a:spLocks noChangeArrowheads="1"/>
          </p:cNvSpPr>
          <p:nvPr/>
        </p:nvSpPr>
        <p:spPr bwMode="auto">
          <a:xfrm>
            <a:off x="1416134" y="134326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270" name="Text Box 105">
            <a:extLst>
              <a:ext uri="{FF2B5EF4-FFF2-40B4-BE49-F238E27FC236}">
                <a16:creationId xmlns:a16="http://schemas.microsoft.com/office/drawing/2014/main" id="{3D46BC9B-E82E-46C4-9EFF-AC09998B0F32}"/>
              </a:ext>
            </a:extLst>
          </p:cNvPr>
          <p:cNvSpPr txBox="1">
            <a:spLocks noChangeArrowheads="1"/>
          </p:cNvSpPr>
          <p:nvPr/>
        </p:nvSpPr>
        <p:spPr bwMode="auto">
          <a:xfrm>
            <a:off x="1411371" y="404067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cxnSp>
        <p:nvCxnSpPr>
          <p:cNvPr id="271" name="直線コネクタ 270">
            <a:extLst>
              <a:ext uri="{FF2B5EF4-FFF2-40B4-BE49-F238E27FC236}">
                <a16:creationId xmlns:a16="http://schemas.microsoft.com/office/drawing/2014/main" id="{E58D66D5-EFB6-4E39-85F8-51902A33D66C}"/>
              </a:ext>
            </a:extLst>
          </p:cNvPr>
          <p:cNvCxnSpPr/>
          <p:nvPr/>
        </p:nvCxnSpPr>
        <p:spPr bwMode="auto">
          <a:xfrm>
            <a:off x="1844571" y="2834168"/>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4233A8DF-04EF-4F4B-8610-95AEF2D4005E}"/>
              </a:ext>
            </a:extLst>
          </p:cNvPr>
          <p:cNvCxnSpPr/>
          <p:nvPr/>
        </p:nvCxnSpPr>
        <p:spPr bwMode="auto">
          <a:xfrm>
            <a:off x="1844571" y="1483206"/>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3" name="直線コネクタ 272">
            <a:extLst>
              <a:ext uri="{FF2B5EF4-FFF2-40B4-BE49-F238E27FC236}">
                <a16:creationId xmlns:a16="http://schemas.microsoft.com/office/drawing/2014/main" id="{B0DF7F3F-309E-4AA0-8584-787438D66959}"/>
              </a:ext>
            </a:extLst>
          </p:cNvPr>
          <p:cNvCxnSpPr>
            <a:cxnSpLocks/>
          </p:cNvCxnSpPr>
          <p:nvPr/>
        </p:nvCxnSpPr>
        <p:spPr bwMode="auto">
          <a:xfrm>
            <a:off x="1844571" y="2157893"/>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4" name="Rectangle 1270">
            <a:extLst>
              <a:ext uri="{FF2B5EF4-FFF2-40B4-BE49-F238E27FC236}">
                <a16:creationId xmlns:a16="http://schemas.microsoft.com/office/drawing/2014/main" id="{C7C8985D-A336-4A7B-84FB-BD8C39F9C910}"/>
              </a:ext>
            </a:extLst>
          </p:cNvPr>
          <p:cNvSpPr>
            <a:spLocks noChangeArrowheads="1"/>
          </p:cNvSpPr>
          <p:nvPr/>
        </p:nvSpPr>
        <p:spPr bwMode="auto">
          <a:xfrm>
            <a:off x="8388424" y="4459237"/>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cxnSp>
        <p:nvCxnSpPr>
          <p:cNvPr id="277" name="直線コネクタ 276">
            <a:extLst>
              <a:ext uri="{FF2B5EF4-FFF2-40B4-BE49-F238E27FC236}">
                <a16:creationId xmlns:a16="http://schemas.microsoft.com/office/drawing/2014/main" id="{1D04DB49-676D-4A30-8DE0-49ACF7BF603D}"/>
              </a:ext>
            </a:extLst>
          </p:cNvPr>
          <p:cNvCxnSpPr/>
          <p:nvPr/>
        </p:nvCxnSpPr>
        <p:spPr bwMode="auto">
          <a:xfrm>
            <a:off x="1844571" y="3510443"/>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8" name="フリーフォーム 1">
            <a:extLst>
              <a:ext uri="{FF2B5EF4-FFF2-40B4-BE49-F238E27FC236}">
                <a16:creationId xmlns:a16="http://schemas.microsoft.com/office/drawing/2014/main" id="{E9C19DD6-FC42-4FA6-8E1D-CD69A602D4AC}"/>
              </a:ext>
            </a:extLst>
          </p:cNvPr>
          <p:cNvSpPr>
            <a:spLocks/>
          </p:cNvSpPr>
          <p:nvPr/>
        </p:nvSpPr>
        <p:spPr bwMode="auto">
          <a:xfrm>
            <a:off x="1842983" y="3370743"/>
            <a:ext cx="6616700" cy="417513"/>
          </a:xfrm>
          <a:custGeom>
            <a:avLst/>
            <a:gdLst>
              <a:gd name="T0" fmla="*/ 0 w 6375449"/>
              <a:gd name="T1" fmla="*/ 0 h 375559"/>
              <a:gd name="T2" fmla="*/ 1346969 w 6375449"/>
              <a:gd name="T3" fmla="*/ 23379968 h 375559"/>
              <a:gd name="T4" fmla="*/ 2654421 w 6375449"/>
              <a:gd name="T5" fmla="*/ 23379884 h 375559"/>
              <a:gd name="T6" fmla="*/ 3697878 w 6375449"/>
              <a:gd name="T7" fmla="*/ 62760050 h 375559"/>
              <a:gd name="T8" fmla="*/ 4701833 w 6375449"/>
              <a:gd name="T9" fmla="*/ 62760050 h 375559"/>
              <a:gd name="T10" fmla="*/ 5656798 w 6375449"/>
              <a:gd name="T11" fmla="*/ 62760050 h 375559"/>
              <a:gd name="T12" fmla="*/ 6709723 w 6375449"/>
              <a:gd name="T13" fmla="*/ 85372128 h 375559"/>
              <a:gd name="T14" fmla="*/ 16871729 w 6375449"/>
              <a:gd name="T15" fmla="*/ 85372128 h 375559"/>
              <a:gd name="T16" fmla="*/ 17777743 w 6375449"/>
              <a:gd name="T17" fmla="*/ 105830539 h 375559"/>
              <a:gd name="T18" fmla="*/ 29996602 w 6375449"/>
              <a:gd name="T19" fmla="*/ 105830539 h 375559"/>
              <a:gd name="T20" fmla="*/ 30976075 w 6375449"/>
              <a:gd name="T21" fmla="*/ 127365517 h 375559"/>
              <a:gd name="T22" fmla="*/ 31931054 w 6375449"/>
              <a:gd name="T23" fmla="*/ 105830539 h 375559"/>
              <a:gd name="T24" fmla="*/ 33057443 w 6375449"/>
              <a:gd name="T25" fmla="*/ 105830539 h 375559"/>
              <a:gd name="T26" fmla="*/ 34012428 w 6375449"/>
              <a:gd name="T27" fmla="*/ 125212266 h 375559"/>
              <a:gd name="T28" fmla="*/ 35114304 w 6375449"/>
              <a:gd name="T29" fmla="*/ 105830539 h 375559"/>
              <a:gd name="T30" fmla="*/ 36020342 w 6375449"/>
              <a:gd name="T31" fmla="*/ 127365517 h 375559"/>
              <a:gd name="T32" fmla="*/ 37122236 w 6375449"/>
              <a:gd name="T33" fmla="*/ 104754019 h 375559"/>
              <a:gd name="T34" fmla="*/ 38126179 w 6375449"/>
              <a:gd name="T35" fmla="*/ 127365517 h 375559"/>
              <a:gd name="T36" fmla="*/ 49169712 w 6375449"/>
              <a:gd name="T37" fmla="*/ 127365517 h 3755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75449"/>
              <a:gd name="T58" fmla="*/ 0 h 375559"/>
              <a:gd name="T59" fmla="*/ 6375449 w 6375449"/>
              <a:gd name="T60" fmla="*/ 375559 h 3755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75449" h="375559">
                <a:moveTo>
                  <a:pt x="0" y="0"/>
                </a:moveTo>
                <a:lnTo>
                  <a:pt x="174650" y="68940"/>
                </a:lnTo>
                <a:lnTo>
                  <a:pt x="344177" y="68939"/>
                </a:lnTo>
                <a:lnTo>
                  <a:pt x="479474" y="185059"/>
                </a:lnTo>
                <a:lnTo>
                  <a:pt x="609649" y="185059"/>
                </a:lnTo>
                <a:lnTo>
                  <a:pt x="733474" y="185059"/>
                </a:lnTo>
                <a:lnTo>
                  <a:pt x="869999" y="251734"/>
                </a:lnTo>
                <a:lnTo>
                  <a:pt x="2187624" y="251734"/>
                </a:lnTo>
                <a:lnTo>
                  <a:pt x="2305099" y="312059"/>
                </a:lnTo>
                <a:lnTo>
                  <a:pt x="3889424" y="312059"/>
                </a:lnTo>
                <a:lnTo>
                  <a:pt x="4016424" y="375559"/>
                </a:lnTo>
                <a:lnTo>
                  <a:pt x="4140249" y="312059"/>
                </a:lnTo>
                <a:lnTo>
                  <a:pt x="4286299" y="312059"/>
                </a:lnTo>
                <a:lnTo>
                  <a:pt x="4410124" y="369209"/>
                </a:lnTo>
                <a:lnTo>
                  <a:pt x="4552999" y="312059"/>
                </a:lnTo>
                <a:lnTo>
                  <a:pt x="4670474" y="375559"/>
                </a:lnTo>
                <a:lnTo>
                  <a:pt x="4813349" y="308884"/>
                </a:lnTo>
                <a:lnTo>
                  <a:pt x="4943524" y="375559"/>
                </a:lnTo>
                <a:lnTo>
                  <a:pt x="6375449" y="375559"/>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1" name="Text Box 100">
            <a:extLst>
              <a:ext uri="{FF2B5EF4-FFF2-40B4-BE49-F238E27FC236}">
                <a16:creationId xmlns:a16="http://schemas.microsoft.com/office/drawing/2014/main" id="{1DC75511-8C1A-4402-9231-A34E858FDD0A}"/>
              </a:ext>
            </a:extLst>
          </p:cNvPr>
          <p:cNvSpPr txBox="1">
            <a:spLocks noChangeArrowheads="1"/>
          </p:cNvSpPr>
          <p:nvPr/>
        </p:nvSpPr>
        <p:spPr bwMode="auto">
          <a:xfrm>
            <a:off x="1871817" y="2217098"/>
            <a:ext cx="6748963"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Change in abdominal bloating: p &lt; 0.01 for Weeks 1 and 2, p &lt; 0.001 for Weeks 3 through 48 </a:t>
            </a:r>
            <a:br>
              <a:rPr lang="en-US" altLang="ja-JP" sz="1400" b="0" i="0" dirty="0">
                <a:latin typeface="Calibri" panose="020F0502020204030204" pitchFamily="34" charset="0"/>
                <a:ea typeface="メイリオ" panose="020B0604030504040204" pitchFamily="50" charset="-128"/>
                <a:cs typeface="Calibri" panose="020F0502020204030204" pitchFamily="34" charset="0"/>
              </a:rPr>
            </a:br>
            <a:r>
              <a:rPr lang="en-us" sz="1400" b="0" i="0">
                <a:latin typeface="Calibri" panose="020F0502020204030204" pitchFamily="34" charset="0"/>
                <a:ea typeface="メイリオ" panose="020B0604030504040204" pitchFamily="50" charset="-128"/>
                <a:cs typeface="Calibri" panose="020F0502020204030204" pitchFamily="34" charset="0"/>
              </a:rPr>
              <a:t>(one-sample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34" name="グループ化 333">
            <a:extLst>
              <a:ext uri="{FF2B5EF4-FFF2-40B4-BE49-F238E27FC236}">
                <a16:creationId xmlns:a16="http://schemas.microsoft.com/office/drawing/2014/main" id="{F73B7202-FCB4-4D39-844E-3A438AEFFA60}"/>
              </a:ext>
            </a:extLst>
          </p:cNvPr>
          <p:cNvGrpSpPr/>
          <p:nvPr/>
        </p:nvGrpSpPr>
        <p:grpSpPr>
          <a:xfrm>
            <a:off x="1787421" y="3318356"/>
            <a:ext cx="6731000" cy="517525"/>
            <a:chOff x="1787421" y="3318356"/>
            <a:chExt cx="6731000" cy="517525"/>
          </a:xfrm>
          <a:solidFill>
            <a:srgbClr val="549117"/>
          </a:solidFill>
        </p:grpSpPr>
        <p:sp>
          <p:nvSpPr>
            <p:cNvPr id="335" name="Oval 26">
              <a:extLst>
                <a:ext uri="{FF2B5EF4-FFF2-40B4-BE49-F238E27FC236}">
                  <a16:creationId xmlns:a16="http://schemas.microsoft.com/office/drawing/2014/main" id="{686A573A-609E-4060-858D-89A8AD32AEB5}"/>
                </a:ext>
              </a:extLst>
            </p:cNvPr>
            <p:cNvSpPr>
              <a:spLocks noChangeArrowheads="1"/>
            </p:cNvSpPr>
            <p:nvPr/>
          </p:nvSpPr>
          <p:spPr bwMode="auto">
            <a:xfrm>
              <a:off x="1966808" y="33866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6" name="Oval 27">
              <a:extLst>
                <a:ext uri="{FF2B5EF4-FFF2-40B4-BE49-F238E27FC236}">
                  <a16:creationId xmlns:a16="http://schemas.microsoft.com/office/drawing/2014/main" id="{70D129E6-7E7E-45F2-B4C6-D2D8687E0382}"/>
                </a:ext>
              </a:extLst>
            </p:cNvPr>
            <p:cNvSpPr>
              <a:spLocks noChangeArrowheads="1"/>
            </p:cNvSpPr>
            <p:nvPr/>
          </p:nvSpPr>
          <p:spPr bwMode="auto">
            <a:xfrm>
              <a:off x="2146196" y="33866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7" name="Oval 28">
              <a:extLst>
                <a:ext uri="{FF2B5EF4-FFF2-40B4-BE49-F238E27FC236}">
                  <a16:creationId xmlns:a16="http://schemas.microsoft.com/office/drawing/2014/main" id="{6FB3A21C-4B26-4ED9-89D8-B26FA6CB6F83}"/>
                </a:ext>
              </a:extLst>
            </p:cNvPr>
            <p:cNvSpPr>
              <a:spLocks noChangeArrowheads="1"/>
            </p:cNvSpPr>
            <p:nvPr/>
          </p:nvSpPr>
          <p:spPr bwMode="auto">
            <a:xfrm>
              <a:off x="2281133" y="35247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8" name="Oval 29">
              <a:extLst>
                <a:ext uri="{FF2B5EF4-FFF2-40B4-BE49-F238E27FC236}">
                  <a16:creationId xmlns:a16="http://schemas.microsoft.com/office/drawing/2014/main" id="{9114CFB0-E678-456C-BA44-65DBD44CDCE0}"/>
                </a:ext>
              </a:extLst>
            </p:cNvPr>
            <p:cNvSpPr>
              <a:spLocks noChangeArrowheads="1"/>
            </p:cNvSpPr>
            <p:nvPr/>
          </p:nvSpPr>
          <p:spPr bwMode="auto">
            <a:xfrm>
              <a:off x="2414483" y="35247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9" name="Oval 30">
              <a:extLst>
                <a:ext uri="{FF2B5EF4-FFF2-40B4-BE49-F238E27FC236}">
                  <a16:creationId xmlns:a16="http://schemas.microsoft.com/office/drawing/2014/main" id="{AE7DC7F1-71C3-4D07-88ED-23F5F6137CBB}"/>
                </a:ext>
              </a:extLst>
            </p:cNvPr>
            <p:cNvSpPr>
              <a:spLocks noChangeArrowheads="1"/>
            </p:cNvSpPr>
            <p:nvPr/>
          </p:nvSpPr>
          <p:spPr bwMode="auto">
            <a:xfrm>
              <a:off x="2558946" y="35247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0" name="Oval 31">
              <a:extLst>
                <a:ext uri="{FF2B5EF4-FFF2-40B4-BE49-F238E27FC236}">
                  <a16:creationId xmlns:a16="http://schemas.microsoft.com/office/drawing/2014/main" id="{764391A7-DF9F-4EFD-A207-05E79A278C7A}"/>
                </a:ext>
              </a:extLst>
            </p:cNvPr>
            <p:cNvSpPr>
              <a:spLocks noChangeArrowheads="1"/>
            </p:cNvSpPr>
            <p:nvPr/>
          </p:nvSpPr>
          <p:spPr bwMode="auto">
            <a:xfrm>
              <a:off x="2701821"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1" name="Oval 32">
              <a:extLst>
                <a:ext uri="{FF2B5EF4-FFF2-40B4-BE49-F238E27FC236}">
                  <a16:creationId xmlns:a16="http://schemas.microsoft.com/office/drawing/2014/main" id="{A3BFFBB2-A9BA-4522-8CC6-94AD839117CA}"/>
                </a:ext>
              </a:extLst>
            </p:cNvPr>
            <p:cNvSpPr>
              <a:spLocks noChangeArrowheads="1"/>
            </p:cNvSpPr>
            <p:nvPr/>
          </p:nvSpPr>
          <p:spPr bwMode="auto">
            <a:xfrm>
              <a:off x="2836758"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2" name="Oval 33">
              <a:extLst>
                <a:ext uri="{FF2B5EF4-FFF2-40B4-BE49-F238E27FC236}">
                  <a16:creationId xmlns:a16="http://schemas.microsoft.com/office/drawing/2014/main" id="{81EDD0AA-629F-4062-8B35-4E906B26B531}"/>
                </a:ext>
              </a:extLst>
            </p:cNvPr>
            <p:cNvSpPr>
              <a:spLocks noChangeArrowheads="1"/>
            </p:cNvSpPr>
            <p:nvPr/>
          </p:nvSpPr>
          <p:spPr bwMode="auto">
            <a:xfrm>
              <a:off x="2971696"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3" name="Oval 34">
              <a:extLst>
                <a:ext uri="{FF2B5EF4-FFF2-40B4-BE49-F238E27FC236}">
                  <a16:creationId xmlns:a16="http://schemas.microsoft.com/office/drawing/2014/main" id="{E788092C-3367-4CDE-B0E4-F348286D7448}"/>
                </a:ext>
              </a:extLst>
            </p:cNvPr>
            <p:cNvSpPr>
              <a:spLocks noChangeArrowheads="1"/>
            </p:cNvSpPr>
            <p:nvPr/>
          </p:nvSpPr>
          <p:spPr bwMode="auto">
            <a:xfrm>
              <a:off x="3101871"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4" name="Oval 35">
              <a:extLst>
                <a:ext uri="{FF2B5EF4-FFF2-40B4-BE49-F238E27FC236}">
                  <a16:creationId xmlns:a16="http://schemas.microsoft.com/office/drawing/2014/main" id="{DF14DA4E-57D2-4DFF-88BA-074936896CC6}"/>
                </a:ext>
              </a:extLst>
            </p:cNvPr>
            <p:cNvSpPr>
              <a:spLocks noChangeArrowheads="1"/>
            </p:cNvSpPr>
            <p:nvPr/>
          </p:nvSpPr>
          <p:spPr bwMode="auto">
            <a:xfrm>
              <a:off x="3232046"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5" name="Oval 36">
              <a:extLst>
                <a:ext uri="{FF2B5EF4-FFF2-40B4-BE49-F238E27FC236}">
                  <a16:creationId xmlns:a16="http://schemas.microsoft.com/office/drawing/2014/main" id="{62BB4035-F11C-4955-9B2D-F21CEBF79086}"/>
                </a:ext>
              </a:extLst>
            </p:cNvPr>
            <p:cNvSpPr>
              <a:spLocks noChangeArrowheads="1"/>
            </p:cNvSpPr>
            <p:nvPr/>
          </p:nvSpPr>
          <p:spPr bwMode="auto">
            <a:xfrm>
              <a:off x="3368571"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6" name="Oval 37">
              <a:extLst>
                <a:ext uri="{FF2B5EF4-FFF2-40B4-BE49-F238E27FC236}">
                  <a16:creationId xmlns:a16="http://schemas.microsoft.com/office/drawing/2014/main" id="{884C27A2-47D2-428D-BD77-3E32F7858361}"/>
                </a:ext>
              </a:extLst>
            </p:cNvPr>
            <p:cNvSpPr>
              <a:spLocks noChangeArrowheads="1"/>
            </p:cNvSpPr>
            <p:nvPr/>
          </p:nvSpPr>
          <p:spPr bwMode="auto">
            <a:xfrm>
              <a:off x="3503508"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7" name="Oval 38">
              <a:extLst>
                <a:ext uri="{FF2B5EF4-FFF2-40B4-BE49-F238E27FC236}">
                  <a16:creationId xmlns:a16="http://schemas.microsoft.com/office/drawing/2014/main" id="{9DA81AE4-8FE3-4D2E-91E3-75644BFF26B4}"/>
                </a:ext>
              </a:extLst>
            </p:cNvPr>
            <p:cNvSpPr>
              <a:spLocks noChangeArrowheads="1"/>
            </p:cNvSpPr>
            <p:nvPr/>
          </p:nvSpPr>
          <p:spPr bwMode="auto">
            <a:xfrm>
              <a:off x="3641621"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8" name="Oval 39">
              <a:extLst>
                <a:ext uri="{FF2B5EF4-FFF2-40B4-BE49-F238E27FC236}">
                  <a16:creationId xmlns:a16="http://schemas.microsoft.com/office/drawing/2014/main" id="{1CA2EE17-B167-4221-827C-523438215968}"/>
                </a:ext>
              </a:extLst>
            </p:cNvPr>
            <p:cNvSpPr>
              <a:spLocks noChangeArrowheads="1"/>
            </p:cNvSpPr>
            <p:nvPr/>
          </p:nvSpPr>
          <p:spPr bwMode="auto">
            <a:xfrm>
              <a:off x="3779733"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9" name="Oval 40">
              <a:extLst>
                <a:ext uri="{FF2B5EF4-FFF2-40B4-BE49-F238E27FC236}">
                  <a16:creationId xmlns:a16="http://schemas.microsoft.com/office/drawing/2014/main" id="{60EF839A-7796-4739-B7C7-ECB31620AEC0}"/>
                </a:ext>
              </a:extLst>
            </p:cNvPr>
            <p:cNvSpPr>
              <a:spLocks noChangeArrowheads="1"/>
            </p:cNvSpPr>
            <p:nvPr/>
          </p:nvSpPr>
          <p:spPr bwMode="auto">
            <a:xfrm>
              <a:off x="3913083"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0" name="Oval 41">
              <a:extLst>
                <a:ext uri="{FF2B5EF4-FFF2-40B4-BE49-F238E27FC236}">
                  <a16:creationId xmlns:a16="http://schemas.microsoft.com/office/drawing/2014/main" id="{B39AE5FE-92AC-44CB-BEE3-6EDCF27EA444}"/>
                </a:ext>
              </a:extLst>
            </p:cNvPr>
            <p:cNvSpPr>
              <a:spLocks noChangeArrowheads="1"/>
            </p:cNvSpPr>
            <p:nvPr/>
          </p:nvSpPr>
          <p:spPr bwMode="auto">
            <a:xfrm>
              <a:off x="4046433" y="35898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1" name="Oval 42">
              <a:extLst>
                <a:ext uri="{FF2B5EF4-FFF2-40B4-BE49-F238E27FC236}">
                  <a16:creationId xmlns:a16="http://schemas.microsoft.com/office/drawing/2014/main" id="{B1E3EADF-2404-4C75-90C6-3BB719CB0C48}"/>
                </a:ext>
              </a:extLst>
            </p:cNvPr>
            <p:cNvSpPr>
              <a:spLocks noChangeArrowheads="1"/>
            </p:cNvSpPr>
            <p:nvPr/>
          </p:nvSpPr>
          <p:spPr bwMode="auto">
            <a:xfrm>
              <a:off x="4184546"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2" name="Oval 43">
              <a:extLst>
                <a:ext uri="{FF2B5EF4-FFF2-40B4-BE49-F238E27FC236}">
                  <a16:creationId xmlns:a16="http://schemas.microsoft.com/office/drawing/2014/main" id="{115A751F-F164-44B3-ADB5-B39BC436776F}"/>
                </a:ext>
              </a:extLst>
            </p:cNvPr>
            <p:cNvSpPr>
              <a:spLocks noChangeArrowheads="1"/>
            </p:cNvSpPr>
            <p:nvPr/>
          </p:nvSpPr>
          <p:spPr bwMode="auto">
            <a:xfrm>
              <a:off x="432265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3" name="Oval 44">
              <a:extLst>
                <a:ext uri="{FF2B5EF4-FFF2-40B4-BE49-F238E27FC236}">
                  <a16:creationId xmlns:a16="http://schemas.microsoft.com/office/drawing/2014/main" id="{9EEC992F-7405-4615-A9E8-AB4C276F97D7}"/>
                </a:ext>
              </a:extLst>
            </p:cNvPr>
            <p:cNvSpPr>
              <a:spLocks noChangeArrowheads="1"/>
            </p:cNvSpPr>
            <p:nvPr/>
          </p:nvSpPr>
          <p:spPr bwMode="auto">
            <a:xfrm>
              <a:off x="4457596"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4" name="Oval 45">
              <a:extLst>
                <a:ext uri="{FF2B5EF4-FFF2-40B4-BE49-F238E27FC236}">
                  <a16:creationId xmlns:a16="http://schemas.microsoft.com/office/drawing/2014/main" id="{684105FE-1B58-4032-9954-D50FA621CF51}"/>
                </a:ext>
              </a:extLst>
            </p:cNvPr>
            <p:cNvSpPr>
              <a:spLocks noChangeArrowheads="1"/>
            </p:cNvSpPr>
            <p:nvPr/>
          </p:nvSpPr>
          <p:spPr bwMode="auto">
            <a:xfrm>
              <a:off x="4594121"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5" name="Oval 46">
              <a:extLst>
                <a:ext uri="{FF2B5EF4-FFF2-40B4-BE49-F238E27FC236}">
                  <a16:creationId xmlns:a16="http://schemas.microsoft.com/office/drawing/2014/main" id="{D8DCE123-6DFD-4363-865F-E66A42AB7227}"/>
                </a:ext>
              </a:extLst>
            </p:cNvPr>
            <p:cNvSpPr>
              <a:spLocks noChangeArrowheads="1"/>
            </p:cNvSpPr>
            <p:nvPr/>
          </p:nvSpPr>
          <p:spPr bwMode="auto">
            <a:xfrm>
              <a:off x="472905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6" name="Oval 47">
              <a:extLst>
                <a:ext uri="{FF2B5EF4-FFF2-40B4-BE49-F238E27FC236}">
                  <a16:creationId xmlns:a16="http://schemas.microsoft.com/office/drawing/2014/main" id="{405CF781-C9B6-4C65-8EF4-091116801B8B}"/>
                </a:ext>
              </a:extLst>
            </p:cNvPr>
            <p:cNvSpPr>
              <a:spLocks noChangeArrowheads="1"/>
            </p:cNvSpPr>
            <p:nvPr/>
          </p:nvSpPr>
          <p:spPr bwMode="auto">
            <a:xfrm>
              <a:off x="486240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7" name="Oval 48">
              <a:extLst>
                <a:ext uri="{FF2B5EF4-FFF2-40B4-BE49-F238E27FC236}">
                  <a16:creationId xmlns:a16="http://schemas.microsoft.com/office/drawing/2014/main" id="{C3CB5D08-F08C-436B-9AA1-3AA16228D3EC}"/>
                </a:ext>
              </a:extLst>
            </p:cNvPr>
            <p:cNvSpPr>
              <a:spLocks noChangeArrowheads="1"/>
            </p:cNvSpPr>
            <p:nvPr/>
          </p:nvSpPr>
          <p:spPr bwMode="auto">
            <a:xfrm>
              <a:off x="4998933"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8" name="Oval 49">
              <a:extLst>
                <a:ext uri="{FF2B5EF4-FFF2-40B4-BE49-F238E27FC236}">
                  <a16:creationId xmlns:a16="http://schemas.microsoft.com/office/drawing/2014/main" id="{B294B6B0-CF5F-41D6-9768-27C3341D73AB}"/>
                </a:ext>
              </a:extLst>
            </p:cNvPr>
            <p:cNvSpPr>
              <a:spLocks noChangeArrowheads="1"/>
            </p:cNvSpPr>
            <p:nvPr/>
          </p:nvSpPr>
          <p:spPr bwMode="auto">
            <a:xfrm>
              <a:off x="513545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9" name="Oval 50">
              <a:extLst>
                <a:ext uri="{FF2B5EF4-FFF2-40B4-BE49-F238E27FC236}">
                  <a16:creationId xmlns:a16="http://schemas.microsoft.com/office/drawing/2014/main" id="{F7991188-0774-4225-9AA8-F31B0C0FDBED}"/>
                </a:ext>
              </a:extLst>
            </p:cNvPr>
            <p:cNvSpPr>
              <a:spLocks noChangeArrowheads="1"/>
            </p:cNvSpPr>
            <p:nvPr/>
          </p:nvSpPr>
          <p:spPr bwMode="auto">
            <a:xfrm>
              <a:off x="5273571"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0" name="Oval 51">
              <a:extLst>
                <a:ext uri="{FF2B5EF4-FFF2-40B4-BE49-F238E27FC236}">
                  <a16:creationId xmlns:a16="http://schemas.microsoft.com/office/drawing/2014/main" id="{05AB06C5-2FA5-4124-842D-BFDD4710DA96}"/>
                </a:ext>
              </a:extLst>
            </p:cNvPr>
            <p:cNvSpPr>
              <a:spLocks noChangeArrowheads="1"/>
            </p:cNvSpPr>
            <p:nvPr/>
          </p:nvSpPr>
          <p:spPr bwMode="auto">
            <a:xfrm>
              <a:off x="5413271"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1" name="Oval 52">
              <a:extLst>
                <a:ext uri="{FF2B5EF4-FFF2-40B4-BE49-F238E27FC236}">
                  <a16:creationId xmlns:a16="http://schemas.microsoft.com/office/drawing/2014/main" id="{51D349EA-5421-4DAF-8CE1-D9C2DF0D40D1}"/>
                </a:ext>
              </a:extLst>
            </p:cNvPr>
            <p:cNvSpPr>
              <a:spLocks noChangeArrowheads="1"/>
            </p:cNvSpPr>
            <p:nvPr/>
          </p:nvSpPr>
          <p:spPr bwMode="auto">
            <a:xfrm>
              <a:off x="5549796"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2" name="Oval 53">
              <a:extLst>
                <a:ext uri="{FF2B5EF4-FFF2-40B4-BE49-F238E27FC236}">
                  <a16:creationId xmlns:a16="http://schemas.microsoft.com/office/drawing/2014/main" id="{1FCB2D82-2A36-45FE-880C-5BAAD7258412}"/>
                </a:ext>
              </a:extLst>
            </p:cNvPr>
            <p:cNvSpPr>
              <a:spLocks noChangeArrowheads="1"/>
            </p:cNvSpPr>
            <p:nvPr/>
          </p:nvSpPr>
          <p:spPr bwMode="auto">
            <a:xfrm>
              <a:off x="568790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3" name="Oval 54">
              <a:extLst>
                <a:ext uri="{FF2B5EF4-FFF2-40B4-BE49-F238E27FC236}">
                  <a16:creationId xmlns:a16="http://schemas.microsoft.com/office/drawing/2014/main" id="{232BD7B2-A5B7-446C-9B5E-8ED2C02AD596}"/>
                </a:ext>
              </a:extLst>
            </p:cNvPr>
            <p:cNvSpPr>
              <a:spLocks noChangeArrowheads="1"/>
            </p:cNvSpPr>
            <p:nvPr/>
          </p:nvSpPr>
          <p:spPr bwMode="auto">
            <a:xfrm>
              <a:off x="5822846"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4" name="Oval 55">
              <a:extLst>
                <a:ext uri="{FF2B5EF4-FFF2-40B4-BE49-F238E27FC236}">
                  <a16:creationId xmlns:a16="http://schemas.microsoft.com/office/drawing/2014/main" id="{68531D30-9200-4010-A136-4C725C394896}"/>
                </a:ext>
              </a:extLst>
            </p:cNvPr>
            <p:cNvSpPr>
              <a:spLocks noChangeArrowheads="1"/>
            </p:cNvSpPr>
            <p:nvPr/>
          </p:nvSpPr>
          <p:spPr bwMode="auto">
            <a:xfrm>
              <a:off x="5956196"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5" name="Oval 56">
              <a:extLst>
                <a:ext uri="{FF2B5EF4-FFF2-40B4-BE49-F238E27FC236}">
                  <a16:creationId xmlns:a16="http://schemas.microsoft.com/office/drawing/2014/main" id="{63A1E569-F615-4B8E-980A-60C7D358F275}"/>
                </a:ext>
              </a:extLst>
            </p:cNvPr>
            <p:cNvSpPr>
              <a:spLocks noChangeArrowheads="1"/>
            </p:cNvSpPr>
            <p:nvPr/>
          </p:nvSpPr>
          <p:spPr bwMode="auto">
            <a:xfrm>
              <a:off x="6094308"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6" name="Oval 57">
              <a:extLst>
                <a:ext uri="{FF2B5EF4-FFF2-40B4-BE49-F238E27FC236}">
                  <a16:creationId xmlns:a16="http://schemas.microsoft.com/office/drawing/2014/main" id="{9DD488A3-CF49-4CA0-977D-BC6F3AB407FE}"/>
                </a:ext>
              </a:extLst>
            </p:cNvPr>
            <p:cNvSpPr>
              <a:spLocks noChangeArrowheads="1"/>
            </p:cNvSpPr>
            <p:nvPr/>
          </p:nvSpPr>
          <p:spPr bwMode="auto">
            <a:xfrm>
              <a:off x="6232421"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7" name="Oval 58">
              <a:extLst>
                <a:ext uri="{FF2B5EF4-FFF2-40B4-BE49-F238E27FC236}">
                  <a16:creationId xmlns:a16="http://schemas.microsoft.com/office/drawing/2014/main" id="{655FDCAE-6778-462E-8414-5285BBCD7DE1}"/>
                </a:ext>
              </a:extLst>
            </p:cNvPr>
            <p:cNvSpPr>
              <a:spLocks noChangeArrowheads="1"/>
            </p:cNvSpPr>
            <p:nvPr/>
          </p:nvSpPr>
          <p:spPr bwMode="auto">
            <a:xfrm>
              <a:off x="6367358"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8" name="Oval 59">
              <a:extLst>
                <a:ext uri="{FF2B5EF4-FFF2-40B4-BE49-F238E27FC236}">
                  <a16:creationId xmlns:a16="http://schemas.microsoft.com/office/drawing/2014/main" id="{DBEC39A4-636D-4EF0-9B63-8B05907F111D}"/>
                </a:ext>
              </a:extLst>
            </p:cNvPr>
            <p:cNvSpPr>
              <a:spLocks noChangeArrowheads="1"/>
            </p:cNvSpPr>
            <p:nvPr/>
          </p:nvSpPr>
          <p:spPr bwMode="auto">
            <a:xfrm>
              <a:off x="6502296"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9" name="Oval 60">
              <a:extLst>
                <a:ext uri="{FF2B5EF4-FFF2-40B4-BE49-F238E27FC236}">
                  <a16:creationId xmlns:a16="http://schemas.microsoft.com/office/drawing/2014/main" id="{DBDFCF1D-9835-4E61-B1BB-8C1A289C7E0E}"/>
                </a:ext>
              </a:extLst>
            </p:cNvPr>
            <p:cNvSpPr>
              <a:spLocks noChangeArrowheads="1"/>
            </p:cNvSpPr>
            <p:nvPr/>
          </p:nvSpPr>
          <p:spPr bwMode="auto">
            <a:xfrm>
              <a:off x="6640408"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0" name="Oval 61">
              <a:extLst>
                <a:ext uri="{FF2B5EF4-FFF2-40B4-BE49-F238E27FC236}">
                  <a16:creationId xmlns:a16="http://schemas.microsoft.com/office/drawing/2014/main" id="{926AF922-C18D-47B5-8074-530EDEB01849}"/>
                </a:ext>
              </a:extLst>
            </p:cNvPr>
            <p:cNvSpPr>
              <a:spLocks noChangeArrowheads="1"/>
            </p:cNvSpPr>
            <p:nvPr/>
          </p:nvSpPr>
          <p:spPr bwMode="auto">
            <a:xfrm>
              <a:off x="6776933" y="36596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1" name="Oval 62">
              <a:extLst>
                <a:ext uri="{FF2B5EF4-FFF2-40B4-BE49-F238E27FC236}">
                  <a16:creationId xmlns:a16="http://schemas.microsoft.com/office/drawing/2014/main" id="{0F979C52-3FE6-4D40-BA30-5016FDE1BD8F}"/>
                </a:ext>
              </a:extLst>
            </p:cNvPr>
            <p:cNvSpPr>
              <a:spLocks noChangeArrowheads="1"/>
            </p:cNvSpPr>
            <p:nvPr/>
          </p:nvSpPr>
          <p:spPr bwMode="auto">
            <a:xfrm>
              <a:off x="6910283"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2" name="Oval 63">
              <a:extLst>
                <a:ext uri="{FF2B5EF4-FFF2-40B4-BE49-F238E27FC236}">
                  <a16:creationId xmlns:a16="http://schemas.microsoft.com/office/drawing/2014/main" id="{C39702D8-894B-415B-885F-5A00F035DD3A}"/>
                </a:ext>
              </a:extLst>
            </p:cNvPr>
            <p:cNvSpPr>
              <a:spLocks noChangeArrowheads="1"/>
            </p:cNvSpPr>
            <p:nvPr/>
          </p:nvSpPr>
          <p:spPr bwMode="auto">
            <a:xfrm>
              <a:off x="7045221"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3" name="Oval 64">
              <a:extLst>
                <a:ext uri="{FF2B5EF4-FFF2-40B4-BE49-F238E27FC236}">
                  <a16:creationId xmlns:a16="http://schemas.microsoft.com/office/drawing/2014/main" id="{7462D74A-3231-42A7-8ED4-9142F1F7C9D8}"/>
                </a:ext>
              </a:extLst>
            </p:cNvPr>
            <p:cNvSpPr>
              <a:spLocks noChangeArrowheads="1"/>
            </p:cNvSpPr>
            <p:nvPr/>
          </p:nvSpPr>
          <p:spPr bwMode="auto">
            <a:xfrm>
              <a:off x="7181746"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4" name="Oval 65">
              <a:extLst>
                <a:ext uri="{FF2B5EF4-FFF2-40B4-BE49-F238E27FC236}">
                  <a16:creationId xmlns:a16="http://schemas.microsoft.com/office/drawing/2014/main" id="{D6FE65C4-812B-42DF-BE94-C527F6D710B2}"/>
                </a:ext>
              </a:extLst>
            </p:cNvPr>
            <p:cNvSpPr>
              <a:spLocks noChangeArrowheads="1"/>
            </p:cNvSpPr>
            <p:nvPr/>
          </p:nvSpPr>
          <p:spPr bwMode="auto">
            <a:xfrm>
              <a:off x="7319858"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5" name="Oval 66">
              <a:extLst>
                <a:ext uri="{FF2B5EF4-FFF2-40B4-BE49-F238E27FC236}">
                  <a16:creationId xmlns:a16="http://schemas.microsoft.com/office/drawing/2014/main" id="{7F63078F-BB28-43CD-89AC-B62569C34228}"/>
                </a:ext>
              </a:extLst>
            </p:cNvPr>
            <p:cNvSpPr>
              <a:spLocks noChangeArrowheads="1"/>
            </p:cNvSpPr>
            <p:nvPr/>
          </p:nvSpPr>
          <p:spPr bwMode="auto">
            <a:xfrm>
              <a:off x="7454796"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6" name="Oval 67">
              <a:extLst>
                <a:ext uri="{FF2B5EF4-FFF2-40B4-BE49-F238E27FC236}">
                  <a16:creationId xmlns:a16="http://schemas.microsoft.com/office/drawing/2014/main" id="{1BCEE8FE-4B72-443A-9B8A-C9DE5E62A093}"/>
                </a:ext>
              </a:extLst>
            </p:cNvPr>
            <p:cNvSpPr>
              <a:spLocks noChangeArrowheads="1"/>
            </p:cNvSpPr>
            <p:nvPr/>
          </p:nvSpPr>
          <p:spPr bwMode="auto">
            <a:xfrm>
              <a:off x="7591321"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7" name="Oval 68">
              <a:extLst>
                <a:ext uri="{FF2B5EF4-FFF2-40B4-BE49-F238E27FC236}">
                  <a16:creationId xmlns:a16="http://schemas.microsoft.com/office/drawing/2014/main" id="{02EE3B54-8B05-4123-B602-14D22D96AC5E}"/>
                </a:ext>
              </a:extLst>
            </p:cNvPr>
            <p:cNvSpPr>
              <a:spLocks noChangeArrowheads="1"/>
            </p:cNvSpPr>
            <p:nvPr/>
          </p:nvSpPr>
          <p:spPr bwMode="auto">
            <a:xfrm>
              <a:off x="7729433"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8" name="Oval 69">
              <a:extLst>
                <a:ext uri="{FF2B5EF4-FFF2-40B4-BE49-F238E27FC236}">
                  <a16:creationId xmlns:a16="http://schemas.microsoft.com/office/drawing/2014/main" id="{FE7A43FD-788B-409E-9969-AA94790734E2}"/>
                </a:ext>
              </a:extLst>
            </p:cNvPr>
            <p:cNvSpPr>
              <a:spLocks noChangeArrowheads="1"/>
            </p:cNvSpPr>
            <p:nvPr/>
          </p:nvSpPr>
          <p:spPr bwMode="auto">
            <a:xfrm>
              <a:off x="7867546"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9" name="Oval 70">
              <a:extLst>
                <a:ext uri="{FF2B5EF4-FFF2-40B4-BE49-F238E27FC236}">
                  <a16:creationId xmlns:a16="http://schemas.microsoft.com/office/drawing/2014/main" id="{12FB375F-5752-4225-B322-BA11F58AFEDE}"/>
                </a:ext>
              </a:extLst>
            </p:cNvPr>
            <p:cNvSpPr>
              <a:spLocks noChangeArrowheads="1"/>
            </p:cNvSpPr>
            <p:nvPr/>
          </p:nvSpPr>
          <p:spPr bwMode="auto">
            <a:xfrm>
              <a:off x="8004071"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0" name="Oval 71">
              <a:extLst>
                <a:ext uri="{FF2B5EF4-FFF2-40B4-BE49-F238E27FC236}">
                  <a16:creationId xmlns:a16="http://schemas.microsoft.com/office/drawing/2014/main" id="{5F44CC21-90E4-4EDA-B9FD-95C56010B9E5}"/>
                </a:ext>
              </a:extLst>
            </p:cNvPr>
            <p:cNvSpPr>
              <a:spLocks noChangeArrowheads="1"/>
            </p:cNvSpPr>
            <p:nvPr/>
          </p:nvSpPr>
          <p:spPr bwMode="auto">
            <a:xfrm>
              <a:off x="8139008"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1" name="Oval 72">
              <a:extLst>
                <a:ext uri="{FF2B5EF4-FFF2-40B4-BE49-F238E27FC236}">
                  <a16:creationId xmlns:a16="http://schemas.microsoft.com/office/drawing/2014/main" id="{6EBDD660-9D57-47EE-97FA-C8A6CA09AE6B}"/>
                </a:ext>
              </a:extLst>
            </p:cNvPr>
            <p:cNvSpPr>
              <a:spLocks noChangeArrowheads="1"/>
            </p:cNvSpPr>
            <p:nvPr/>
          </p:nvSpPr>
          <p:spPr bwMode="auto">
            <a:xfrm>
              <a:off x="8273946"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2" name="Oval 73">
              <a:extLst>
                <a:ext uri="{FF2B5EF4-FFF2-40B4-BE49-F238E27FC236}">
                  <a16:creationId xmlns:a16="http://schemas.microsoft.com/office/drawing/2014/main" id="{789BFA42-C0A4-486E-8672-5DFE10E52620}"/>
                </a:ext>
              </a:extLst>
            </p:cNvPr>
            <p:cNvSpPr>
              <a:spLocks noChangeArrowheads="1"/>
            </p:cNvSpPr>
            <p:nvPr/>
          </p:nvSpPr>
          <p:spPr bwMode="auto">
            <a:xfrm>
              <a:off x="8410471" y="37279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3" name="Oval 25">
              <a:extLst>
                <a:ext uri="{FF2B5EF4-FFF2-40B4-BE49-F238E27FC236}">
                  <a16:creationId xmlns:a16="http://schemas.microsoft.com/office/drawing/2014/main" id="{E3EB306A-8DD0-47B4-98DC-DD4EB5235296}"/>
                </a:ext>
              </a:extLst>
            </p:cNvPr>
            <p:cNvSpPr>
              <a:spLocks noChangeArrowheads="1"/>
            </p:cNvSpPr>
            <p:nvPr/>
          </p:nvSpPr>
          <p:spPr bwMode="auto">
            <a:xfrm>
              <a:off x="1787421" y="33183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13" name="Text Box 189">
            <a:extLst>
              <a:ext uri="{FF2B5EF4-FFF2-40B4-BE49-F238E27FC236}">
                <a16:creationId xmlns:a16="http://schemas.microsoft.com/office/drawing/2014/main" id="{65E2A6D2-D119-4019-B2FA-88F528477491}"/>
              </a:ext>
            </a:extLst>
          </p:cNvPr>
          <p:cNvSpPr txBox="1">
            <a:spLocks noChangeArrowheads="1"/>
          </p:cNvSpPr>
          <p:nvPr/>
        </p:nvSpPr>
        <p:spPr bwMode="auto">
          <a:xfrm>
            <a:off x="261007" y="4599597"/>
            <a:ext cx="2615973"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[Assessment of abdominal bloating]</a:t>
            </a:r>
          </a:p>
        </p:txBody>
      </p:sp>
      <p:sp>
        <p:nvSpPr>
          <p:cNvPr id="118" name="Rectangle 86">
            <a:extLst>
              <a:ext uri="{FF2B5EF4-FFF2-40B4-BE49-F238E27FC236}">
                <a16:creationId xmlns:a16="http://schemas.microsoft.com/office/drawing/2014/main" id="{0AAA1838-4B5E-472C-960C-16C036021C3C}"/>
              </a:ext>
            </a:extLst>
          </p:cNvPr>
          <p:cNvSpPr>
            <a:spLocks noChangeArrowheads="1"/>
          </p:cNvSpPr>
          <p:nvPr/>
        </p:nvSpPr>
        <p:spPr bwMode="auto">
          <a:xfrm>
            <a:off x="5240634" y="1698992"/>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19" name="Line 85">
            <a:extLst>
              <a:ext uri="{FF2B5EF4-FFF2-40B4-BE49-F238E27FC236}">
                <a16:creationId xmlns:a16="http://schemas.microsoft.com/office/drawing/2014/main" id="{09F97D8C-35A3-442F-932A-F820223D3B9B}"/>
              </a:ext>
            </a:extLst>
          </p:cNvPr>
          <p:cNvSpPr>
            <a:spLocks noChangeShapeType="1"/>
          </p:cNvSpPr>
          <p:nvPr/>
        </p:nvSpPr>
        <p:spPr bwMode="auto">
          <a:xfrm>
            <a:off x="4897400" y="1827162"/>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0" name="Oval 84">
            <a:extLst>
              <a:ext uri="{FF2B5EF4-FFF2-40B4-BE49-F238E27FC236}">
                <a16:creationId xmlns:a16="http://schemas.microsoft.com/office/drawing/2014/main" id="{A500657F-ADD4-4C66-A2B0-A85B4147C73A}"/>
              </a:ext>
            </a:extLst>
          </p:cNvPr>
          <p:cNvSpPr>
            <a:spLocks noChangeArrowheads="1"/>
          </p:cNvSpPr>
          <p:nvPr/>
        </p:nvSpPr>
        <p:spPr bwMode="auto">
          <a:xfrm>
            <a:off x="5005350" y="1755725"/>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121" name="Group 142">
            <a:extLst>
              <a:ext uri="{FF2B5EF4-FFF2-40B4-BE49-F238E27FC236}">
                <a16:creationId xmlns:a16="http://schemas.microsoft.com/office/drawing/2014/main" id="{BC9AED80-D30F-488D-BF5F-6C49BB961E12}"/>
              </a:ext>
            </a:extLst>
          </p:cNvPr>
          <p:cNvGraphicFramePr>
            <a:graphicFrameLocks noGrp="1"/>
          </p:cNvGraphicFramePr>
          <p:nvPr>
            <p:extLst>
              <p:ext uri="{D42A27DB-BD31-4B8C-83A1-F6EECF244321}">
                <p14:modId xmlns:p14="http://schemas.microsoft.com/office/powerpoint/2010/main" val="1452698002"/>
              </p:ext>
            </p:extLst>
          </p:nvPr>
        </p:nvGraphicFramePr>
        <p:xfrm>
          <a:off x="381640" y="4830428"/>
          <a:ext cx="8435305" cy="498720"/>
        </p:xfrm>
        <a:graphic>
          <a:graphicData uri="http://schemas.openxmlformats.org/drawingml/2006/table">
            <a:tbl>
              <a:tblPr/>
              <a:tblGrid>
                <a:gridCol w="1514029">
                  <a:extLst>
                    <a:ext uri="{9D8B030D-6E8A-4147-A177-3AD203B41FA5}">
                      <a16:colId xmlns:a16="http://schemas.microsoft.com/office/drawing/2014/main" val="20000"/>
                    </a:ext>
                  </a:extLst>
                </a:gridCol>
                <a:gridCol w="1380187">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2372737">
                  <a:extLst>
                    <a:ext uri="{9D8B030D-6E8A-4147-A177-3AD203B41FA5}">
                      <a16:colId xmlns:a16="http://schemas.microsoft.com/office/drawing/2014/main" val="20004"/>
                    </a:ext>
                  </a:extLst>
                </a:gridCol>
              </a:tblGrid>
              <a:tr h="163792">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220399">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abdominal bloating at all)</a:t>
                      </a:r>
                      <a:endParaRPr kumimoji="1"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800" b="0" i="0" u="none" strike="noStrike" kern="1200"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abdominal bloating) </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150813" marR="0" lvl="0" indent="-150813" algn="l"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(Obvious abdominal bloating) </a:t>
                      </a:r>
                      <a:endParaRPr kumimoji="1" lang="en-US" altLang="ja-JP"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(Severely swollen abdomen)</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10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1" fontAlgn="base" latinLnBrk="0" hangingPunct="1">
                        <a:lnSpc>
                          <a:spcPct val="100000"/>
                        </a:lnSpc>
                        <a:spcBef>
                          <a:spcPts val="0"/>
                        </a:spcBef>
                        <a:spcAft>
                          <a:spcPct val="0"/>
                        </a:spcAft>
                        <a:buClrTx/>
                        <a:buSzTx/>
                        <a:buFont typeface="HGPｺﾞｼｯｸE" panose="020B0900000000000000" pitchFamily="50" charset="-128"/>
                        <a:buNone/>
                        <a:tabLst/>
                      </a:pPr>
                      <a:r>
                        <a:rPr lang="en-us" sz="800" b="0" i="0" u="none" strike="noStrike" kern="1200"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(The abdomen is swollen almost to the bursting point)</a:t>
                      </a:r>
                      <a:endParaRPr kumimoji="1" lang="ja-JP" altLang="en-US" sz="8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10" name="正方形/長方形 109">
            <a:extLst>
              <a:ext uri="{FF2B5EF4-FFF2-40B4-BE49-F238E27FC236}">
                <a16:creationId xmlns:a16="http://schemas.microsoft.com/office/drawing/2014/main" id="{900A032A-FC8A-4975-AA5D-5693ABA5F9BA}"/>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6" name="テキスト ボックス 10">
            <a:extLst>
              <a:ext uri="{FF2B5EF4-FFF2-40B4-BE49-F238E27FC236}">
                <a16:creationId xmlns:a16="http://schemas.microsoft.com/office/drawing/2014/main" id="{94A74621-BBC3-4D76-BD84-7F7B4699CC49}"/>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14" name="テキスト ボックス 22">
            <a:extLst>
              <a:ext uri="{FF2B5EF4-FFF2-40B4-BE49-F238E27FC236}">
                <a16:creationId xmlns:a16="http://schemas.microsoft.com/office/drawing/2014/main" id="{66B0AB76-D9BF-4F87-8E29-53A5BA25652F}"/>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90550" indent="-5905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12"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5"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DCAB86B8-25D1-47A0-8A0F-0768C9D0946D}"/>
              </a:ext>
            </a:extLst>
          </p:cNvPr>
          <p:cNvSpPr>
            <a:spLocks noGrp="1"/>
          </p:cNvSpPr>
          <p:nvPr>
            <p:ph type="title"/>
          </p:nvPr>
        </p:nvSpPr>
        <p:spPr/>
        <p:txBody>
          <a:bodyPr rtlCol="0"/>
          <a:lstStyle/>
          <a:p>
            <a:pPr rtl="0"/>
            <a:r>
              <a:rPr lang="en-us" dirty="0" err="1"/>
              <a:t>Amitiza</a:t>
            </a:r>
            <a:r>
              <a:rPr lang="en-us" baseline="30000"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a:t>
            </a:r>
            <a:r>
              <a:rPr lang="en-us" dirty="0"/>
              <a:t>Capsules 12 </a:t>
            </a:r>
            <a:r>
              <a:rPr lang="en-us" dirty="0" err="1"/>
              <a:t>μg</a:t>
            </a:r>
            <a:endParaRPr kumimoji="1" lang="ja-JP" altLang="en-US" dirty="0"/>
          </a:p>
        </p:txBody>
      </p:sp>
      <p:sp>
        <p:nvSpPr>
          <p:cNvPr id="36" name="コンテンツ プレースホルダー 2">
            <a:extLst>
              <a:ext uri="{FF2B5EF4-FFF2-40B4-BE49-F238E27FC236}">
                <a16:creationId xmlns:a16="http://schemas.microsoft.com/office/drawing/2014/main" id="{75E6217E-D563-4B0F-8744-DB77C30A3A8F}"/>
              </a:ext>
            </a:extLst>
          </p:cNvPr>
          <p:cNvSpPr txBox="1">
            <a:spLocks/>
          </p:cNvSpPr>
          <p:nvPr/>
        </p:nvSpPr>
        <p:spPr>
          <a:xfrm>
            <a:off x="612000" y="1672075"/>
            <a:ext cx="8136464" cy="2837288"/>
          </a:xfrm>
          <a:prstGeom prst="rect">
            <a:avLst/>
          </a:prstGeom>
          <a:ln w="38100">
            <a:noFill/>
          </a:ln>
        </p:spPr>
        <p:txBody>
          <a:bodyPr wrap="square" lIns="72000" tIns="108000" rIns="72000" bIns="108000" rtlCol="0">
            <a:spAutoFit/>
          </a:bodyPr>
          <a:lstStyle>
            <a:lvl1pPr marL="342900" indent="-342900" algn="l" defTabSz="457200" rtl="0" eaLnBrk="1" latinLnBrk="0" hangingPunct="1">
              <a:spcBef>
                <a:spcPct val="20000"/>
              </a:spcBef>
              <a:buClr>
                <a:srgbClr val="549117"/>
              </a:buClr>
              <a:buFont typeface="Wingdings" panose="05000000000000000000" pitchFamily="2" charset="2"/>
              <a:buChar char="l"/>
              <a:defRPr kumimoji="1" sz="2800" kern="1200">
                <a:solidFill>
                  <a:schemeClr val="tx1"/>
                </a:solidFill>
                <a:latin typeface="+mn-lt"/>
                <a:ea typeface="+mn-ea"/>
                <a:cs typeface="+mn-cs"/>
              </a:defRPr>
            </a:lvl1pPr>
            <a:lvl2pPr marL="742950" indent="-285750" algn="l" defTabSz="457200" rtl="0" eaLnBrk="1" latinLnBrk="0" hangingPunct="1">
              <a:spcBef>
                <a:spcPct val="20000"/>
              </a:spcBef>
              <a:buClr>
                <a:srgbClr val="549117"/>
              </a:buClr>
              <a:buFont typeface="Arial"/>
              <a:buChar char="–"/>
              <a:defRPr kumimoji="1" sz="2400" kern="1200">
                <a:solidFill>
                  <a:schemeClr val="tx1"/>
                </a:solidFill>
                <a:latin typeface="+mn-lt"/>
                <a:ea typeface="+mn-ea"/>
                <a:cs typeface="+mn-cs"/>
              </a:defRPr>
            </a:lvl2pPr>
            <a:lvl3pPr marL="1143000" indent="-228600" algn="l" defTabSz="457200" rtl="0" eaLnBrk="1" latinLnBrk="0" hangingPunct="1">
              <a:spcBef>
                <a:spcPct val="20000"/>
              </a:spcBef>
              <a:buClr>
                <a:srgbClr val="549117"/>
              </a:buClr>
              <a:buFont typeface="Arial"/>
              <a:buChar char="•"/>
              <a:defRPr kumimoji="1" sz="2000" kern="1200">
                <a:solidFill>
                  <a:schemeClr val="tx1"/>
                </a:solidFill>
                <a:latin typeface="+mn-lt"/>
                <a:ea typeface="+mn-ea"/>
                <a:cs typeface="+mn-cs"/>
              </a:defRPr>
            </a:lvl3pPr>
            <a:lvl4pPr marL="1600200" indent="-228600" algn="l" defTabSz="457200" rtl="0" eaLnBrk="1" latinLnBrk="0" hangingPunct="1">
              <a:spcBef>
                <a:spcPct val="20000"/>
              </a:spcBef>
              <a:buClr>
                <a:srgbClr val="549117"/>
              </a:buClr>
              <a:buFont typeface="Arial"/>
              <a:buChar char="–"/>
              <a:defRPr kumimoji="1" sz="1800" kern="1200">
                <a:solidFill>
                  <a:schemeClr val="tx1"/>
                </a:solidFill>
                <a:latin typeface="+mn-lt"/>
                <a:ea typeface="+mn-ea"/>
                <a:cs typeface="+mn-cs"/>
              </a:defRPr>
            </a:lvl4pPr>
            <a:lvl5pPr marL="2057400" indent="-228600" algn="l" defTabSz="457200" rtl="0" eaLnBrk="1" latinLnBrk="0" hangingPunct="1">
              <a:spcBef>
                <a:spcPct val="20000"/>
              </a:spcBef>
              <a:buClr>
                <a:srgbClr val="549117"/>
              </a:buClr>
              <a:buFont typeface="Arial"/>
              <a:buChar char="»"/>
              <a:defRPr kumimoji="1"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marL="1044000" indent="-1044000" rtl="0" fontAlgn="auto">
              <a:lnSpc>
                <a:spcPct val="90000"/>
              </a:lnSpc>
              <a:spcAft>
                <a:spcPts val="600"/>
              </a:spcAft>
              <a:buClr>
                <a:srgbClr val="006600"/>
              </a:buClr>
              <a:buFont typeface="Wingdings" panose="05000000000000000000" pitchFamily="2" charset="2"/>
              <a:buNone/>
            </a:pPr>
            <a:r>
              <a:rPr lang="en-us"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Generic name: Lubiprostone</a:t>
            </a:r>
            <a:endParaRPr lang="en-US" altLang="ja-JP"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044000" indent="-1044000" rtl="0" fontAlgn="auto">
              <a:lnSpc>
                <a:spcPct val="90000"/>
              </a:lnSpc>
              <a:spcAft>
                <a:spcPts val="600"/>
              </a:spcAft>
              <a:buClr>
                <a:srgbClr val="006600"/>
              </a:buClr>
              <a:buFont typeface="Wingdings" panose="05000000000000000000" pitchFamily="2" charset="2"/>
              <a:buNone/>
            </a:pPr>
            <a:endParaRPr lang="en-US" altLang="ja-JP"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044000" indent="-1044000" rtl="0" fontAlgn="auto">
              <a:lnSpc>
                <a:spcPct val="90000"/>
              </a:lnSpc>
              <a:spcAft>
                <a:spcPts val="600"/>
              </a:spcAft>
              <a:buClr>
                <a:srgbClr val="006600"/>
              </a:buClr>
              <a:buFont typeface="Wingdings" panose="05000000000000000000" pitchFamily="2" charset="2"/>
              <a:buNone/>
            </a:pPr>
            <a:r>
              <a:rPr lang="en-us"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Dosage form: White opaque soft capsule</a:t>
            </a:r>
            <a:endParaRPr lang="en-US" altLang="ja-JP"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042988" indent="665163" rtl="0" fontAlgn="auto">
              <a:lnSpc>
                <a:spcPct val="90000"/>
              </a:lnSpc>
              <a:spcBef>
                <a:spcPts val="0"/>
              </a:spcBef>
              <a:spcAft>
                <a:spcPts val="600"/>
              </a:spcAft>
              <a:buClr>
                <a:srgbClr val="006600"/>
              </a:buClr>
              <a:buFont typeface="Wingdings" panose="05000000000000000000" pitchFamily="2" charset="2"/>
              <a:buNone/>
            </a:pPr>
            <a:r>
              <a:rPr lang="en-us" sz="22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(major axis: 9.5 mm, minor axis: 6.0 mm, weight: 0.2 g)</a:t>
            </a:r>
            <a:endParaRPr lang="en-US" altLang="ja-JP" sz="22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044000" indent="-1044000" rtl="0" fontAlgn="auto">
              <a:lnSpc>
                <a:spcPct val="90000"/>
              </a:lnSpc>
              <a:spcAft>
                <a:spcPts val="600"/>
              </a:spcAft>
              <a:buClr>
                <a:srgbClr val="006600"/>
              </a:buClr>
              <a:buFont typeface="Wingdings" panose="05000000000000000000" pitchFamily="2" charset="2"/>
              <a:buNone/>
            </a:pP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044000" indent="-1044000" rtl="0" fontAlgn="auto">
              <a:lnSpc>
                <a:spcPct val="90000"/>
              </a:lnSpc>
              <a:spcAft>
                <a:spcPts val="600"/>
              </a:spcAft>
              <a:buClr>
                <a:srgbClr val="006600"/>
              </a:buClr>
              <a:buFont typeface="Wingdings" panose="05000000000000000000" pitchFamily="2" charset="2"/>
              <a:buNone/>
            </a:pPr>
            <a:r>
              <a:rPr lang="en-us" sz="2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Structural formula:</a:t>
            </a:r>
            <a:endParaRPr lang="en-US" altLang="ja-JP"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 name="縦書きテキスト プレースホルダ 2">
            <a:extLst>
              <a:ext uri="{FF2B5EF4-FFF2-40B4-BE49-F238E27FC236}">
                <a16:creationId xmlns:a16="http://schemas.microsoft.com/office/drawing/2014/main" id="{3CE06743-5980-4B0D-A0D9-C5719744A107}"/>
              </a:ext>
            </a:extLst>
          </p:cNvPr>
          <p:cNvSpPr txBox="1">
            <a:spLocks/>
          </p:cNvSpPr>
          <p:nvPr/>
        </p:nvSpPr>
        <p:spPr bwMode="auto">
          <a:xfrm>
            <a:off x="3932952" y="5242676"/>
            <a:ext cx="240725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nchor="ctr">
            <a:spAutoFit/>
          </a:bodyPr>
          <a:lstStyle>
            <a:lvl1pPr marL="342900" indent="-342900">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defTabSz="457200" rtl="0" eaLnBrk="1" fontAlgn="ctr" hangingPunct="1">
              <a:lnSpc>
                <a:spcPct val="90000"/>
              </a:lnSpc>
              <a:spcBef>
                <a:spcPct val="50000"/>
              </a:spcBef>
              <a:spcAft>
                <a:spcPts val="0"/>
              </a:spcAft>
              <a:buFont typeface="HGPｺﾞｼｯｸE" panose="020B0900000000000000" pitchFamily="50" charset="-128"/>
              <a:buNone/>
            </a:pPr>
            <a:r>
              <a:rPr lang="en-us"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Molecular formula: C</a:t>
            </a:r>
            <a:r>
              <a:rPr lang="en-us" sz="2000" b="0" i="0" baseline="-25000" dirty="0">
                <a:solidFill>
                  <a:prstClr val="black"/>
                </a:solidFill>
                <a:latin typeface="Calibri" panose="020F0502020204030204" pitchFamily="34" charset="0"/>
                <a:ea typeface="メイリオ" panose="020B0604030504040204" pitchFamily="50" charset="-128"/>
                <a:cs typeface="Calibri" panose="020F0502020204030204" pitchFamily="34" charset="0"/>
              </a:rPr>
              <a:t>20</a:t>
            </a:r>
            <a:r>
              <a:rPr lang="en-us"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H</a:t>
            </a:r>
            <a:r>
              <a:rPr lang="en-us" sz="2000" b="0" i="0" baseline="-25000" dirty="0">
                <a:solidFill>
                  <a:prstClr val="black"/>
                </a:solidFill>
                <a:latin typeface="Calibri" panose="020F0502020204030204" pitchFamily="34" charset="0"/>
                <a:ea typeface="メイリオ" panose="020B0604030504040204" pitchFamily="50" charset="-128"/>
                <a:cs typeface="Calibri" panose="020F0502020204030204" pitchFamily="34" charset="0"/>
              </a:rPr>
              <a:t>32</a:t>
            </a:r>
            <a:r>
              <a:rPr lang="en-us"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F</a:t>
            </a:r>
            <a:r>
              <a:rPr lang="en-us" sz="2000" b="0" i="0" baseline="-25000" dirty="0">
                <a:solidFill>
                  <a:prstClr val="black"/>
                </a:solidFill>
                <a:latin typeface="Calibri" panose="020F0502020204030204" pitchFamily="34" charset="0"/>
                <a:ea typeface="メイリオ" panose="020B0604030504040204" pitchFamily="50" charset="-128"/>
                <a:cs typeface="Calibri" panose="020F0502020204030204" pitchFamily="34" charset="0"/>
              </a:rPr>
              <a:t>2</a:t>
            </a:r>
            <a:r>
              <a:rPr lang="en-us"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O</a:t>
            </a:r>
            <a:r>
              <a:rPr lang="en-us" sz="2000" b="0" i="0" baseline="-25000" dirty="0">
                <a:solidFill>
                  <a:prstClr val="black"/>
                </a:solidFill>
                <a:latin typeface="Calibri" panose="020F0502020204030204" pitchFamily="34" charset="0"/>
                <a:ea typeface="メイリオ" panose="020B0604030504040204" pitchFamily="50" charset="-128"/>
                <a:cs typeface="Calibri" panose="020F0502020204030204" pitchFamily="34" charset="0"/>
              </a:rPr>
              <a:t>5</a:t>
            </a:r>
            <a:endParaRPr lang="en-US" altLang="ja-JP"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38" name="グループ化 37">
            <a:extLst>
              <a:ext uri="{FF2B5EF4-FFF2-40B4-BE49-F238E27FC236}">
                <a16:creationId xmlns:a16="http://schemas.microsoft.com/office/drawing/2014/main" id="{583DC684-FC0E-4B06-9E21-32CCD9CDB685}"/>
              </a:ext>
            </a:extLst>
          </p:cNvPr>
          <p:cNvGrpSpPr>
            <a:grpSpLocks noChangeAspect="1"/>
          </p:cNvGrpSpPr>
          <p:nvPr/>
        </p:nvGrpSpPr>
        <p:grpSpPr>
          <a:xfrm>
            <a:off x="1914925" y="4202982"/>
            <a:ext cx="2444423" cy="1919628"/>
            <a:chOff x="1437910" y="3767595"/>
            <a:chExt cx="2272678" cy="1784752"/>
          </a:xfrm>
        </p:grpSpPr>
        <p:sp>
          <p:nvSpPr>
            <p:cNvPr id="39" name="AutoShape 15">
              <a:extLst>
                <a:ext uri="{FF2B5EF4-FFF2-40B4-BE49-F238E27FC236}">
                  <a16:creationId xmlns:a16="http://schemas.microsoft.com/office/drawing/2014/main" id="{5D936085-3016-497B-AC17-3572E4012202}"/>
                </a:ext>
              </a:extLst>
            </p:cNvPr>
            <p:cNvSpPr>
              <a:spLocks noChangeArrowheads="1"/>
            </p:cNvSpPr>
            <p:nvPr/>
          </p:nvSpPr>
          <p:spPr bwMode="auto">
            <a:xfrm rot="19886954">
              <a:off x="1598144" y="4105733"/>
              <a:ext cx="358775" cy="325438"/>
            </a:xfrm>
            <a:prstGeom prst="pentagon">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0" name="AutoShape 17">
              <a:extLst>
                <a:ext uri="{FF2B5EF4-FFF2-40B4-BE49-F238E27FC236}">
                  <a16:creationId xmlns:a16="http://schemas.microsoft.com/office/drawing/2014/main" id="{44EDD528-1FF4-4828-98C6-DE791A03D8DC}"/>
                </a:ext>
              </a:extLst>
            </p:cNvPr>
            <p:cNvSpPr>
              <a:spLocks noChangeArrowheads="1"/>
            </p:cNvSpPr>
            <p:nvPr/>
          </p:nvSpPr>
          <p:spPr bwMode="auto">
            <a:xfrm rot="1806679">
              <a:off x="1729907" y="4391483"/>
              <a:ext cx="446088" cy="368300"/>
            </a:xfrm>
            <a:prstGeom prst="hexagon">
              <a:avLst>
                <a:gd name="adj" fmla="val 30280"/>
                <a:gd name="vf" fmla="val 115470"/>
              </a:avLst>
            </a:prstGeom>
            <a:noFill/>
            <a:ln w="12700">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1" name="Freeform 19">
              <a:extLst>
                <a:ext uri="{FF2B5EF4-FFF2-40B4-BE49-F238E27FC236}">
                  <a16:creationId xmlns:a16="http://schemas.microsoft.com/office/drawing/2014/main" id="{A9F75585-3419-4ADC-BE7A-C92BA51AA7E6}"/>
                </a:ext>
              </a:extLst>
            </p:cNvPr>
            <p:cNvSpPr>
              <a:spLocks/>
            </p:cNvSpPr>
            <p:nvPr/>
          </p:nvSpPr>
          <p:spPr bwMode="auto">
            <a:xfrm>
              <a:off x="2117257" y="4042233"/>
              <a:ext cx="1103313" cy="117475"/>
            </a:xfrm>
            <a:custGeom>
              <a:avLst/>
              <a:gdLst>
                <a:gd name="T0" fmla="*/ 695 w 695"/>
                <a:gd name="T1" fmla="*/ 21 h 74"/>
                <a:gd name="T2" fmla="*/ 605 w 695"/>
                <a:gd name="T3" fmla="*/ 72 h 74"/>
                <a:gd name="T4" fmla="*/ 486 w 695"/>
                <a:gd name="T5" fmla="*/ 2 h 74"/>
                <a:gd name="T6" fmla="*/ 371 w 695"/>
                <a:gd name="T7" fmla="*/ 71 h 74"/>
                <a:gd name="T8" fmla="*/ 245 w 695"/>
                <a:gd name="T9" fmla="*/ 3 h 74"/>
                <a:gd name="T10" fmla="*/ 120 w 695"/>
                <a:gd name="T11" fmla="*/ 74 h 74"/>
                <a:gd name="T12" fmla="*/ 0 w 695"/>
                <a:gd name="T13" fmla="*/ 0 h 74"/>
                <a:gd name="T14" fmla="*/ 0 60000 65536"/>
                <a:gd name="T15" fmla="*/ 0 60000 65536"/>
                <a:gd name="T16" fmla="*/ 0 60000 65536"/>
                <a:gd name="T17" fmla="*/ 0 60000 65536"/>
                <a:gd name="T18" fmla="*/ 0 60000 65536"/>
                <a:gd name="T19" fmla="*/ 0 60000 65536"/>
                <a:gd name="T20" fmla="*/ 0 60000 65536"/>
                <a:gd name="T21" fmla="*/ 0 w 695"/>
                <a:gd name="T22" fmla="*/ 0 h 74"/>
                <a:gd name="T23" fmla="*/ 695 w 695"/>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5" h="74">
                  <a:moveTo>
                    <a:pt x="695" y="21"/>
                  </a:moveTo>
                  <a:lnTo>
                    <a:pt x="605" y="72"/>
                  </a:lnTo>
                  <a:lnTo>
                    <a:pt x="486" y="2"/>
                  </a:lnTo>
                  <a:lnTo>
                    <a:pt x="371" y="71"/>
                  </a:lnTo>
                  <a:lnTo>
                    <a:pt x="245" y="3"/>
                  </a:lnTo>
                  <a:lnTo>
                    <a:pt x="120" y="74"/>
                  </a:lnTo>
                  <a:lnTo>
                    <a:pt x="0" y="0"/>
                  </a:lnTo>
                </a:path>
              </a:pathLst>
            </a:cu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2" name="Line 20">
              <a:extLst>
                <a:ext uri="{FF2B5EF4-FFF2-40B4-BE49-F238E27FC236}">
                  <a16:creationId xmlns:a16="http://schemas.microsoft.com/office/drawing/2014/main" id="{EF5B0543-7E61-4033-BC3B-5AE67C2E7634}"/>
                </a:ext>
              </a:extLst>
            </p:cNvPr>
            <p:cNvSpPr>
              <a:spLocks noChangeShapeType="1"/>
            </p:cNvSpPr>
            <p:nvPr/>
          </p:nvSpPr>
          <p:spPr bwMode="auto">
            <a:xfrm flipH="1">
              <a:off x="1920407" y="4042233"/>
              <a:ext cx="196850" cy="107950"/>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3" name="Freeform 21">
              <a:extLst>
                <a:ext uri="{FF2B5EF4-FFF2-40B4-BE49-F238E27FC236}">
                  <a16:creationId xmlns:a16="http://schemas.microsoft.com/office/drawing/2014/main" id="{ECDA1728-F3C0-40BA-9B3C-6A369A16E2BB}"/>
                </a:ext>
              </a:extLst>
            </p:cNvPr>
            <p:cNvSpPr>
              <a:spLocks/>
            </p:cNvSpPr>
            <p:nvPr/>
          </p:nvSpPr>
          <p:spPr bwMode="auto">
            <a:xfrm>
              <a:off x="2064869" y="5002670"/>
              <a:ext cx="633413" cy="320675"/>
            </a:xfrm>
            <a:custGeom>
              <a:avLst/>
              <a:gdLst>
                <a:gd name="T0" fmla="*/ 399 w 399"/>
                <a:gd name="T1" fmla="*/ 202 h 202"/>
                <a:gd name="T2" fmla="*/ 347 w 399"/>
                <a:gd name="T3" fmla="*/ 117 h 202"/>
                <a:gd name="T4" fmla="*/ 209 w 399"/>
                <a:gd name="T5" fmla="*/ 118 h 202"/>
                <a:gd name="T6" fmla="*/ 146 w 399"/>
                <a:gd name="T7" fmla="*/ 0 h 202"/>
                <a:gd name="T8" fmla="*/ 0 w 399"/>
                <a:gd name="T9" fmla="*/ 0 h 202"/>
                <a:gd name="T10" fmla="*/ 0 60000 65536"/>
                <a:gd name="T11" fmla="*/ 0 60000 65536"/>
                <a:gd name="T12" fmla="*/ 0 60000 65536"/>
                <a:gd name="T13" fmla="*/ 0 60000 65536"/>
                <a:gd name="T14" fmla="*/ 0 60000 65536"/>
                <a:gd name="T15" fmla="*/ 0 w 399"/>
                <a:gd name="T16" fmla="*/ 0 h 202"/>
                <a:gd name="T17" fmla="*/ 399 w 399"/>
                <a:gd name="T18" fmla="*/ 202 h 202"/>
              </a:gdLst>
              <a:ahLst/>
              <a:cxnLst>
                <a:cxn ang="T10">
                  <a:pos x="T0" y="T1"/>
                </a:cxn>
                <a:cxn ang="T11">
                  <a:pos x="T2" y="T3"/>
                </a:cxn>
                <a:cxn ang="T12">
                  <a:pos x="T4" y="T5"/>
                </a:cxn>
                <a:cxn ang="T13">
                  <a:pos x="T6" y="T7"/>
                </a:cxn>
                <a:cxn ang="T14">
                  <a:pos x="T8" y="T9"/>
                </a:cxn>
              </a:cxnLst>
              <a:rect l="T15" t="T16" r="T17" b="T18"/>
              <a:pathLst>
                <a:path w="399" h="202">
                  <a:moveTo>
                    <a:pt x="399" y="202"/>
                  </a:moveTo>
                  <a:lnTo>
                    <a:pt x="347" y="117"/>
                  </a:lnTo>
                  <a:lnTo>
                    <a:pt x="209" y="118"/>
                  </a:lnTo>
                  <a:lnTo>
                    <a:pt x="146" y="0"/>
                  </a:lnTo>
                  <a:lnTo>
                    <a:pt x="0" y="0"/>
                  </a:lnTo>
                </a:path>
              </a:pathLst>
            </a:custGeom>
            <a:noFill/>
            <a:ln w="12700">
              <a:solidFill>
                <a:sysClr val="windowText" lastClr="000000"/>
              </a:solidFill>
              <a:round/>
              <a:headEnd/>
              <a:tailEnd/>
            </a:ln>
            <a:extLst>
              <a:ext uri="{909E8E84-426E-40DD-AFC4-6F175D3DCCD1}">
                <a14:hiddenFill xmlns:a14="http://schemas.microsoft.com/office/drawing/2010/main">
                  <a:solidFill>
                    <a:srgbClr val="FFFFFF"/>
                  </a:solid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4" name="Line 22">
              <a:extLst>
                <a:ext uri="{FF2B5EF4-FFF2-40B4-BE49-F238E27FC236}">
                  <a16:creationId xmlns:a16="http://schemas.microsoft.com/office/drawing/2014/main" id="{B40A567E-C90F-44C7-A4A2-B5BE12EC3DCD}"/>
                </a:ext>
              </a:extLst>
            </p:cNvPr>
            <p:cNvSpPr>
              <a:spLocks noChangeShapeType="1"/>
            </p:cNvSpPr>
            <p:nvPr/>
          </p:nvSpPr>
          <p:spPr bwMode="auto">
            <a:xfrm>
              <a:off x="2064869" y="5002670"/>
              <a:ext cx="0" cy="153988"/>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5" name="Line 23">
              <a:extLst>
                <a:ext uri="{FF2B5EF4-FFF2-40B4-BE49-F238E27FC236}">
                  <a16:creationId xmlns:a16="http://schemas.microsoft.com/office/drawing/2014/main" id="{B9D0B20E-60CB-49A6-86A8-349A0160D9A5}"/>
                </a:ext>
              </a:extLst>
            </p:cNvPr>
            <p:cNvSpPr>
              <a:spLocks noChangeShapeType="1"/>
            </p:cNvSpPr>
            <p:nvPr/>
          </p:nvSpPr>
          <p:spPr bwMode="auto">
            <a:xfrm flipH="1">
              <a:off x="1931519" y="5002670"/>
              <a:ext cx="133350" cy="76200"/>
            </a:xfrm>
            <a:prstGeom prst="line">
              <a:avLst/>
            </a:prstGeom>
            <a:noFill/>
            <a:ln w="12700">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6" name="Line 24">
              <a:extLst>
                <a:ext uri="{FF2B5EF4-FFF2-40B4-BE49-F238E27FC236}">
                  <a16:creationId xmlns:a16="http://schemas.microsoft.com/office/drawing/2014/main" id="{7DB5CDD6-461E-45A3-BA00-0B4C2118F7EF}"/>
                </a:ext>
              </a:extLst>
            </p:cNvPr>
            <p:cNvSpPr>
              <a:spLocks noChangeShapeType="1"/>
            </p:cNvSpPr>
            <p:nvPr/>
          </p:nvSpPr>
          <p:spPr bwMode="auto">
            <a:xfrm>
              <a:off x="1953744" y="4789945"/>
              <a:ext cx="111125" cy="209550"/>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7" name="Line 25">
              <a:extLst>
                <a:ext uri="{FF2B5EF4-FFF2-40B4-BE49-F238E27FC236}">
                  <a16:creationId xmlns:a16="http://schemas.microsoft.com/office/drawing/2014/main" id="{717ED59C-5A33-4824-B7DC-8721CB1D4706}"/>
                </a:ext>
              </a:extLst>
            </p:cNvPr>
            <p:cNvSpPr>
              <a:spLocks noChangeShapeType="1"/>
            </p:cNvSpPr>
            <p:nvPr/>
          </p:nvSpPr>
          <p:spPr bwMode="auto">
            <a:xfrm flipH="1" flipV="1">
              <a:off x="1648944" y="3975558"/>
              <a:ext cx="87313" cy="155575"/>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8" name="Line 26">
              <a:extLst>
                <a:ext uri="{FF2B5EF4-FFF2-40B4-BE49-F238E27FC236}">
                  <a16:creationId xmlns:a16="http://schemas.microsoft.com/office/drawing/2014/main" id="{FEB0DB64-ECA2-4E1D-B567-223818235545}"/>
                </a:ext>
              </a:extLst>
            </p:cNvPr>
            <p:cNvSpPr>
              <a:spLocks noChangeShapeType="1"/>
            </p:cNvSpPr>
            <p:nvPr/>
          </p:nvSpPr>
          <p:spPr bwMode="auto">
            <a:xfrm flipH="1" flipV="1">
              <a:off x="1617194" y="3996195"/>
              <a:ext cx="73025" cy="141288"/>
            </a:xfrm>
            <a:prstGeom prst="line">
              <a:avLst/>
            </a:prstGeom>
            <a:noFill/>
            <a:ln w="9525">
              <a:solidFill>
                <a:sysClr val="windowText" lastClr="000000"/>
              </a:solidFill>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9" name="Text Box 27">
              <a:extLst>
                <a:ext uri="{FF2B5EF4-FFF2-40B4-BE49-F238E27FC236}">
                  <a16:creationId xmlns:a16="http://schemas.microsoft.com/office/drawing/2014/main" id="{9C8EDBC1-2BA4-4C24-9014-F978A83552CE}"/>
                </a:ext>
              </a:extLst>
            </p:cNvPr>
            <p:cNvSpPr txBox="1">
              <a:spLocks noChangeArrowheads="1"/>
            </p:cNvSpPr>
            <p:nvPr/>
          </p:nvSpPr>
          <p:spPr bwMode="auto">
            <a:xfrm>
              <a:off x="1463506" y="3767595"/>
              <a:ext cx="281979"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O</a:t>
              </a:r>
              <a:endParaRPr kumimoji="1" lang="en-US" altLang="ja-JP" sz="14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0" name="AutoShape 28">
              <a:extLst>
                <a:ext uri="{FF2B5EF4-FFF2-40B4-BE49-F238E27FC236}">
                  <a16:creationId xmlns:a16="http://schemas.microsoft.com/office/drawing/2014/main" id="{7B263392-BF81-4B95-97EE-58C5B2515E8C}"/>
                </a:ext>
              </a:extLst>
            </p:cNvPr>
            <p:cNvSpPr>
              <a:spLocks noChangeArrowheads="1"/>
            </p:cNvSpPr>
            <p:nvPr/>
          </p:nvSpPr>
          <p:spPr bwMode="auto">
            <a:xfrm rot="10042777">
              <a:off x="1860082" y="4010483"/>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1" name="Text Box 29">
              <a:extLst>
                <a:ext uri="{FF2B5EF4-FFF2-40B4-BE49-F238E27FC236}">
                  <a16:creationId xmlns:a16="http://schemas.microsoft.com/office/drawing/2014/main" id="{1D9248B1-A938-40C2-8930-F1334200F854}"/>
                </a:ext>
              </a:extLst>
            </p:cNvPr>
            <p:cNvSpPr txBox="1">
              <a:spLocks noChangeArrowheads="1"/>
            </p:cNvSpPr>
            <p:nvPr/>
          </p:nvSpPr>
          <p:spPr bwMode="auto">
            <a:xfrm>
              <a:off x="1725248" y="3772358"/>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52" name="AutoShape 30">
              <a:extLst>
                <a:ext uri="{FF2B5EF4-FFF2-40B4-BE49-F238E27FC236}">
                  <a16:creationId xmlns:a16="http://schemas.microsoft.com/office/drawing/2014/main" id="{5D1C3A6E-3757-4EC1-B52C-0549B76D9A6E}"/>
                </a:ext>
              </a:extLst>
            </p:cNvPr>
            <p:cNvSpPr>
              <a:spLocks noChangeArrowheads="1"/>
            </p:cNvSpPr>
            <p:nvPr/>
          </p:nvSpPr>
          <p:spPr bwMode="auto">
            <a:xfrm rot="2281197">
              <a:off x="1879132" y="4774070"/>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3" name="Text Box 31">
              <a:extLst>
                <a:ext uri="{FF2B5EF4-FFF2-40B4-BE49-F238E27FC236}">
                  <a16:creationId xmlns:a16="http://schemas.microsoft.com/office/drawing/2014/main" id="{93D85310-6809-4505-A0EC-2424C0ABDD9C}"/>
                </a:ext>
              </a:extLst>
            </p:cNvPr>
            <p:cNvSpPr txBox="1">
              <a:spLocks noChangeArrowheads="1"/>
            </p:cNvSpPr>
            <p:nvPr/>
          </p:nvSpPr>
          <p:spPr bwMode="auto">
            <a:xfrm>
              <a:off x="1437910" y="4448633"/>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54" name="Text Box 32">
              <a:extLst>
                <a:ext uri="{FF2B5EF4-FFF2-40B4-BE49-F238E27FC236}">
                  <a16:creationId xmlns:a16="http://schemas.microsoft.com/office/drawing/2014/main" id="{164B05BE-08F9-41F0-91A0-DD99E63EB49E}"/>
                </a:ext>
              </a:extLst>
            </p:cNvPr>
            <p:cNvSpPr txBox="1">
              <a:spLocks noChangeArrowheads="1"/>
            </p:cNvSpPr>
            <p:nvPr/>
          </p:nvSpPr>
          <p:spPr bwMode="auto">
            <a:xfrm>
              <a:off x="1560566" y="4812170"/>
              <a:ext cx="386305"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HO</a:t>
              </a:r>
            </a:p>
          </p:txBody>
        </p:sp>
        <p:sp>
          <p:nvSpPr>
            <p:cNvPr id="55" name="Text Box 33">
              <a:extLst>
                <a:ext uri="{FF2B5EF4-FFF2-40B4-BE49-F238E27FC236}">
                  <a16:creationId xmlns:a16="http://schemas.microsoft.com/office/drawing/2014/main" id="{2D30FAC6-648B-4426-9BF8-F4A5854B58F6}"/>
                </a:ext>
              </a:extLst>
            </p:cNvPr>
            <p:cNvSpPr txBox="1">
              <a:spLocks noChangeArrowheads="1"/>
            </p:cNvSpPr>
            <p:nvPr/>
          </p:nvSpPr>
          <p:spPr bwMode="auto">
            <a:xfrm>
              <a:off x="1701751" y="4580395"/>
              <a:ext cx="110288" cy="200307"/>
            </a:xfrm>
            <a:prstGeom prst="rect">
              <a:avLst/>
            </a:prstGeom>
            <a:solidFill>
              <a:sysClr val="window" lastClr="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O</a:t>
              </a:r>
            </a:p>
          </p:txBody>
        </p:sp>
        <p:sp>
          <p:nvSpPr>
            <p:cNvPr id="56" name="Line 34">
              <a:extLst>
                <a:ext uri="{FF2B5EF4-FFF2-40B4-BE49-F238E27FC236}">
                  <a16:creationId xmlns:a16="http://schemas.microsoft.com/office/drawing/2014/main" id="{13837A95-F180-4CD3-B9DD-2128D8014126}"/>
                </a:ext>
              </a:extLst>
            </p:cNvPr>
            <p:cNvSpPr>
              <a:spLocks noChangeShapeType="1"/>
            </p:cNvSpPr>
            <p:nvPr/>
          </p:nvSpPr>
          <p:spPr bwMode="auto">
            <a:xfrm flipH="1">
              <a:off x="1956919" y="4285120"/>
              <a:ext cx="127000" cy="71438"/>
            </a:xfrm>
            <a:prstGeom prst="line">
              <a:avLst/>
            </a:prstGeom>
            <a:noFill/>
            <a:ln w="12700">
              <a:solidFill>
                <a:sysClr val="windowText" lastClr="000000"/>
              </a:solidFill>
              <a:prstDash val="sysDot"/>
              <a:round/>
              <a:headEnd/>
              <a:tailEnd/>
            </a:ln>
            <a:extLst>
              <a:ext uri="{909E8E84-426E-40DD-AFC4-6F175D3DCCD1}">
                <a14:hiddenFill xmlns:a14="http://schemas.microsoft.com/office/drawing/2010/main">
                  <a:noFill/>
                </a14:hiddenFill>
              </a:ext>
            </a:extLst>
          </p:spPr>
          <p:txBody>
            <a:bodyPr rtlCol="0"/>
            <a:lstStyle/>
            <a:p>
              <a:pPr marL="0" marR="0" lvl="0" indent="0"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7" name="Text Box 35">
              <a:extLst>
                <a:ext uri="{FF2B5EF4-FFF2-40B4-BE49-F238E27FC236}">
                  <a16:creationId xmlns:a16="http://schemas.microsoft.com/office/drawing/2014/main" id="{E873FADE-FBA7-460C-9B50-230ECABE30CB}"/>
                </a:ext>
              </a:extLst>
            </p:cNvPr>
            <p:cNvSpPr txBox="1">
              <a:spLocks noChangeArrowheads="1"/>
            </p:cNvSpPr>
            <p:nvPr/>
          </p:nvSpPr>
          <p:spPr bwMode="auto">
            <a:xfrm>
              <a:off x="2017348" y="4099383"/>
              <a:ext cx="276017"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sp>
          <p:nvSpPr>
            <p:cNvPr id="58" name="AutoShape 36">
              <a:extLst>
                <a:ext uri="{FF2B5EF4-FFF2-40B4-BE49-F238E27FC236}">
                  <a16:creationId xmlns:a16="http://schemas.microsoft.com/office/drawing/2014/main" id="{D2F920F6-3FBF-4E55-81E8-D9BC8A301D1D}"/>
                </a:ext>
              </a:extLst>
            </p:cNvPr>
            <p:cNvSpPr>
              <a:spLocks noChangeArrowheads="1"/>
            </p:cNvSpPr>
            <p:nvPr/>
          </p:nvSpPr>
          <p:spPr bwMode="auto">
            <a:xfrm rot="3159239">
              <a:off x="1672757" y="4439107"/>
              <a:ext cx="73025" cy="125413"/>
            </a:xfrm>
            <a:prstGeom prst="triangle">
              <a:avLst>
                <a:gd name="adj" fmla="val 50000"/>
              </a:avLst>
            </a:prstGeom>
            <a:solidFill>
              <a:sysClr val="windowText" lastClr="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defTabSz="4572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9" name="Text Box 37">
              <a:extLst>
                <a:ext uri="{FF2B5EF4-FFF2-40B4-BE49-F238E27FC236}">
                  <a16:creationId xmlns:a16="http://schemas.microsoft.com/office/drawing/2014/main" id="{58FED763-2AAB-4F9E-868B-3D1499A94F74}"/>
                </a:ext>
              </a:extLst>
            </p:cNvPr>
            <p:cNvSpPr txBox="1">
              <a:spLocks noChangeArrowheads="1"/>
            </p:cNvSpPr>
            <p:nvPr/>
          </p:nvSpPr>
          <p:spPr bwMode="auto">
            <a:xfrm>
              <a:off x="1752107" y="4985208"/>
              <a:ext cx="247700"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F</a:t>
              </a:r>
            </a:p>
          </p:txBody>
        </p:sp>
        <p:sp>
          <p:nvSpPr>
            <p:cNvPr id="60" name="Text Box 38">
              <a:extLst>
                <a:ext uri="{FF2B5EF4-FFF2-40B4-BE49-F238E27FC236}">
                  <a16:creationId xmlns:a16="http://schemas.microsoft.com/office/drawing/2014/main" id="{09C48783-383E-4D9C-9EF1-97A14A1E7DB2}"/>
                </a:ext>
              </a:extLst>
            </p:cNvPr>
            <p:cNvSpPr txBox="1">
              <a:spLocks noChangeArrowheads="1"/>
            </p:cNvSpPr>
            <p:nvPr/>
          </p:nvSpPr>
          <p:spPr bwMode="auto">
            <a:xfrm>
              <a:off x="1944194" y="5101095"/>
              <a:ext cx="247700"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F</a:t>
              </a:r>
            </a:p>
          </p:txBody>
        </p:sp>
        <p:sp>
          <p:nvSpPr>
            <p:cNvPr id="61" name="Text Box 39">
              <a:extLst>
                <a:ext uri="{FF2B5EF4-FFF2-40B4-BE49-F238E27FC236}">
                  <a16:creationId xmlns:a16="http://schemas.microsoft.com/office/drawing/2014/main" id="{8BA4A322-5B1C-46F9-9755-68AE81F853E2}"/>
                </a:ext>
              </a:extLst>
            </p:cNvPr>
            <p:cNvSpPr txBox="1">
              <a:spLocks noChangeArrowheads="1"/>
            </p:cNvSpPr>
            <p:nvPr/>
          </p:nvSpPr>
          <p:spPr bwMode="auto">
            <a:xfrm>
              <a:off x="2604719" y="5266195"/>
              <a:ext cx="422074"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ctr"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CH</a:t>
              </a:r>
              <a:r>
                <a:rPr lang="en-us" sz="1400" b="0" i="0" u="none" strike="noStrike" kern="0" cap="none" spc="0" normalizeH="0" baseline="-2500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3</a:t>
              </a:r>
            </a:p>
          </p:txBody>
        </p:sp>
        <p:sp>
          <p:nvSpPr>
            <p:cNvPr id="62" name="Text Box 40">
              <a:extLst>
                <a:ext uri="{FF2B5EF4-FFF2-40B4-BE49-F238E27FC236}">
                  <a16:creationId xmlns:a16="http://schemas.microsoft.com/office/drawing/2014/main" id="{61E77505-D3CC-4E00-83D3-765999FF0427}"/>
                </a:ext>
              </a:extLst>
            </p:cNvPr>
            <p:cNvSpPr txBox="1">
              <a:spLocks noChangeArrowheads="1"/>
            </p:cNvSpPr>
            <p:nvPr/>
          </p:nvSpPr>
          <p:spPr bwMode="auto">
            <a:xfrm>
              <a:off x="3178225" y="3893008"/>
              <a:ext cx="532363" cy="286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457200" rtl="0" eaLnBrk="1" fontAlgn="ctr" latinLnBrk="0" hangingPunct="1">
                <a:lnSpc>
                  <a:spcPct val="100000"/>
                </a:lnSpc>
                <a:spcBef>
                  <a:spcPct val="0"/>
                </a:spcBef>
                <a:spcAft>
                  <a:spcPts val="0"/>
                </a:spcAft>
                <a:buClrTx/>
                <a:buSzTx/>
                <a:buFontTx/>
                <a:buNone/>
                <a:tabLst/>
                <a:defRPr/>
              </a:pP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CO</a:t>
              </a:r>
              <a:r>
                <a:rPr lang="en-us" sz="1400" b="0" i="0" u="none" strike="noStrike" kern="0" cap="none" spc="0" normalizeH="0" baseline="-2500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2</a:t>
              </a:r>
              <a:r>
                <a:rPr lang="en-us" sz="1400" b="0" i="0" u="none" strike="noStrike" kern="0" cap="none" spc="0"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H</a:t>
              </a:r>
            </a:p>
          </p:txBody>
        </p:sp>
      </p:grpSp>
      <p:sp>
        <p:nvSpPr>
          <p:cNvPr id="63" name="縦書きテキスト プレースホルダ 2">
            <a:extLst>
              <a:ext uri="{FF2B5EF4-FFF2-40B4-BE49-F238E27FC236}">
                <a16:creationId xmlns:a16="http://schemas.microsoft.com/office/drawing/2014/main" id="{916B4F56-8968-4652-9C0C-DE770A259048}"/>
              </a:ext>
            </a:extLst>
          </p:cNvPr>
          <p:cNvSpPr txBox="1">
            <a:spLocks/>
          </p:cNvSpPr>
          <p:nvPr/>
        </p:nvSpPr>
        <p:spPr bwMode="auto">
          <a:xfrm>
            <a:off x="6601248" y="5242676"/>
            <a:ext cx="206435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nchor="ctr">
            <a:spAutoFit/>
          </a:bodyPr>
          <a:lstStyle>
            <a:lvl1pPr marL="342900" indent="-342900">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defTabSz="457200" rtl="0" eaLnBrk="1" fontAlgn="ctr" hangingPunct="1">
              <a:lnSpc>
                <a:spcPct val="90000"/>
              </a:lnSpc>
              <a:spcBef>
                <a:spcPct val="50000"/>
              </a:spcBef>
              <a:spcAft>
                <a:spcPts val="0"/>
              </a:spcAft>
              <a:buFont typeface="HGPｺﾞｼｯｸE" panose="020B0900000000000000" pitchFamily="50" charset="-128"/>
              <a:buNone/>
            </a:pPr>
            <a:r>
              <a:rPr lang="en-us"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Molecular weight: 390.46</a:t>
            </a:r>
            <a:endParaRPr lang="en-US" altLang="ja-JP" sz="2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pic>
        <p:nvPicPr>
          <p:cNvPr id="64" name="図 63" descr="白 が含まれている画像&#10;&#10;高い精度で生成された説明">
            <a:extLst>
              <a:ext uri="{FF2B5EF4-FFF2-40B4-BE49-F238E27FC236}">
                <a16:creationId xmlns:a16="http://schemas.microsoft.com/office/drawing/2014/main" id="{7B93A393-5807-48D8-B546-ADEBA0E1CFE5}"/>
              </a:ext>
            </a:extLst>
          </p:cNvPr>
          <p:cNvPicPr>
            <a:picLocks noChangeAspect="1"/>
          </p:cNvPicPr>
          <p:nvPr/>
        </p:nvPicPr>
        <p:blipFill>
          <a:blip r:embed="rId3"/>
          <a:stretch>
            <a:fillRect/>
          </a:stretch>
        </p:blipFill>
        <p:spPr>
          <a:xfrm>
            <a:off x="7236615" y="1640060"/>
            <a:ext cx="1034370" cy="653377"/>
          </a:xfrm>
          <a:prstGeom prst="rect">
            <a:avLst/>
          </a:prstGeom>
        </p:spPr>
      </p:pic>
      <p:sp>
        <p:nvSpPr>
          <p:cNvPr id="32" name="四角形: 1 つの角を丸める 31">
            <a:extLst>
              <a:ext uri="{FF2B5EF4-FFF2-40B4-BE49-F238E27FC236}">
                <a16:creationId xmlns:a16="http://schemas.microsoft.com/office/drawing/2014/main" id="{7A1F5B25-BBF1-4868-BA50-0E41547879B7}"/>
              </a:ext>
            </a:extLst>
          </p:cNvPr>
          <p:cNvSpPr/>
          <p:nvPr/>
        </p:nvSpPr>
        <p:spPr bwMode="auto">
          <a:xfrm flipH="1" flipV="1">
            <a:off x="7266647" y="-3849"/>
            <a:ext cx="1877348" cy="301748"/>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a:latin typeface="Calibri" panose="020F0502020204030204" pitchFamily="34" charset="0"/>
              <a:ea typeface="メイリオ" panose="020B0604030504040204" pitchFamily="50" charset="-128"/>
              <a:cs typeface="Calibri" panose="020F0502020204030204" pitchFamily="34" charset="0"/>
            </a:endParaRPr>
          </a:p>
        </p:txBody>
      </p:sp>
      <p:sp>
        <p:nvSpPr>
          <p:cNvPr id="33" name="テキスト ボックス 5">
            <a:extLst>
              <a:ext uri="{FF2B5EF4-FFF2-40B4-BE49-F238E27FC236}">
                <a16:creationId xmlns:a16="http://schemas.microsoft.com/office/drawing/2014/main" id="{EE85704C-4E9B-48CF-9CE2-1F9F707BFF8C}"/>
              </a:ext>
            </a:extLst>
          </p:cNvPr>
          <p:cNvSpPr txBox="1">
            <a:spLocks noChangeArrowheads="1"/>
          </p:cNvSpPr>
          <p:nvPr/>
        </p:nvSpPr>
        <p:spPr bwMode="auto">
          <a:xfrm>
            <a:off x="7364410" y="0"/>
            <a:ext cx="1728192" cy="24453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r>
              <a:rPr lang="en-us" sz="1200" b="1" i="0">
                <a:latin typeface="Calibri" panose="020F0502020204030204" pitchFamily="34" charset="0"/>
                <a:ea typeface="メイリオ" panose="020B0604030504040204" pitchFamily="50" charset="-128"/>
                <a:cs typeface="Calibri" panose="020F0502020204030204" pitchFamily="34" charset="0"/>
              </a:rPr>
              <a:t>Profile</a:t>
            </a:r>
          </a:p>
        </p:txBody>
      </p:sp>
    </p:spTree>
    <p:extLst>
      <p:ext uri="{BB962C8B-B14F-4D97-AF65-F5344CB8AC3E}">
        <p14:creationId xmlns:p14="http://schemas.microsoft.com/office/powerpoint/2010/main" val="426744837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745" name="タイトル 2"/>
          <p:cNvSpPr>
            <a:spLocks noGrp="1"/>
          </p:cNvSpPr>
          <p:nvPr>
            <p:ph type="title"/>
          </p:nvPr>
        </p:nvSpPr>
        <p:spPr/>
        <p:txBody>
          <a:bodyPr rtlCol="0"/>
          <a:lstStyle/>
          <a:p>
            <a:pPr rtl="0"/>
            <a:r>
              <a:rPr lang="en-us" dirty="0"/>
              <a:t>Abdominal discomfort in patients treated with </a:t>
            </a:r>
            <a:r>
              <a:rPr lang="en-us" dirty="0" err="1"/>
              <a:t>lubiprostone</a:t>
            </a:r>
            <a:r>
              <a:rPr lang="en-us" dirty="0"/>
              <a:t> (change over 48 weeks)</a:t>
            </a:r>
            <a:endParaRPr lang="ja-JP" altLang="en-US" dirty="0"/>
          </a:p>
        </p:txBody>
      </p:sp>
      <p:sp>
        <p:nvSpPr>
          <p:cNvPr id="228" name="Rectangle 24">
            <a:extLst>
              <a:ext uri="{FF2B5EF4-FFF2-40B4-BE49-F238E27FC236}">
                <a16:creationId xmlns:a16="http://schemas.microsoft.com/office/drawing/2014/main" id="{7AFF2FCA-3154-44BC-9B80-49420FC078AB}"/>
              </a:ext>
            </a:extLst>
          </p:cNvPr>
          <p:cNvSpPr>
            <a:spLocks noChangeArrowheads="1"/>
          </p:cNvSpPr>
          <p:nvPr/>
        </p:nvSpPr>
        <p:spPr bwMode="auto">
          <a:xfrm>
            <a:off x="971600" y="1792279"/>
            <a:ext cx="249299" cy="2083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Abdominal discomfort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56" name="Line 93">
            <a:extLst>
              <a:ext uri="{FF2B5EF4-FFF2-40B4-BE49-F238E27FC236}">
                <a16:creationId xmlns:a16="http://schemas.microsoft.com/office/drawing/2014/main" id="{02267BBA-5A81-41AC-BADB-34F0DABED646}"/>
              </a:ext>
            </a:extLst>
          </p:cNvPr>
          <p:cNvSpPr>
            <a:spLocks noChangeShapeType="1"/>
          </p:cNvSpPr>
          <p:nvPr/>
        </p:nvSpPr>
        <p:spPr bwMode="auto">
          <a:xfrm>
            <a:off x="1841397" y="4188305"/>
            <a:ext cx="67024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0" name="Line 100">
            <a:extLst>
              <a:ext uri="{FF2B5EF4-FFF2-40B4-BE49-F238E27FC236}">
                <a16:creationId xmlns:a16="http://schemas.microsoft.com/office/drawing/2014/main" id="{FB78C3A9-96AB-4874-B725-7D5BBE3CEE6C}"/>
              </a:ext>
            </a:extLst>
          </p:cNvPr>
          <p:cNvSpPr>
            <a:spLocks noChangeShapeType="1"/>
          </p:cNvSpPr>
          <p:nvPr/>
        </p:nvSpPr>
        <p:spPr bwMode="auto">
          <a:xfrm rot="5400000">
            <a:off x="1771547" y="3442180"/>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1" name="Line 102">
            <a:extLst>
              <a:ext uri="{FF2B5EF4-FFF2-40B4-BE49-F238E27FC236}">
                <a16:creationId xmlns:a16="http://schemas.microsoft.com/office/drawing/2014/main" id="{FBB29F85-A421-4BC0-A75C-4A6BA2850428}"/>
              </a:ext>
            </a:extLst>
          </p:cNvPr>
          <p:cNvSpPr>
            <a:spLocks noChangeShapeType="1"/>
          </p:cNvSpPr>
          <p:nvPr/>
        </p:nvSpPr>
        <p:spPr bwMode="auto">
          <a:xfrm rot="5400000">
            <a:off x="1771547" y="2091217"/>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2" name="Line 101">
            <a:extLst>
              <a:ext uri="{FF2B5EF4-FFF2-40B4-BE49-F238E27FC236}">
                <a16:creationId xmlns:a16="http://schemas.microsoft.com/office/drawing/2014/main" id="{D24EFD74-101A-4CA9-9D88-EE2DB2DBAC40}"/>
              </a:ext>
            </a:extLst>
          </p:cNvPr>
          <p:cNvSpPr>
            <a:spLocks noChangeShapeType="1"/>
          </p:cNvSpPr>
          <p:nvPr/>
        </p:nvSpPr>
        <p:spPr bwMode="auto">
          <a:xfrm rot="5400000">
            <a:off x="1767578" y="2763524"/>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3" name="Line 102">
            <a:extLst>
              <a:ext uri="{FF2B5EF4-FFF2-40B4-BE49-F238E27FC236}">
                <a16:creationId xmlns:a16="http://schemas.microsoft.com/office/drawing/2014/main" id="{B648CCB5-6DEC-4DE7-A793-531F5CAC490D}"/>
              </a:ext>
            </a:extLst>
          </p:cNvPr>
          <p:cNvSpPr>
            <a:spLocks noChangeShapeType="1"/>
          </p:cNvSpPr>
          <p:nvPr/>
        </p:nvSpPr>
        <p:spPr bwMode="auto">
          <a:xfrm rot="5400000">
            <a:off x="1767578" y="1414149"/>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4" name="Line 92">
            <a:extLst>
              <a:ext uri="{FF2B5EF4-FFF2-40B4-BE49-F238E27FC236}">
                <a16:creationId xmlns:a16="http://schemas.microsoft.com/office/drawing/2014/main" id="{F558D160-E175-402D-93CD-03712B460D78}"/>
              </a:ext>
            </a:extLst>
          </p:cNvPr>
          <p:cNvSpPr>
            <a:spLocks noChangeShapeType="1"/>
          </p:cNvSpPr>
          <p:nvPr/>
        </p:nvSpPr>
        <p:spPr bwMode="auto">
          <a:xfrm>
            <a:off x="1841397" y="1483205"/>
            <a:ext cx="0" cy="2698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5" name="Line 103">
            <a:extLst>
              <a:ext uri="{FF2B5EF4-FFF2-40B4-BE49-F238E27FC236}">
                <a16:creationId xmlns:a16="http://schemas.microsoft.com/office/drawing/2014/main" id="{7C0761EE-B5AA-433D-8C41-9E5C5E16BF81}"/>
              </a:ext>
            </a:extLst>
          </p:cNvPr>
          <p:cNvSpPr>
            <a:spLocks noChangeShapeType="1"/>
          </p:cNvSpPr>
          <p:nvPr/>
        </p:nvSpPr>
        <p:spPr bwMode="auto">
          <a:xfrm rot="16200000" flipV="1">
            <a:off x="1771547" y="4118455"/>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270" name="直線コネクタ 269">
            <a:extLst>
              <a:ext uri="{FF2B5EF4-FFF2-40B4-BE49-F238E27FC236}">
                <a16:creationId xmlns:a16="http://schemas.microsoft.com/office/drawing/2014/main" id="{AC03CAD8-E2FE-4794-9C0B-3F484AE2A652}"/>
              </a:ext>
            </a:extLst>
          </p:cNvPr>
          <p:cNvCxnSpPr/>
          <p:nvPr/>
        </p:nvCxnSpPr>
        <p:spPr bwMode="auto">
          <a:xfrm>
            <a:off x="1844572" y="2834167"/>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1" name="直線コネクタ 270">
            <a:extLst>
              <a:ext uri="{FF2B5EF4-FFF2-40B4-BE49-F238E27FC236}">
                <a16:creationId xmlns:a16="http://schemas.microsoft.com/office/drawing/2014/main" id="{9FED86E1-AA51-4EA1-9502-5B8F05E0B027}"/>
              </a:ext>
            </a:extLst>
          </p:cNvPr>
          <p:cNvCxnSpPr/>
          <p:nvPr/>
        </p:nvCxnSpPr>
        <p:spPr bwMode="auto">
          <a:xfrm>
            <a:off x="1844572" y="1483205"/>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2" name="直線コネクタ 271">
            <a:extLst>
              <a:ext uri="{FF2B5EF4-FFF2-40B4-BE49-F238E27FC236}">
                <a16:creationId xmlns:a16="http://schemas.microsoft.com/office/drawing/2014/main" id="{A985EDE2-8703-4FF1-8D49-7487CA7C2802}"/>
              </a:ext>
            </a:extLst>
          </p:cNvPr>
          <p:cNvCxnSpPr>
            <a:cxnSpLocks/>
          </p:cNvCxnSpPr>
          <p:nvPr/>
        </p:nvCxnSpPr>
        <p:spPr bwMode="auto">
          <a:xfrm>
            <a:off x="1844572" y="2157892"/>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6" name="直線コネクタ 275">
            <a:extLst>
              <a:ext uri="{FF2B5EF4-FFF2-40B4-BE49-F238E27FC236}">
                <a16:creationId xmlns:a16="http://schemas.microsoft.com/office/drawing/2014/main" id="{F694E139-54DA-47D5-BB65-AA16AF15A7F0}"/>
              </a:ext>
            </a:extLst>
          </p:cNvPr>
          <p:cNvCxnSpPr/>
          <p:nvPr/>
        </p:nvCxnSpPr>
        <p:spPr bwMode="auto">
          <a:xfrm>
            <a:off x="1844572" y="3510442"/>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7" name="フリーフォーム 1">
            <a:extLst>
              <a:ext uri="{FF2B5EF4-FFF2-40B4-BE49-F238E27FC236}">
                <a16:creationId xmlns:a16="http://schemas.microsoft.com/office/drawing/2014/main" id="{4312750B-1F82-4CB4-BA9F-1CA604F7CF31}"/>
              </a:ext>
            </a:extLst>
          </p:cNvPr>
          <p:cNvSpPr>
            <a:spLocks/>
          </p:cNvSpPr>
          <p:nvPr/>
        </p:nvSpPr>
        <p:spPr bwMode="auto">
          <a:xfrm>
            <a:off x="1820759" y="3440592"/>
            <a:ext cx="6650038" cy="414338"/>
          </a:xfrm>
          <a:custGeom>
            <a:avLst/>
            <a:gdLst>
              <a:gd name="T0" fmla="*/ 0 w 6398814"/>
              <a:gd name="T1" fmla="*/ 330778 h 374650"/>
              <a:gd name="T2" fmla="*/ 1467140 w 6398814"/>
              <a:gd name="T3" fmla="*/ 0 h 374650"/>
              <a:gd name="T4" fmla="*/ 2550174 w 6398814"/>
              <a:gd name="T5" fmla="*/ 10242623 h 374650"/>
              <a:gd name="T6" fmla="*/ 3358358 w 6398814"/>
              <a:gd name="T7" fmla="*/ 18674552 h 374650"/>
              <a:gd name="T8" fmla="*/ 4292246 w 6398814"/>
              <a:gd name="T9" fmla="*/ 29217926 h 374650"/>
              <a:gd name="T10" fmla="*/ 5205188 w 6398814"/>
              <a:gd name="T11" fmla="*/ 38532187 h 374650"/>
              <a:gd name="T12" fmla="*/ 14968190 w 6398814"/>
              <a:gd name="T13" fmla="*/ 38532187 h 374650"/>
              <a:gd name="T14" fmla="*/ 15752118 w 6398814"/>
              <a:gd name="T15" fmla="*/ 46823870 h 374650"/>
              <a:gd name="T16" fmla="*/ 16840917 w 6398814"/>
              <a:gd name="T17" fmla="*/ 46823870 h 374650"/>
              <a:gd name="T18" fmla="*/ 17730429 w 6398814"/>
              <a:gd name="T19" fmla="*/ 38044241 h 374650"/>
              <a:gd name="T20" fmla="*/ 18517658 w 6398814"/>
              <a:gd name="T21" fmla="*/ 46823870 h 374650"/>
              <a:gd name="T22" fmla="*/ 31213008 w 6398814"/>
              <a:gd name="T23" fmla="*/ 46823870 h 374650"/>
              <a:gd name="T24" fmla="*/ 32167838 w 6398814"/>
              <a:gd name="T25" fmla="*/ 57066416 h 374650"/>
              <a:gd name="T26" fmla="*/ 33082427 w 6398814"/>
              <a:gd name="T27" fmla="*/ 47642698 h 374650"/>
              <a:gd name="T28" fmla="*/ 33964354 w 6398814"/>
              <a:gd name="T29" fmla="*/ 57200551 h 374650"/>
              <a:gd name="T30" fmla="*/ 38355469 w 6398814"/>
              <a:gd name="T31" fmla="*/ 57066416 h 374650"/>
              <a:gd name="T32" fmla="*/ 39309500 w 6398814"/>
              <a:gd name="T33" fmla="*/ 45848326 h 374650"/>
              <a:gd name="T34" fmla="*/ 40119327 w 6398814"/>
              <a:gd name="T35" fmla="*/ 57554251 h 374650"/>
              <a:gd name="T36" fmla="*/ 43886570 w 6398814"/>
              <a:gd name="T37" fmla="*/ 57554251 h 374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98814"/>
              <a:gd name="T58" fmla="*/ 0 h 374650"/>
              <a:gd name="T59" fmla="*/ 6398814 w 6398814"/>
              <a:gd name="T60" fmla="*/ 374650 h 374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98814" h="374650">
                <a:moveTo>
                  <a:pt x="0" y="2154"/>
                </a:moveTo>
                <a:lnTo>
                  <a:pt x="213914" y="0"/>
                </a:lnTo>
                <a:lnTo>
                  <a:pt x="371825" y="66675"/>
                </a:lnTo>
                <a:lnTo>
                  <a:pt x="489659" y="121562"/>
                </a:lnTo>
                <a:lnTo>
                  <a:pt x="625824" y="190196"/>
                </a:lnTo>
                <a:lnTo>
                  <a:pt x="758934" y="250825"/>
                </a:lnTo>
                <a:lnTo>
                  <a:pt x="2182414" y="250825"/>
                </a:lnTo>
                <a:lnTo>
                  <a:pt x="2296714" y="304800"/>
                </a:lnTo>
                <a:lnTo>
                  <a:pt x="2455464" y="304800"/>
                </a:lnTo>
                <a:lnTo>
                  <a:pt x="2585159" y="247650"/>
                </a:lnTo>
                <a:lnTo>
                  <a:pt x="2699939" y="304800"/>
                </a:lnTo>
                <a:lnTo>
                  <a:pt x="4550964" y="304800"/>
                </a:lnTo>
                <a:lnTo>
                  <a:pt x="4690185" y="371475"/>
                </a:lnTo>
                <a:cubicBezTo>
                  <a:pt x="4729873" y="354389"/>
                  <a:pt x="4783846" y="331251"/>
                  <a:pt x="4823534" y="310131"/>
                </a:cubicBezTo>
                <a:lnTo>
                  <a:pt x="4952123" y="372349"/>
                </a:lnTo>
                <a:lnTo>
                  <a:pt x="5592364" y="371475"/>
                </a:lnTo>
                <a:lnTo>
                  <a:pt x="5731464" y="298450"/>
                </a:lnTo>
                <a:lnTo>
                  <a:pt x="5849539" y="374650"/>
                </a:lnTo>
                <a:lnTo>
                  <a:pt x="6398814" y="374650"/>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0" name="Text Box 100">
            <a:extLst>
              <a:ext uri="{FF2B5EF4-FFF2-40B4-BE49-F238E27FC236}">
                <a16:creationId xmlns:a16="http://schemas.microsoft.com/office/drawing/2014/main" id="{D12E68B8-6057-40F2-8234-C77D3204081F}"/>
              </a:ext>
            </a:extLst>
          </p:cNvPr>
          <p:cNvSpPr txBox="1">
            <a:spLocks noChangeArrowheads="1"/>
          </p:cNvSpPr>
          <p:nvPr/>
        </p:nvSpPr>
        <p:spPr bwMode="auto">
          <a:xfrm>
            <a:off x="2240251" y="2217098"/>
            <a:ext cx="6380529"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Change in abdominal discomfort: p &lt; 0.01 for Week 2, p &lt; 0.001 for Weeks 3 through 48</a:t>
            </a:r>
            <a:br>
              <a:rPr lang="en-US" altLang="ja-JP" sz="1400" b="0" i="0" dirty="0">
                <a:latin typeface="Calibri" panose="020F0502020204030204" pitchFamily="34" charset="0"/>
                <a:ea typeface="メイリオ" panose="020B0604030504040204" pitchFamily="50" charset="-128"/>
                <a:cs typeface="Calibri" panose="020F0502020204030204" pitchFamily="34" charset="0"/>
              </a:rPr>
            </a:br>
            <a:r>
              <a:rPr lang="en-us" sz="1400" b="0" i="0">
                <a:latin typeface="Calibri" panose="020F0502020204030204" pitchFamily="34" charset="0"/>
                <a:ea typeface="メイリオ" panose="020B0604030504040204" pitchFamily="50" charset="-128"/>
                <a:cs typeface="Calibri" panose="020F0502020204030204" pitchFamily="34" charset="0"/>
              </a:rPr>
              <a:t> (one-sample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31" name="グループ化 330">
            <a:extLst>
              <a:ext uri="{FF2B5EF4-FFF2-40B4-BE49-F238E27FC236}">
                <a16:creationId xmlns:a16="http://schemas.microsoft.com/office/drawing/2014/main" id="{C424894D-9807-4D49-9154-7DAD4FA84926}"/>
              </a:ext>
            </a:extLst>
          </p:cNvPr>
          <p:cNvGrpSpPr/>
          <p:nvPr/>
        </p:nvGrpSpPr>
        <p:grpSpPr>
          <a:xfrm>
            <a:off x="1787422" y="3388205"/>
            <a:ext cx="6731000" cy="514350"/>
            <a:chOff x="1787422" y="3388205"/>
            <a:chExt cx="6731000" cy="514350"/>
          </a:xfrm>
        </p:grpSpPr>
        <p:sp>
          <p:nvSpPr>
            <p:cNvPr id="332" name="Oval 26">
              <a:extLst>
                <a:ext uri="{FF2B5EF4-FFF2-40B4-BE49-F238E27FC236}">
                  <a16:creationId xmlns:a16="http://schemas.microsoft.com/office/drawing/2014/main" id="{A67DBE61-5CE1-4892-BA11-D9DA8039E2A9}"/>
                </a:ext>
              </a:extLst>
            </p:cNvPr>
            <p:cNvSpPr>
              <a:spLocks noChangeArrowheads="1"/>
            </p:cNvSpPr>
            <p:nvPr/>
          </p:nvSpPr>
          <p:spPr bwMode="auto">
            <a:xfrm>
              <a:off x="1966809" y="33882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3" name="Oval 27">
              <a:extLst>
                <a:ext uri="{FF2B5EF4-FFF2-40B4-BE49-F238E27FC236}">
                  <a16:creationId xmlns:a16="http://schemas.microsoft.com/office/drawing/2014/main" id="{2B2656E2-F11F-468F-840F-22C5BAE63458}"/>
                </a:ext>
              </a:extLst>
            </p:cNvPr>
            <p:cNvSpPr>
              <a:spLocks noChangeArrowheads="1"/>
            </p:cNvSpPr>
            <p:nvPr/>
          </p:nvSpPr>
          <p:spPr bwMode="auto">
            <a:xfrm>
              <a:off x="2146197" y="3456467"/>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4" name="Oval 28">
              <a:extLst>
                <a:ext uri="{FF2B5EF4-FFF2-40B4-BE49-F238E27FC236}">
                  <a16:creationId xmlns:a16="http://schemas.microsoft.com/office/drawing/2014/main" id="{720B9F63-927D-4B59-86DB-6DA99F820244}"/>
                </a:ext>
              </a:extLst>
            </p:cNvPr>
            <p:cNvSpPr>
              <a:spLocks noChangeArrowheads="1"/>
            </p:cNvSpPr>
            <p:nvPr/>
          </p:nvSpPr>
          <p:spPr bwMode="auto">
            <a:xfrm>
              <a:off x="2281134" y="35215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5" name="Oval 29">
              <a:extLst>
                <a:ext uri="{FF2B5EF4-FFF2-40B4-BE49-F238E27FC236}">
                  <a16:creationId xmlns:a16="http://schemas.microsoft.com/office/drawing/2014/main" id="{C7AA23F1-DD08-4ED3-A833-0833E495B20D}"/>
                </a:ext>
              </a:extLst>
            </p:cNvPr>
            <p:cNvSpPr>
              <a:spLocks noChangeArrowheads="1"/>
            </p:cNvSpPr>
            <p:nvPr/>
          </p:nvSpPr>
          <p:spPr bwMode="auto">
            <a:xfrm>
              <a:off x="2414484" y="358823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6" name="Oval 30">
              <a:extLst>
                <a:ext uri="{FF2B5EF4-FFF2-40B4-BE49-F238E27FC236}">
                  <a16:creationId xmlns:a16="http://schemas.microsoft.com/office/drawing/2014/main" id="{067812E8-A2AC-4ABA-B26A-B5FAB9E0E0DA}"/>
                </a:ext>
              </a:extLst>
            </p:cNvPr>
            <p:cNvSpPr>
              <a:spLocks noChangeArrowheads="1"/>
            </p:cNvSpPr>
            <p:nvPr/>
          </p:nvSpPr>
          <p:spPr bwMode="auto">
            <a:xfrm>
              <a:off x="2557359"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7" name="Oval 31">
              <a:extLst>
                <a:ext uri="{FF2B5EF4-FFF2-40B4-BE49-F238E27FC236}">
                  <a16:creationId xmlns:a16="http://schemas.microsoft.com/office/drawing/2014/main" id="{84AA727A-692C-4A27-91F1-760E84B0E014}"/>
                </a:ext>
              </a:extLst>
            </p:cNvPr>
            <p:cNvSpPr>
              <a:spLocks noChangeArrowheads="1"/>
            </p:cNvSpPr>
            <p:nvPr/>
          </p:nvSpPr>
          <p:spPr bwMode="auto">
            <a:xfrm>
              <a:off x="270023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8" name="Oval 32">
              <a:extLst>
                <a:ext uri="{FF2B5EF4-FFF2-40B4-BE49-F238E27FC236}">
                  <a16:creationId xmlns:a16="http://schemas.microsoft.com/office/drawing/2014/main" id="{01282303-5D7F-43FC-8042-5FAF016130CE}"/>
                </a:ext>
              </a:extLst>
            </p:cNvPr>
            <p:cNvSpPr>
              <a:spLocks noChangeArrowheads="1"/>
            </p:cNvSpPr>
            <p:nvPr/>
          </p:nvSpPr>
          <p:spPr bwMode="auto">
            <a:xfrm>
              <a:off x="2835172"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9" name="Oval 33">
              <a:extLst>
                <a:ext uri="{FF2B5EF4-FFF2-40B4-BE49-F238E27FC236}">
                  <a16:creationId xmlns:a16="http://schemas.microsoft.com/office/drawing/2014/main" id="{C1F557D8-48EE-44F3-960A-3D92E23461D2}"/>
                </a:ext>
              </a:extLst>
            </p:cNvPr>
            <p:cNvSpPr>
              <a:spLocks noChangeArrowheads="1"/>
            </p:cNvSpPr>
            <p:nvPr/>
          </p:nvSpPr>
          <p:spPr bwMode="auto">
            <a:xfrm>
              <a:off x="2971697"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0" name="Oval 34">
              <a:extLst>
                <a:ext uri="{FF2B5EF4-FFF2-40B4-BE49-F238E27FC236}">
                  <a16:creationId xmlns:a16="http://schemas.microsoft.com/office/drawing/2014/main" id="{C9092729-83C5-45BB-8539-69A728FD7896}"/>
                </a:ext>
              </a:extLst>
            </p:cNvPr>
            <p:cNvSpPr>
              <a:spLocks noChangeArrowheads="1"/>
            </p:cNvSpPr>
            <p:nvPr/>
          </p:nvSpPr>
          <p:spPr bwMode="auto">
            <a:xfrm>
              <a:off x="310028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1" name="Oval 35">
              <a:extLst>
                <a:ext uri="{FF2B5EF4-FFF2-40B4-BE49-F238E27FC236}">
                  <a16:creationId xmlns:a16="http://schemas.microsoft.com/office/drawing/2014/main" id="{E105FFDF-015E-439B-A3E8-52D5C95ACD49}"/>
                </a:ext>
              </a:extLst>
            </p:cNvPr>
            <p:cNvSpPr>
              <a:spLocks noChangeArrowheads="1"/>
            </p:cNvSpPr>
            <p:nvPr/>
          </p:nvSpPr>
          <p:spPr bwMode="auto">
            <a:xfrm>
              <a:off x="3230459"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2" name="Oval 36">
              <a:extLst>
                <a:ext uri="{FF2B5EF4-FFF2-40B4-BE49-F238E27FC236}">
                  <a16:creationId xmlns:a16="http://schemas.microsoft.com/office/drawing/2014/main" id="{2C6B5ED9-A43D-448A-B314-9024A5B40B56}"/>
                </a:ext>
              </a:extLst>
            </p:cNvPr>
            <p:cNvSpPr>
              <a:spLocks noChangeArrowheads="1"/>
            </p:cNvSpPr>
            <p:nvPr/>
          </p:nvSpPr>
          <p:spPr bwMode="auto">
            <a:xfrm>
              <a:off x="336698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3" name="Oval 37">
              <a:extLst>
                <a:ext uri="{FF2B5EF4-FFF2-40B4-BE49-F238E27FC236}">
                  <a16:creationId xmlns:a16="http://schemas.microsoft.com/office/drawing/2014/main" id="{A6BE2489-06F2-40E2-8713-CE1A87B1E88C}"/>
                </a:ext>
              </a:extLst>
            </p:cNvPr>
            <p:cNvSpPr>
              <a:spLocks noChangeArrowheads="1"/>
            </p:cNvSpPr>
            <p:nvPr/>
          </p:nvSpPr>
          <p:spPr bwMode="auto">
            <a:xfrm>
              <a:off x="3503509"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4" name="Oval 38">
              <a:extLst>
                <a:ext uri="{FF2B5EF4-FFF2-40B4-BE49-F238E27FC236}">
                  <a16:creationId xmlns:a16="http://schemas.microsoft.com/office/drawing/2014/main" id="{BF1BE9DF-4EF3-4141-A384-B0627ABD6270}"/>
                </a:ext>
              </a:extLst>
            </p:cNvPr>
            <p:cNvSpPr>
              <a:spLocks noChangeArrowheads="1"/>
            </p:cNvSpPr>
            <p:nvPr/>
          </p:nvSpPr>
          <p:spPr bwMode="auto">
            <a:xfrm>
              <a:off x="3641622"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5" name="Oval 39">
              <a:extLst>
                <a:ext uri="{FF2B5EF4-FFF2-40B4-BE49-F238E27FC236}">
                  <a16:creationId xmlns:a16="http://schemas.microsoft.com/office/drawing/2014/main" id="{75AD0219-AD5D-4410-B6BC-EDAA78FD4373}"/>
                </a:ext>
              </a:extLst>
            </p:cNvPr>
            <p:cNvSpPr>
              <a:spLocks noChangeArrowheads="1"/>
            </p:cNvSpPr>
            <p:nvPr/>
          </p:nvSpPr>
          <p:spPr bwMode="auto">
            <a:xfrm>
              <a:off x="377973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6" name="Oval 40">
              <a:extLst>
                <a:ext uri="{FF2B5EF4-FFF2-40B4-BE49-F238E27FC236}">
                  <a16:creationId xmlns:a16="http://schemas.microsoft.com/office/drawing/2014/main" id="{C92B3009-CB16-4BC8-B487-4546742AC004}"/>
                </a:ext>
              </a:extLst>
            </p:cNvPr>
            <p:cNvSpPr>
              <a:spLocks noChangeArrowheads="1"/>
            </p:cNvSpPr>
            <p:nvPr/>
          </p:nvSpPr>
          <p:spPr bwMode="auto">
            <a:xfrm>
              <a:off x="391308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7" name="Oval 41">
              <a:extLst>
                <a:ext uri="{FF2B5EF4-FFF2-40B4-BE49-F238E27FC236}">
                  <a16:creationId xmlns:a16="http://schemas.microsoft.com/office/drawing/2014/main" id="{393A6144-320F-457A-A234-BBC7673C3D3A}"/>
                </a:ext>
              </a:extLst>
            </p:cNvPr>
            <p:cNvSpPr>
              <a:spLocks noChangeArrowheads="1"/>
            </p:cNvSpPr>
            <p:nvPr/>
          </p:nvSpPr>
          <p:spPr bwMode="auto">
            <a:xfrm>
              <a:off x="404643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8" name="Oval 42">
              <a:extLst>
                <a:ext uri="{FF2B5EF4-FFF2-40B4-BE49-F238E27FC236}">
                  <a16:creationId xmlns:a16="http://schemas.microsoft.com/office/drawing/2014/main" id="{94944816-834A-4A94-A463-3005FF371489}"/>
                </a:ext>
              </a:extLst>
            </p:cNvPr>
            <p:cNvSpPr>
              <a:spLocks noChangeArrowheads="1"/>
            </p:cNvSpPr>
            <p:nvPr/>
          </p:nvSpPr>
          <p:spPr bwMode="auto">
            <a:xfrm>
              <a:off x="418454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9" name="Oval 43">
              <a:extLst>
                <a:ext uri="{FF2B5EF4-FFF2-40B4-BE49-F238E27FC236}">
                  <a16:creationId xmlns:a16="http://schemas.microsoft.com/office/drawing/2014/main" id="{1E7FA69B-3E3A-4A44-8B93-89F1C17A31C5}"/>
                </a:ext>
              </a:extLst>
            </p:cNvPr>
            <p:cNvSpPr>
              <a:spLocks noChangeArrowheads="1"/>
            </p:cNvSpPr>
            <p:nvPr/>
          </p:nvSpPr>
          <p:spPr bwMode="auto">
            <a:xfrm>
              <a:off x="4322659"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0" name="Oval 44">
              <a:extLst>
                <a:ext uri="{FF2B5EF4-FFF2-40B4-BE49-F238E27FC236}">
                  <a16:creationId xmlns:a16="http://schemas.microsoft.com/office/drawing/2014/main" id="{CBC6305E-AFC3-44BA-8BB6-C9892A2FC7BE}"/>
                </a:ext>
              </a:extLst>
            </p:cNvPr>
            <p:cNvSpPr>
              <a:spLocks noChangeArrowheads="1"/>
            </p:cNvSpPr>
            <p:nvPr/>
          </p:nvSpPr>
          <p:spPr bwMode="auto">
            <a:xfrm>
              <a:off x="4459184" y="3658080"/>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1" name="Oval 45">
              <a:extLst>
                <a:ext uri="{FF2B5EF4-FFF2-40B4-BE49-F238E27FC236}">
                  <a16:creationId xmlns:a16="http://schemas.microsoft.com/office/drawing/2014/main" id="{0B6ACFED-3B66-4773-A2D1-6FF5B1C28CD9}"/>
                </a:ext>
              </a:extLst>
            </p:cNvPr>
            <p:cNvSpPr>
              <a:spLocks noChangeArrowheads="1"/>
            </p:cNvSpPr>
            <p:nvPr/>
          </p:nvSpPr>
          <p:spPr bwMode="auto">
            <a:xfrm>
              <a:off x="459412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2" name="Oval 46">
              <a:extLst>
                <a:ext uri="{FF2B5EF4-FFF2-40B4-BE49-F238E27FC236}">
                  <a16:creationId xmlns:a16="http://schemas.microsoft.com/office/drawing/2014/main" id="{BF85EF1C-7BA7-4449-9DFE-018DBAB28995}"/>
                </a:ext>
              </a:extLst>
            </p:cNvPr>
            <p:cNvSpPr>
              <a:spLocks noChangeArrowheads="1"/>
            </p:cNvSpPr>
            <p:nvPr/>
          </p:nvSpPr>
          <p:spPr bwMode="auto">
            <a:xfrm>
              <a:off x="4729059"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3" name="Oval 47">
              <a:extLst>
                <a:ext uri="{FF2B5EF4-FFF2-40B4-BE49-F238E27FC236}">
                  <a16:creationId xmlns:a16="http://schemas.microsoft.com/office/drawing/2014/main" id="{67307A0D-3BF3-4FCA-B5B9-157E3C627EF0}"/>
                </a:ext>
              </a:extLst>
            </p:cNvPr>
            <p:cNvSpPr>
              <a:spLocks noChangeArrowheads="1"/>
            </p:cNvSpPr>
            <p:nvPr/>
          </p:nvSpPr>
          <p:spPr bwMode="auto">
            <a:xfrm>
              <a:off x="4862409"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4" name="Oval 48">
              <a:extLst>
                <a:ext uri="{FF2B5EF4-FFF2-40B4-BE49-F238E27FC236}">
                  <a16:creationId xmlns:a16="http://schemas.microsoft.com/office/drawing/2014/main" id="{FC967A19-3872-4CCC-BBA3-BFF9B054EBA4}"/>
                </a:ext>
              </a:extLst>
            </p:cNvPr>
            <p:cNvSpPr>
              <a:spLocks noChangeArrowheads="1"/>
            </p:cNvSpPr>
            <p:nvPr/>
          </p:nvSpPr>
          <p:spPr bwMode="auto">
            <a:xfrm>
              <a:off x="500052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5" name="Oval 49">
              <a:extLst>
                <a:ext uri="{FF2B5EF4-FFF2-40B4-BE49-F238E27FC236}">
                  <a16:creationId xmlns:a16="http://schemas.microsoft.com/office/drawing/2014/main" id="{29CAFB59-480F-4A90-9B7C-0A6F7A958C7E}"/>
                </a:ext>
              </a:extLst>
            </p:cNvPr>
            <p:cNvSpPr>
              <a:spLocks noChangeArrowheads="1"/>
            </p:cNvSpPr>
            <p:nvPr/>
          </p:nvSpPr>
          <p:spPr bwMode="auto">
            <a:xfrm>
              <a:off x="5138634"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6" name="Oval 50">
              <a:extLst>
                <a:ext uri="{FF2B5EF4-FFF2-40B4-BE49-F238E27FC236}">
                  <a16:creationId xmlns:a16="http://schemas.microsoft.com/office/drawing/2014/main" id="{BC0FD02E-BC91-4EB0-90B9-81C5448DBE12}"/>
                </a:ext>
              </a:extLst>
            </p:cNvPr>
            <p:cNvSpPr>
              <a:spLocks noChangeArrowheads="1"/>
            </p:cNvSpPr>
            <p:nvPr/>
          </p:nvSpPr>
          <p:spPr bwMode="auto">
            <a:xfrm>
              <a:off x="5278334"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7" name="Oval 51">
              <a:extLst>
                <a:ext uri="{FF2B5EF4-FFF2-40B4-BE49-F238E27FC236}">
                  <a16:creationId xmlns:a16="http://schemas.microsoft.com/office/drawing/2014/main" id="{0B7ACB64-7503-470E-B972-9D54654FE7E3}"/>
                </a:ext>
              </a:extLst>
            </p:cNvPr>
            <p:cNvSpPr>
              <a:spLocks noChangeArrowheads="1"/>
            </p:cNvSpPr>
            <p:nvPr/>
          </p:nvSpPr>
          <p:spPr bwMode="auto">
            <a:xfrm>
              <a:off x="541644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8" name="Oval 52">
              <a:extLst>
                <a:ext uri="{FF2B5EF4-FFF2-40B4-BE49-F238E27FC236}">
                  <a16:creationId xmlns:a16="http://schemas.microsoft.com/office/drawing/2014/main" id="{3558E7F1-B6CA-490F-8921-852D5B555D79}"/>
                </a:ext>
              </a:extLst>
            </p:cNvPr>
            <p:cNvSpPr>
              <a:spLocks noChangeArrowheads="1"/>
            </p:cNvSpPr>
            <p:nvPr/>
          </p:nvSpPr>
          <p:spPr bwMode="auto">
            <a:xfrm>
              <a:off x="555297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9" name="Oval 53">
              <a:extLst>
                <a:ext uri="{FF2B5EF4-FFF2-40B4-BE49-F238E27FC236}">
                  <a16:creationId xmlns:a16="http://schemas.microsoft.com/office/drawing/2014/main" id="{1FEE299C-FBC7-4547-BEF6-49746D6FFF01}"/>
                </a:ext>
              </a:extLst>
            </p:cNvPr>
            <p:cNvSpPr>
              <a:spLocks noChangeArrowheads="1"/>
            </p:cNvSpPr>
            <p:nvPr/>
          </p:nvSpPr>
          <p:spPr bwMode="auto">
            <a:xfrm>
              <a:off x="568949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0" name="Oval 54">
              <a:extLst>
                <a:ext uri="{FF2B5EF4-FFF2-40B4-BE49-F238E27FC236}">
                  <a16:creationId xmlns:a16="http://schemas.microsoft.com/office/drawing/2014/main" id="{E405B4F9-C6F2-483A-A869-4BD8ABC7B459}"/>
                </a:ext>
              </a:extLst>
            </p:cNvPr>
            <p:cNvSpPr>
              <a:spLocks noChangeArrowheads="1"/>
            </p:cNvSpPr>
            <p:nvPr/>
          </p:nvSpPr>
          <p:spPr bwMode="auto">
            <a:xfrm>
              <a:off x="582919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1" name="Oval 55">
              <a:extLst>
                <a:ext uri="{FF2B5EF4-FFF2-40B4-BE49-F238E27FC236}">
                  <a16:creationId xmlns:a16="http://schemas.microsoft.com/office/drawing/2014/main" id="{9B1CA903-431B-424C-9208-D6702F06DD2F}"/>
                </a:ext>
              </a:extLst>
            </p:cNvPr>
            <p:cNvSpPr>
              <a:spLocks noChangeArrowheads="1"/>
            </p:cNvSpPr>
            <p:nvPr/>
          </p:nvSpPr>
          <p:spPr bwMode="auto">
            <a:xfrm>
              <a:off x="596889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2" name="Oval 56">
              <a:extLst>
                <a:ext uri="{FF2B5EF4-FFF2-40B4-BE49-F238E27FC236}">
                  <a16:creationId xmlns:a16="http://schemas.microsoft.com/office/drawing/2014/main" id="{D69BE0F8-9C05-456B-B5CF-365896BE1751}"/>
                </a:ext>
              </a:extLst>
            </p:cNvPr>
            <p:cNvSpPr>
              <a:spLocks noChangeArrowheads="1"/>
            </p:cNvSpPr>
            <p:nvPr/>
          </p:nvSpPr>
          <p:spPr bwMode="auto">
            <a:xfrm>
              <a:off x="609907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3" name="Oval 57">
              <a:extLst>
                <a:ext uri="{FF2B5EF4-FFF2-40B4-BE49-F238E27FC236}">
                  <a16:creationId xmlns:a16="http://schemas.microsoft.com/office/drawing/2014/main" id="{496F78CF-18CF-4E6B-B9C8-2512E81FF912}"/>
                </a:ext>
              </a:extLst>
            </p:cNvPr>
            <p:cNvSpPr>
              <a:spLocks noChangeArrowheads="1"/>
            </p:cNvSpPr>
            <p:nvPr/>
          </p:nvSpPr>
          <p:spPr bwMode="auto">
            <a:xfrm>
              <a:off x="622924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4" name="Oval 58">
              <a:extLst>
                <a:ext uri="{FF2B5EF4-FFF2-40B4-BE49-F238E27FC236}">
                  <a16:creationId xmlns:a16="http://schemas.microsoft.com/office/drawing/2014/main" id="{E50EF496-B14E-472B-B391-3F84F90B90FE}"/>
                </a:ext>
              </a:extLst>
            </p:cNvPr>
            <p:cNvSpPr>
              <a:spLocks noChangeArrowheads="1"/>
            </p:cNvSpPr>
            <p:nvPr/>
          </p:nvSpPr>
          <p:spPr bwMode="auto">
            <a:xfrm>
              <a:off x="636577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5" name="Oval 59">
              <a:extLst>
                <a:ext uri="{FF2B5EF4-FFF2-40B4-BE49-F238E27FC236}">
                  <a16:creationId xmlns:a16="http://schemas.microsoft.com/office/drawing/2014/main" id="{35995B72-7AD5-4E8F-8981-8C04E6FD2B5E}"/>
                </a:ext>
              </a:extLst>
            </p:cNvPr>
            <p:cNvSpPr>
              <a:spLocks noChangeArrowheads="1"/>
            </p:cNvSpPr>
            <p:nvPr/>
          </p:nvSpPr>
          <p:spPr bwMode="auto">
            <a:xfrm>
              <a:off x="6502297"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6" name="Oval 60">
              <a:extLst>
                <a:ext uri="{FF2B5EF4-FFF2-40B4-BE49-F238E27FC236}">
                  <a16:creationId xmlns:a16="http://schemas.microsoft.com/office/drawing/2014/main" id="{6FB32DC6-A13E-43B7-A88F-F72087E7A133}"/>
                </a:ext>
              </a:extLst>
            </p:cNvPr>
            <p:cNvSpPr>
              <a:spLocks noChangeArrowheads="1"/>
            </p:cNvSpPr>
            <p:nvPr/>
          </p:nvSpPr>
          <p:spPr bwMode="auto">
            <a:xfrm>
              <a:off x="6637234"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7" name="Oval 61">
              <a:extLst>
                <a:ext uri="{FF2B5EF4-FFF2-40B4-BE49-F238E27FC236}">
                  <a16:creationId xmlns:a16="http://schemas.microsoft.com/office/drawing/2014/main" id="{A497D7B1-E8C1-4752-8CB3-62C79B530B79}"/>
                </a:ext>
              </a:extLst>
            </p:cNvPr>
            <p:cNvSpPr>
              <a:spLocks noChangeArrowheads="1"/>
            </p:cNvSpPr>
            <p:nvPr/>
          </p:nvSpPr>
          <p:spPr bwMode="auto">
            <a:xfrm>
              <a:off x="6772172"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8" name="Oval 62">
              <a:extLst>
                <a:ext uri="{FF2B5EF4-FFF2-40B4-BE49-F238E27FC236}">
                  <a16:creationId xmlns:a16="http://schemas.microsoft.com/office/drawing/2014/main" id="{8D0276A3-166C-4502-8BFB-3F87C63C4A89}"/>
                </a:ext>
              </a:extLst>
            </p:cNvPr>
            <p:cNvSpPr>
              <a:spLocks noChangeArrowheads="1"/>
            </p:cNvSpPr>
            <p:nvPr/>
          </p:nvSpPr>
          <p:spPr bwMode="auto">
            <a:xfrm>
              <a:off x="6910284"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9" name="Oval 63">
              <a:extLst>
                <a:ext uri="{FF2B5EF4-FFF2-40B4-BE49-F238E27FC236}">
                  <a16:creationId xmlns:a16="http://schemas.microsoft.com/office/drawing/2014/main" id="{889DB1F2-A7EC-4BC1-8780-90D3782514B3}"/>
                </a:ext>
              </a:extLst>
            </p:cNvPr>
            <p:cNvSpPr>
              <a:spLocks noChangeArrowheads="1"/>
            </p:cNvSpPr>
            <p:nvPr/>
          </p:nvSpPr>
          <p:spPr bwMode="auto">
            <a:xfrm>
              <a:off x="7048397"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0" name="Oval 64">
              <a:extLst>
                <a:ext uri="{FF2B5EF4-FFF2-40B4-BE49-F238E27FC236}">
                  <a16:creationId xmlns:a16="http://schemas.microsoft.com/office/drawing/2014/main" id="{7CA18380-3D14-41E4-9948-2F47A5F247BF}"/>
                </a:ext>
              </a:extLst>
            </p:cNvPr>
            <p:cNvSpPr>
              <a:spLocks noChangeArrowheads="1"/>
            </p:cNvSpPr>
            <p:nvPr/>
          </p:nvSpPr>
          <p:spPr bwMode="auto">
            <a:xfrm>
              <a:off x="7184922"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1" name="Oval 65">
              <a:extLst>
                <a:ext uri="{FF2B5EF4-FFF2-40B4-BE49-F238E27FC236}">
                  <a16:creationId xmlns:a16="http://schemas.microsoft.com/office/drawing/2014/main" id="{B4C571F4-10BD-4799-AD93-4D40C704F998}"/>
                </a:ext>
              </a:extLst>
            </p:cNvPr>
            <p:cNvSpPr>
              <a:spLocks noChangeArrowheads="1"/>
            </p:cNvSpPr>
            <p:nvPr/>
          </p:nvSpPr>
          <p:spPr bwMode="auto">
            <a:xfrm>
              <a:off x="7321447"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2" name="Oval 66">
              <a:extLst>
                <a:ext uri="{FF2B5EF4-FFF2-40B4-BE49-F238E27FC236}">
                  <a16:creationId xmlns:a16="http://schemas.microsoft.com/office/drawing/2014/main" id="{2829CB2C-78B8-4EDA-AE11-0C3A8A99999C}"/>
                </a:ext>
              </a:extLst>
            </p:cNvPr>
            <p:cNvSpPr>
              <a:spLocks noChangeArrowheads="1"/>
            </p:cNvSpPr>
            <p:nvPr/>
          </p:nvSpPr>
          <p:spPr bwMode="auto">
            <a:xfrm>
              <a:off x="7456384"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3" name="Oval 67">
              <a:extLst>
                <a:ext uri="{FF2B5EF4-FFF2-40B4-BE49-F238E27FC236}">
                  <a16:creationId xmlns:a16="http://schemas.microsoft.com/office/drawing/2014/main" id="{E220E335-72AB-48F9-A605-5CBBB4C8BCA6}"/>
                </a:ext>
              </a:extLst>
            </p:cNvPr>
            <p:cNvSpPr>
              <a:spLocks noChangeArrowheads="1"/>
            </p:cNvSpPr>
            <p:nvPr/>
          </p:nvSpPr>
          <p:spPr bwMode="auto">
            <a:xfrm>
              <a:off x="7591322"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4" name="Oval 68">
              <a:extLst>
                <a:ext uri="{FF2B5EF4-FFF2-40B4-BE49-F238E27FC236}">
                  <a16:creationId xmlns:a16="http://schemas.microsoft.com/office/drawing/2014/main" id="{9C73C679-C4BA-48A9-AB1F-1D1E0AFE8855}"/>
                </a:ext>
              </a:extLst>
            </p:cNvPr>
            <p:cNvSpPr>
              <a:spLocks noChangeArrowheads="1"/>
            </p:cNvSpPr>
            <p:nvPr/>
          </p:nvSpPr>
          <p:spPr bwMode="auto">
            <a:xfrm>
              <a:off x="7729434" y="372475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5" name="Oval 69">
              <a:extLst>
                <a:ext uri="{FF2B5EF4-FFF2-40B4-BE49-F238E27FC236}">
                  <a16:creationId xmlns:a16="http://schemas.microsoft.com/office/drawing/2014/main" id="{9E33EC3C-891E-4183-BBEC-F755F750E8D4}"/>
                </a:ext>
              </a:extLst>
            </p:cNvPr>
            <p:cNvSpPr>
              <a:spLocks noChangeArrowheads="1"/>
            </p:cNvSpPr>
            <p:nvPr/>
          </p:nvSpPr>
          <p:spPr bwMode="auto">
            <a:xfrm>
              <a:off x="7867547"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6" name="Oval 70">
              <a:extLst>
                <a:ext uri="{FF2B5EF4-FFF2-40B4-BE49-F238E27FC236}">
                  <a16:creationId xmlns:a16="http://schemas.microsoft.com/office/drawing/2014/main" id="{87886AFB-B2AF-4884-933E-AA202A031359}"/>
                </a:ext>
              </a:extLst>
            </p:cNvPr>
            <p:cNvSpPr>
              <a:spLocks noChangeArrowheads="1"/>
            </p:cNvSpPr>
            <p:nvPr/>
          </p:nvSpPr>
          <p:spPr bwMode="auto">
            <a:xfrm>
              <a:off x="8004072"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7" name="Oval 71">
              <a:extLst>
                <a:ext uri="{FF2B5EF4-FFF2-40B4-BE49-F238E27FC236}">
                  <a16:creationId xmlns:a16="http://schemas.microsoft.com/office/drawing/2014/main" id="{B71DD5F6-B2E7-4173-AECB-71E822ED2D62}"/>
                </a:ext>
              </a:extLst>
            </p:cNvPr>
            <p:cNvSpPr>
              <a:spLocks noChangeArrowheads="1"/>
            </p:cNvSpPr>
            <p:nvPr/>
          </p:nvSpPr>
          <p:spPr bwMode="auto">
            <a:xfrm>
              <a:off x="8139009"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8" name="Oval 72">
              <a:extLst>
                <a:ext uri="{FF2B5EF4-FFF2-40B4-BE49-F238E27FC236}">
                  <a16:creationId xmlns:a16="http://schemas.microsoft.com/office/drawing/2014/main" id="{4F228341-B967-4FFB-BB7A-9DAA72549BFF}"/>
                </a:ext>
              </a:extLst>
            </p:cNvPr>
            <p:cNvSpPr>
              <a:spLocks noChangeArrowheads="1"/>
            </p:cNvSpPr>
            <p:nvPr/>
          </p:nvSpPr>
          <p:spPr bwMode="auto">
            <a:xfrm>
              <a:off x="8273947"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9" name="Oval 73">
              <a:extLst>
                <a:ext uri="{FF2B5EF4-FFF2-40B4-BE49-F238E27FC236}">
                  <a16:creationId xmlns:a16="http://schemas.microsoft.com/office/drawing/2014/main" id="{816B67B7-4C41-4234-AA7A-572E7FCE9C73}"/>
                </a:ext>
              </a:extLst>
            </p:cNvPr>
            <p:cNvSpPr>
              <a:spLocks noChangeArrowheads="1"/>
            </p:cNvSpPr>
            <p:nvPr/>
          </p:nvSpPr>
          <p:spPr bwMode="auto">
            <a:xfrm>
              <a:off x="8410472" y="37946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0" name="Oval 25">
              <a:extLst>
                <a:ext uri="{FF2B5EF4-FFF2-40B4-BE49-F238E27FC236}">
                  <a16:creationId xmlns:a16="http://schemas.microsoft.com/office/drawing/2014/main" id="{76E55616-70C7-45F8-B649-2EAB0BD54C2C}"/>
                </a:ext>
              </a:extLst>
            </p:cNvPr>
            <p:cNvSpPr>
              <a:spLocks noChangeArrowheads="1"/>
            </p:cNvSpPr>
            <p:nvPr/>
          </p:nvSpPr>
          <p:spPr bwMode="auto">
            <a:xfrm>
              <a:off x="1787422" y="3388205"/>
              <a:ext cx="107950" cy="107950"/>
            </a:xfrm>
            <a:prstGeom prst="ellipse">
              <a:avLst/>
            </a:prstGeom>
            <a:solidFill>
              <a:srgbClr val="549117"/>
            </a:soli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13" name="Text Box 189">
            <a:extLst>
              <a:ext uri="{FF2B5EF4-FFF2-40B4-BE49-F238E27FC236}">
                <a16:creationId xmlns:a16="http://schemas.microsoft.com/office/drawing/2014/main" id="{748757E8-BE06-441F-8A99-7828484B496B}"/>
              </a:ext>
            </a:extLst>
          </p:cNvPr>
          <p:cNvSpPr txBox="1">
            <a:spLocks noChangeArrowheads="1"/>
          </p:cNvSpPr>
          <p:nvPr/>
        </p:nvSpPr>
        <p:spPr bwMode="auto">
          <a:xfrm>
            <a:off x="261352" y="4621344"/>
            <a:ext cx="2803716"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[Assessment of abdominal discomfort]</a:t>
            </a:r>
          </a:p>
        </p:txBody>
      </p:sp>
      <p:sp>
        <p:nvSpPr>
          <p:cNvPr id="121" name="Text Box 217">
            <a:extLst>
              <a:ext uri="{FF2B5EF4-FFF2-40B4-BE49-F238E27FC236}">
                <a16:creationId xmlns:a16="http://schemas.microsoft.com/office/drawing/2014/main" id="{BCA343DF-845F-4BC6-8637-D662FC6D5318}"/>
              </a:ext>
            </a:extLst>
          </p:cNvPr>
          <p:cNvSpPr txBox="1">
            <a:spLocks noChangeArrowheads="1"/>
          </p:cNvSpPr>
          <p:nvPr/>
        </p:nvSpPr>
        <p:spPr bwMode="auto">
          <a:xfrm>
            <a:off x="664703" y="4032814"/>
            <a:ext cx="69250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None</a:t>
            </a:r>
          </a:p>
        </p:txBody>
      </p:sp>
      <p:sp>
        <p:nvSpPr>
          <p:cNvPr id="122" name="Text Box 216">
            <a:extLst>
              <a:ext uri="{FF2B5EF4-FFF2-40B4-BE49-F238E27FC236}">
                <a16:creationId xmlns:a16="http://schemas.microsoft.com/office/drawing/2014/main" id="{78055CB4-2D06-4403-A8DB-3EA2B096495E}"/>
              </a:ext>
            </a:extLst>
          </p:cNvPr>
          <p:cNvSpPr txBox="1">
            <a:spLocks noChangeArrowheads="1"/>
          </p:cNvSpPr>
          <p:nvPr/>
        </p:nvSpPr>
        <p:spPr bwMode="auto">
          <a:xfrm>
            <a:off x="755576" y="1143481"/>
            <a:ext cx="830451"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Very severe</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3" name="Text Box 106">
            <a:extLst>
              <a:ext uri="{FF2B5EF4-FFF2-40B4-BE49-F238E27FC236}">
                <a16:creationId xmlns:a16="http://schemas.microsoft.com/office/drawing/2014/main" id="{997A4C3A-F334-412F-BBD5-A4370F8AC0E2}"/>
              </a:ext>
            </a:extLst>
          </p:cNvPr>
          <p:cNvSpPr txBox="1">
            <a:spLocks noChangeArrowheads="1"/>
          </p:cNvSpPr>
          <p:nvPr/>
        </p:nvSpPr>
        <p:spPr bwMode="auto">
          <a:xfrm>
            <a:off x="1411371" y="336632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124" name="Text Box 107">
            <a:extLst>
              <a:ext uri="{FF2B5EF4-FFF2-40B4-BE49-F238E27FC236}">
                <a16:creationId xmlns:a16="http://schemas.microsoft.com/office/drawing/2014/main" id="{377F182A-B630-42EF-A8EB-E0434326C41A}"/>
              </a:ext>
            </a:extLst>
          </p:cNvPr>
          <p:cNvSpPr txBox="1">
            <a:spLocks noChangeArrowheads="1"/>
          </p:cNvSpPr>
          <p:nvPr/>
        </p:nvSpPr>
        <p:spPr bwMode="auto">
          <a:xfrm>
            <a:off x="1411371" y="269197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125" name="Text Box 108">
            <a:extLst>
              <a:ext uri="{FF2B5EF4-FFF2-40B4-BE49-F238E27FC236}">
                <a16:creationId xmlns:a16="http://schemas.microsoft.com/office/drawing/2014/main" id="{9A42705E-86A4-4F53-845B-F4F814330A25}"/>
              </a:ext>
            </a:extLst>
          </p:cNvPr>
          <p:cNvSpPr txBox="1">
            <a:spLocks noChangeArrowheads="1"/>
          </p:cNvSpPr>
          <p:nvPr/>
        </p:nvSpPr>
        <p:spPr bwMode="auto">
          <a:xfrm>
            <a:off x="1411371" y="201761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126" name="Text Box 108">
            <a:extLst>
              <a:ext uri="{FF2B5EF4-FFF2-40B4-BE49-F238E27FC236}">
                <a16:creationId xmlns:a16="http://schemas.microsoft.com/office/drawing/2014/main" id="{CF91A852-909B-4A6A-BD99-71C9D70AC53A}"/>
              </a:ext>
            </a:extLst>
          </p:cNvPr>
          <p:cNvSpPr txBox="1">
            <a:spLocks noChangeArrowheads="1"/>
          </p:cNvSpPr>
          <p:nvPr/>
        </p:nvSpPr>
        <p:spPr bwMode="auto">
          <a:xfrm>
            <a:off x="1416134" y="134326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27" name="Text Box 105">
            <a:extLst>
              <a:ext uri="{FF2B5EF4-FFF2-40B4-BE49-F238E27FC236}">
                <a16:creationId xmlns:a16="http://schemas.microsoft.com/office/drawing/2014/main" id="{1DB1F8E5-E94E-4200-8736-48D7D577F0BF}"/>
              </a:ext>
            </a:extLst>
          </p:cNvPr>
          <p:cNvSpPr txBox="1">
            <a:spLocks noChangeArrowheads="1"/>
          </p:cNvSpPr>
          <p:nvPr/>
        </p:nvSpPr>
        <p:spPr bwMode="auto">
          <a:xfrm>
            <a:off x="1411371" y="4040677"/>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sp>
        <p:nvSpPr>
          <p:cNvPr id="128" name="Rectangle 1247">
            <a:extLst>
              <a:ext uri="{FF2B5EF4-FFF2-40B4-BE49-F238E27FC236}">
                <a16:creationId xmlns:a16="http://schemas.microsoft.com/office/drawing/2014/main" id="{4130526B-4993-44B8-8018-6960E0DC5320}"/>
              </a:ext>
            </a:extLst>
          </p:cNvPr>
          <p:cNvSpPr>
            <a:spLocks noChangeArrowheads="1"/>
          </p:cNvSpPr>
          <p:nvPr/>
        </p:nvSpPr>
        <p:spPr bwMode="auto">
          <a:xfrm>
            <a:off x="2060471" y="4317010"/>
            <a:ext cx="2873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9" name="Rectangle 1248">
            <a:extLst>
              <a:ext uri="{FF2B5EF4-FFF2-40B4-BE49-F238E27FC236}">
                <a16:creationId xmlns:a16="http://schemas.microsoft.com/office/drawing/2014/main" id="{0F2F59DE-9732-4B1A-B445-5B112B6904E5}"/>
              </a:ext>
            </a:extLst>
          </p:cNvPr>
          <p:cNvSpPr>
            <a:spLocks noChangeArrowheads="1"/>
          </p:cNvSpPr>
          <p:nvPr/>
        </p:nvSpPr>
        <p:spPr bwMode="auto">
          <a:xfrm>
            <a:off x="2266846"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130" name="Rectangle 1249">
            <a:extLst>
              <a:ext uri="{FF2B5EF4-FFF2-40B4-BE49-F238E27FC236}">
                <a16:creationId xmlns:a16="http://schemas.microsoft.com/office/drawing/2014/main" id="{0B6E56D6-65C3-4D6B-B8B3-36F89BE3534A}"/>
              </a:ext>
            </a:extLst>
          </p:cNvPr>
          <p:cNvSpPr>
            <a:spLocks noChangeArrowheads="1"/>
          </p:cNvSpPr>
          <p:nvPr/>
        </p:nvSpPr>
        <p:spPr bwMode="auto">
          <a:xfrm>
            <a:off x="2551008"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131" name="Rectangle 1250">
            <a:extLst>
              <a:ext uri="{FF2B5EF4-FFF2-40B4-BE49-F238E27FC236}">
                <a16:creationId xmlns:a16="http://schemas.microsoft.com/office/drawing/2014/main" id="{DD48FC85-0383-41C0-ACDF-AC4F579BE016}"/>
              </a:ext>
            </a:extLst>
          </p:cNvPr>
          <p:cNvSpPr>
            <a:spLocks noChangeArrowheads="1"/>
          </p:cNvSpPr>
          <p:nvPr/>
        </p:nvSpPr>
        <p:spPr bwMode="auto">
          <a:xfrm>
            <a:off x="2825646" y="4317010"/>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132" name="Rectangle 1251">
            <a:extLst>
              <a:ext uri="{FF2B5EF4-FFF2-40B4-BE49-F238E27FC236}">
                <a16:creationId xmlns:a16="http://schemas.microsoft.com/office/drawing/2014/main" id="{E886DA1C-9964-4512-8946-5A4B3E0CB70B}"/>
              </a:ext>
            </a:extLst>
          </p:cNvPr>
          <p:cNvSpPr>
            <a:spLocks noChangeArrowheads="1"/>
          </p:cNvSpPr>
          <p:nvPr/>
        </p:nvSpPr>
        <p:spPr bwMode="auto">
          <a:xfrm>
            <a:off x="307170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133" name="Rectangle 1252">
            <a:extLst>
              <a:ext uri="{FF2B5EF4-FFF2-40B4-BE49-F238E27FC236}">
                <a16:creationId xmlns:a16="http://schemas.microsoft.com/office/drawing/2014/main" id="{A30D26DD-C8E2-4020-86A8-DB3522FA8E5F}"/>
              </a:ext>
            </a:extLst>
          </p:cNvPr>
          <p:cNvSpPr>
            <a:spLocks noChangeArrowheads="1"/>
          </p:cNvSpPr>
          <p:nvPr/>
        </p:nvSpPr>
        <p:spPr bwMode="auto">
          <a:xfrm>
            <a:off x="334634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134" name="Rectangle 1253">
            <a:extLst>
              <a:ext uri="{FF2B5EF4-FFF2-40B4-BE49-F238E27FC236}">
                <a16:creationId xmlns:a16="http://schemas.microsoft.com/office/drawing/2014/main" id="{A0E04973-ED7C-4579-B90E-252FAB23356D}"/>
              </a:ext>
            </a:extLst>
          </p:cNvPr>
          <p:cNvSpPr>
            <a:spLocks noChangeArrowheads="1"/>
          </p:cNvSpPr>
          <p:nvPr/>
        </p:nvSpPr>
        <p:spPr bwMode="auto">
          <a:xfrm>
            <a:off x="36193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135" name="Rectangle 1254">
            <a:extLst>
              <a:ext uri="{FF2B5EF4-FFF2-40B4-BE49-F238E27FC236}">
                <a16:creationId xmlns:a16="http://schemas.microsoft.com/office/drawing/2014/main" id="{11893EEC-304B-4480-9FAE-8166B82109A6}"/>
              </a:ext>
            </a:extLst>
          </p:cNvPr>
          <p:cNvSpPr>
            <a:spLocks noChangeArrowheads="1"/>
          </p:cNvSpPr>
          <p:nvPr/>
        </p:nvSpPr>
        <p:spPr bwMode="auto">
          <a:xfrm>
            <a:off x="38860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136" name="Rectangle 1255">
            <a:extLst>
              <a:ext uri="{FF2B5EF4-FFF2-40B4-BE49-F238E27FC236}">
                <a16:creationId xmlns:a16="http://schemas.microsoft.com/office/drawing/2014/main" id="{EF093FBB-2E5F-492D-AD1B-84E24CE6F95B}"/>
              </a:ext>
            </a:extLst>
          </p:cNvPr>
          <p:cNvSpPr>
            <a:spLocks noChangeArrowheads="1"/>
          </p:cNvSpPr>
          <p:nvPr/>
        </p:nvSpPr>
        <p:spPr bwMode="auto">
          <a:xfrm>
            <a:off x="4162321"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137" name="Rectangle 1256">
            <a:extLst>
              <a:ext uri="{FF2B5EF4-FFF2-40B4-BE49-F238E27FC236}">
                <a16:creationId xmlns:a16="http://schemas.microsoft.com/office/drawing/2014/main" id="{71EB07C3-11EA-43EA-88DB-AC01F312C0CD}"/>
              </a:ext>
            </a:extLst>
          </p:cNvPr>
          <p:cNvSpPr>
            <a:spLocks noChangeArrowheads="1"/>
          </p:cNvSpPr>
          <p:nvPr/>
        </p:nvSpPr>
        <p:spPr bwMode="auto">
          <a:xfrm>
            <a:off x="443695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138" name="Rectangle 1257">
            <a:extLst>
              <a:ext uri="{FF2B5EF4-FFF2-40B4-BE49-F238E27FC236}">
                <a16:creationId xmlns:a16="http://schemas.microsoft.com/office/drawing/2014/main" id="{0F62F278-F7F3-458E-A5C7-C31FB4DC70C3}"/>
              </a:ext>
            </a:extLst>
          </p:cNvPr>
          <p:cNvSpPr>
            <a:spLocks noChangeArrowheads="1"/>
          </p:cNvSpPr>
          <p:nvPr/>
        </p:nvSpPr>
        <p:spPr bwMode="auto">
          <a:xfrm>
            <a:off x="470524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139" name="Rectangle 1258">
            <a:extLst>
              <a:ext uri="{FF2B5EF4-FFF2-40B4-BE49-F238E27FC236}">
                <a16:creationId xmlns:a16="http://schemas.microsoft.com/office/drawing/2014/main" id="{B1F40FC6-6CC2-4081-A40B-8F678D8A6D1A}"/>
              </a:ext>
            </a:extLst>
          </p:cNvPr>
          <p:cNvSpPr>
            <a:spLocks noChangeArrowheads="1"/>
          </p:cNvSpPr>
          <p:nvPr/>
        </p:nvSpPr>
        <p:spPr bwMode="auto">
          <a:xfrm>
            <a:off x="4978296"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140" name="Rectangle 1259">
            <a:extLst>
              <a:ext uri="{FF2B5EF4-FFF2-40B4-BE49-F238E27FC236}">
                <a16:creationId xmlns:a16="http://schemas.microsoft.com/office/drawing/2014/main" id="{7684CFB0-91D8-49D2-AE66-E14633A338C9}"/>
              </a:ext>
            </a:extLst>
          </p:cNvPr>
          <p:cNvSpPr>
            <a:spLocks noChangeArrowheads="1"/>
          </p:cNvSpPr>
          <p:nvPr/>
        </p:nvSpPr>
        <p:spPr bwMode="auto">
          <a:xfrm>
            <a:off x="5252933"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141" name="Rectangle 1260">
            <a:extLst>
              <a:ext uri="{FF2B5EF4-FFF2-40B4-BE49-F238E27FC236}">
                <a16:creationId xmlns:a16="http://schemas.microsoft.com/office/drawing/2014/main" id="{D036FD70-84B1-439F-B148-719830B7D716}"/>
              </a:ext>
            </a:extLst>
          </p:cNvPr>
          <p:cNvSpPr>
            <a:spLocks noChangeArrowheads="1"/>
          </p:cNvSpPr>
          <p:nvPr/>
        </p:nvSpPr>
        <p:spPr bwMode="auto">
          <a:xfrm>
            <a:off x="5527571"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142" name="Rectangle 1261">
            <a:extLst>
              <a:ext uri="{FF2B5EF4-FFF2-40B4-BE49-F238E27FC236}">
                <a16:creationId xmlns:a16="http://schemas.microsoft.com/office/drawing/2014/main" id="{8A406A79-15F2-47DC-AF41-578A4F82517D}"/>
              </a:ext>
            </a:extLst>
          </p:cNvPr>
          <p:cNvSpPr>
            <a:spLocks noChangeArrowheads="1"/>
          </p:cNvSpPr>
          <p:nvPr/>
        </p:nvSpPr>
        <p:spPr bwMode="auto">
          <a:xfrm>
            <a:off x="579585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143" name="Rectangle 1262">
            <a:extLst>
              <a:ext uri="{FF2B5EF4-FFF2-40B4-BE49-F238E27FC236}">
                <a16:creationId xmlns:a16="http://schemas.microsoft.com/office/drawing/2014/main" id="{11BBFFF3-3F9C-44CD-9CDB-05BCC851EBBC}"/>
              </a:ext>
            </a:extLst>
          </p:cNvPr>
          <p:cNvSpPr>
            <a:spLocks noChangeArrowheads="1"/>
          </p:cNvSpPr>
          <p:nvPr/>
        </p:nvSpPr>
        <p:spPr bwMode="auto">
          <a:xfrm>
            <a:off x="6068908"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144" name="Rectangle 1263">
            <a:extLst>
              <a:ext uri="{FF2B5EF4-FFF2-40B4-BE49-F238E27FC236}">
                <a16:creationId xmlns:a16="http://schemas.microsoft.com/office/drawing/2014/main" id="{7763F4E2-188E-48FC-9987-81D69291065F}"/>
              </a:ext>
            </a:extLst>
          </p:cNvPr>
          <p:cNvSpPr>
            <a:spLocks noChangeArrowheads="1"/>
          </p:cNvSpPr>
          <p:nvPr/>
        </p:nvSpPr>
        <p:spPr bwMode="auto">
          <a:xfrm>
            <a:off x="6343546"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145" name="Rectangle 1264">
            <a:extLst>
              <a:ext uri="{FF2B5EF4-FFF2-40B4-BE49-F238E27FC236}">
                <a16:creationId xmlns:a16="http://schemas.microsoft.com/office/drawing/2014/main" id="{6A9FE2A9-C37A-4168-B108-E44B19EA17C3}"/>
              </a:ext>
            </a:extLst>
          </p:cNvPr>
          <p:cNvSpPr>
            <a:spLocks noChangeArrowheads="1"/>
          </p:cNvSpPr>
          <p:nvPr/>
        </p:nvSpPr>
        <p:spPr bwMode="auto">
          <a:xfrm>
            <a:off x="661183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146" name="Rectangle 1265">
            <a:extLst>
              <a:ext uri="{FF2B5EF4-FFF2-40B4-BE49-F238E27FC236}">
                <a16:creationId xmlns:a16="http://schemas.microsoft.com/office/drawing/2014/main" id="{3BAFDC90-5ABC-43A8-80AD-294D2177512C}"/>
              </a:ext>
            </a:extLst>
          </p:cNvPr>
          <p:cNvSpPr>
            <a:spLocks noChangeArrowheads="1"/>
          </p:cNvSpPr>
          <p:nvPr/>
        </p:nvSpPr>
        <p:spPr bwMode="auto">
          <a:xfrm>
            <a:off x="688488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147" name="Rectangle 1266">
            <a:extLst>
              <a:ext uri="{FF2B5EF4-FFF2-40B4-BE49-F238E27FC236}">
                <a16:creationId xmlns:a16="http://schemas.microsoft.com/office/drawing/2014/main" id="{60CB673F-D232-45E2-B230-7D6B5D888CD9}"/>
              </a:ext>
            </a:extLst>
          </p:cNvPr>
          <p:cNvSpPr>
            <a:spLocks noChangeArrowheads="1"/>
          </p:cNvSpPr>
          <p:nvPr/>
        </p:nvSpPr>
        <p:spPr bwMode="auto">
          <a:xfrm>
            <a:off x="7159521" y="4317010"/>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148" name="Rectangle 1267">
            <a:extLst>
              <a:ext uri="{FF2B5EF4-FFF2-40B4-BE49-F238E27FC236}">
                <a16:creationId xmlns:a16="http://schemas.microsoft.com/office/drawing/2014/main" id="{95AABC4E-F136-43E0-B91A-333F42E030EC}"/>
              </a:ext>
            </a:extLst>
          </p:cNvPr>
          <p:cNvSpPr>
            <a:spLocks noChangeArrowheads="1"/>
          </p:cNvSpPr>
          <p:nvPr/>
        </p:nvSpPr>
        <p:spPr bwMode="auto">
          <a:xfrm>
            <a:off x="7427808"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149" name="Rectangle 1268">
            <a:extLst>
              <a:ext uri="{FF2B5EF4-FFF2-40B4-BE49-F238E27FC236}">
                <a16:creationId xmlns:a16="http://schemas.microsoft.com/office/drawing/2014/main" id="{71322D70-C589-4C0D-8720-84746562626B}"/>
              </a:ext>
            </a:extLst>
          </p:cNvPr>
          <p:cNvSpPr>
            <a:spLocks noChangeArrowheads="1"/>
          </p:cNvSpPr>
          <p:nvPr/>
        </p:nvSpPr>
        <p:spPr bwMode="auto">
          <a:xfrm>
            <a:off x="7704033" y="4317010"/>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150" name="Rectangle 1269">
            <a:extLst>
              <a:ext uri="{FF2B5EF4-FFF2-40B4-BE49-F238E27FC236}">
                <a16:creationId xmlns:a16="http://schemas.microsoft.com/office/drawing/2014/main" id="{72AB2787-5701-47B0-BF3F-ADCC40751683}"/>
              </a:ext>
            </a:extLst>
          </p:cNvPr>
          <p:cNvSpPr>
            <a:spLocks noChangeArrowheads="1"/>
          </p:cNvSpPr>
          <p:nvPr/>
        </p:nvSpPr>
        <p:spPr bwMode="auto">
          <a:xfrm>
            <a:off x="7975496"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151" name="Rectangle 1270">
            <a:extLst>
              <a:ext uri="{FF2B5EF4-FFF2-40B4-BE49-F238E27FC236}">
                <a16:creationId xmlns:a16="http://schemas.microsoft.com/office/drawing/2014/main" id="{CA35237E-BA8D-4F41-BF1E-5C4850952E99}"/>
              </a:ext>
            </a:extLst>
          </p:cNvPr>
          <p:cNvSpPr>
            <a:spLocks noChangeArrowheads="1"/>
          </p:cNvSpPr>
          <p:nvPr/>
        </p:nvSpPr>
        <p:spPr bwMode="auto">
          <a:xfrm>
            <a:off x="8243783" y="4317010"/>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152" name="Rectangle 1333">
            <a:extLst>
              <a:ext uri="{FF2B5EF4-FFF2-40B4-BE49-F238E27FC236}">
                <a16:creationId xmlns:a16="http://schemas.microsoft.com/office/drawing/2014/main" id="{62B11EE9-78AF-4DF2-A69A-8A5792043026}"/>
              </a:ext>
            </a:extLst>
          </p:cNvPr>
          <p:cNvSpPr>
            <a:spLocks noChangeArrowheads="1"/>
          </p:cNvSpPr>
          <p:nvPr/>
        </p:nvSpPr>
        <p:spPr bwMode="auto">
          <a:xfrm>
            <a:off x="1523539" y="4327782"/>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153" name="Rectangle 1270">
            <a:extLst>
              <a:ext uri="{FF2B5EF4-FFF2-40B4-BE49-F238E27FC236}">
                <a16:creationId xmlns:a16="http://schemas.microsoft.com/office/drawing/2014/main" id="{4B8BFF4A-9E50-4894-B9F7-C07383910349}"/>
              </a:ext>
            </a:extLst>
          </p:cNvPr>
          <p:cNvSpPr>
            <a:spLocks noChangeArrowheads="1"/>
          </p:cNvSpPr>
          <p:nvPr/>
        </p:nvSpPr>
        <p:spPr bwMode="auto">
          <a:xfrm>
            <a:off x="8338910" y="4476463"/>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4" name="Rectangle 86">
            <a:extLst>
              <a:ext uri="{FF2B5EF4-FFF2-40B4-BE49-F238E27FC236}">
                <a16:creationId xmlns:a16="http://schemas.microsoft.com/office/drawing/2014/main" id="{64219247-0FBF-4060-BD4F-5559AEA6C6CB}"/>
              </a:ext>
            </a:extLst>
          </p:cNvPr>
          <p:cNvSpPr>
            <a:spLocks noChangeArrowheads="1"/>
          </p:cNvSpPr>
          <p:nvPr/>
        </p:nvSpPr>
        <p:spPr bwMode="auto">
          <a:xfrm>
            <a:off x="5240634" y="1678444"/>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55" name="Line 85">
            <a:extLst>
              <a:ext uri="{FF2B5EF4-FFF2-40B4-BE49-F238E27FC236}">
                <a16:creationId xmlns:a16="http://schemas.microsoft.com/office/drawing/2014/main" id="{3A931069-040C-4200-8B75-4D7900A96060}"/>
              </a:ext>
            </a:extLst>
          </p:cNvPr>
          <p:cNvSpPr>
            <a:spLocks noChangeShapeType="1"/>
          </p:cNvSpPr>
          <p:nvPr/>
        </p:nvSpPr>
        <p:spPr bwMode="auto">
          <a:xfrm>
            <a:off x="4897400" y="1827162"/>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56" name="Oval 84">
            <a:extLst>
              <a:ext uri="{FF2B5EF4-FFF2-40B4-BE49-F238E27FC236}">
                <a16:creationId xmlns:a16="http://schemas.microsoft.com/office/drawing/2014/main" id="{FC44F841-687C-4119-81DF-EA99BBB6B47B}"/>
              </a:ext>
            </a:extLst>
          </p:cNvPr>
          <p:cNvSpPr>
            <a:spLocks noChangeArrowheads="1"/>
          </p:cNvSpPr>
          <p:nvPr/>
        </p:nvSpPr>
        <p:spPr bwMode="auto">
          <a:xfrm>
            <a:off x="5005350" y="1755725"/>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118" name="Group 142">
            <a:extLst>
              <a:ext uri="{FF2B5EF4-FFF2-40B4-BE49-F238E27FC236}">
                <a16:creationId xmlns:a16="http://schemas.microsoft.com/office/drawing/2014/main" id="{43951AF1-B182-445C-9A43-352AF3329C77}"/>
              </a:ext>
            </a:extLst>
          </p:cNvPr>
          <p:cNvGraphicFramePr>
            <a:graphicFrameLocks noGrp="1"/>
          </p:cNvGraphicFramePr>
          <p:nvPr>
            <p:extLst>
              <p:ext uri="{D42A27DB-BD31-4B8C-83A1-F6EECF244321}">
                <p14:modId xmlns:p14="http://schemas.microsoft.com/office/powerpoint/2010/main" val="1200648802"/>
              </p:ext>
            </p:extLst>
          </p:nvPr>
        </p:nvGraphicFramePr>
        <p:xfrm>
          <a:off x="381640" y="4847826"/>
          <a:ext cx="8435305" cy="456048"/>
        </p:xfrm>
        <a:graphic>
          <a:graphicData uri="http://schemas.openxmlformats.org/drawingml/2006/table">
            <a:tbl>
              <a:tblPr/>
              <a:tblGrid>
                <a:gridCol w="1514029">
                  <a:extLst>
                    <a:ext uri="{9D8B030D-6E8A-4147-A177-3AD203B41FA5}">
                      <a16:colId xmlns:a16="http://schemas.microsoft.com/office/drawing/2014/main" val="20000"/>
                    </a:ext>
                  </a:extLst>
                </a:gridCol>
                <a:gridCol w="1668219">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gridCol w="2012697">
                  <a:extLst>
                    <a:ext uri="{9D8B030D-6E8A-4147-A177-3AD203B41FA5}">
                      <a16:colId xmlns:a16="http://schemas.microsoft.com/office/drawing/2014/main" val="20004"/>
                    </a:ext>
                  </a:extLst>
                </a:gridCol>
              </a:tblGrid>
              <a:tr h="98645">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257935">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1"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1" fontAlgn="base" latinLnBrk="0" hangingPunct="1">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abdominal discomfort at all)</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42875" marR="0" lvl="0" indent="-142875"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abdominal discomfort) </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(Obvious abdominal discomfort) </a:t>
                      </a:r>
                      <a:endParaRPr kumimoji="1" lang="en-US" altLang="ja-JP"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42875" marR="0" lvl="0" indent="-142875"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discomfort with pain)</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150813" marR="0" lvl="0" indent="-150813" algn="l" defTabSz="914400" rtl="0" eaLnBrk="0" fontAlgn="base" latinLnBrk="0" hangingPunct="0">
                        <a:lnSpc>
                          <a:spcPct val="90000"/>
                        </a:lnSpc>
                        <a:spcBef>
                          <a:spcPts val="0"/>
                        </a:spcBef>
                        <a:spcAft>
                          <a:spcPct val="0"/>
                        </a:spcAft>
                        <a:buClrTx/>
                        <a:buSzTx/>
                        <a:buFont typeface="HGPｺﾞｼｯｸE" panose="020B0900000000000000" pitchFamily="50" charset="-128"/>
                        <a:buNone/>
                        <a:tabLst/>
                      </a:pPr>
                      <a:r>
                        <a:rPr lang="en-us" sz="800" b="0" i="0" u="none" strike="noStrike" kern="1200"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discomfort with severe pain)</a:t>
                      </a:r>
                      <a:endParaRPr kumimoji="1" lang="ja-JP" altLang="en-US" sz="900" b="0" i="0" u="none" strike="noStrike" kern="1200"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0" marT="36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12" name="正方形/長方形 111">
            <a:extLst>
              <a:ext uri="{FF2B5EF4-FFF2-40B4-BE49-F238E27FC236}">
                <a16:creationId xmlns:a16="http://schemas.microsoft.com/office/drawing/2014/main" id="{C16BC01C-235F-4057-8A2C-9287A02E6602}"/>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9" name="テキスト ボックス 10">
            <a:extLst>
              <a:ext uri="{FF2B5EF4-FFF2-40B4-BE49-F238E27FC236}">
                <a16:creationId xmlns:a16="http://schemas.microsoft.com/office/drawing/2014/main" id="{DB066D97-E17B-44B0-8EA0-FAB62F391F34}"/>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10" name="テキスト ボックス 22">
            <a:extLst>
              <a:ext uri="{FF2B5EF4-FFF2-40B4-BE49-F238E27FC236}">
                <a16:creationId xmlns:a16="http://schemas.microsoft.com/office/drawing/2014/main" id="{F261F225-B1C1-462C-B778-ECD25197169D}"/>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1025" indent="-5810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11"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6"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51" name="タイトル 2"/>
          <p:cNvSpPr>
            <a:spLocks noGrp="1"/>
          </p:cNvSpPr>
          <p:nvPr>
            <p:ph type="title"/>
          </p:nvPr>
        </p:nvSpPr>
        <p:spPr>
          <a:xfrm>
            <a:off x="0" y="311150"/>
            <a:ext cx="9144000" cy="980728"/>
          </a:xfrm>
        </p:spPr>
        <p:txBody>
          <a:bodyPr rtlCol="0"/>
          <a:lstStyle/>
          <a:p>
            <a:pPr rtl="0"/>
            <a:r>
              <a:rPr lang="en-us" sz="2700" dirty="0"/>
              <a:t>Feeling of incomplete evacuation after defecation in patients treated with </a:t>
            </a:r>
            <a:r>
              <a:rPr lang="en-us" sz="2700" dirty="0" err="1"/>
              <a:t>lubiprostone</a:t>
            </a:r>
            <a:r>
              <a:rPr lang="en-us" sz="2700" dirty="0"/>
              <a:t> (change over 48 weeks)</a:t>
            </a:r>
            <a:endParaRPr lang="ja-JP" altLang="en-US" sz="2700" dirty="0"/>
          </a:p>
        </p:txBody>
      </p:sp>
      <p:sp>
        <p:nvSpPr>
          <p:cNvPr id="229" name="Text Box 217">
            <a:extLst>
              <a:ext uri="{FF2B5EF4-FFF2-40B4-BE49-F238E27FC236}">
                <a16:creationId xmlns:a16="http://schemas.microsoft.com/office/drawing/2014/main" id="{312D397E-C0E5-4EE7-A61F-30FA591A791B}"/>
              </a:ext>
            </a:extLst>
          </p:cNvPr>
          <p:cNvSpPr txBox="1">
            <a:spLocks noChangeArrowheads="1"/>
          </p:cNvSpPr>
          <p:nvPr/>
        </p:nvSpPr>
        <p:spPr bwMode="auto">
          <a:xfrm>
            <a:off x="360258" y="4021834"/>
            <a:ext cx="1201738"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No feeling of incomplete evacuation</a:t>
            </a:r>
          </a:p>
        </p:txBody>
      </p:sp>
      <p:sp>
        <p:nvSpPr>
          <p:cNvPr id="230" name="Rectangle 24">
            <a:extLst>
              <a:ext uri="{FF2B5EF4-FFF2-40B4-BE49-F238E27FC236}">
                <a16:creationId xmlns:a16="http://schemas.microsoft.com/office/drawing/2014/main" id="{25A13AD2-F753-473A-AB2B-B591F831F7AE}"/>
              </a:ext>
            </a:extLst>
          </p:cNvPr>
          <p:cNvSpPr>
            <a:spLocks noChangeArrowheads="1"/>
          </p:cNvSpPr>
          <p:nvPr/>
        </p:nvSpPr>
        <p:spPr bwMode="auto">
          <a:xfrm>
            <a:off x="971600" y="1988840"/>
            <a:ext cx="443198" cy="2050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Feeling of incomplete evacuation</a:t>
            </a:r>
            <a:endParaRPr lang="en-US" altLang="ja-JP"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1" name="Line 93">
            <a:extLst>
              <a:ext uri="{FF2B5EF4-FFF2-40B4-BE49-F238E27FC236}">
                <a16:creationId xmlns:a16="http://schemas.microsoft.com/office/drawing/2014/main" id="{61DC11D9-0E5A-4991-9994-C6156A9C0D1F}"/>
              </a:ext>
            </a:extLst>
          </p:cNvPr>
          <p:cNvSpPr>
            <a:spLocks noChangeShapeType="1"/>
          </p:cNvSpPr>
          <p:nvPr/>
        </p:nvSpPr>
        <p:spPr bwMode="auto">
          <a:xfrm>
            <a:off x="1841396" y="4275485"/>
            <a:ext cx="67024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2" name="Line 103">
            <a:extLst>
              <a:ext uri="{FF2B5EF4-FFF2-40B4-BE49-F238E27FC236}">
                <a16:creationId xmlns:a16="http://schemas.microsoft.com/office/drawing/2014/main" id="{CF3A6CBD-C6F4-4D26-B453-27D3CA503496}"/>
              </a:ext>
            </a:extLst>
          </p:cNvPr>
          <p:cNvSpPr>
            <a:spLocks noChangeShapeType="1"/>
          </p:cNvSpPr>
          <p:nvPr/>
        </p:nvSpPr>
        <p:spPr bwMode="auto">
          <a:xfrm rot="16200000" flipV="1">
            <a:off x="1771546" y="4205635"/>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3" name="Text Box 216">
            <a:extLst>
              <a:ext uri="{FF2B5EF4-FFF2-40B4-BE49-F238E27FC236}">
                <a16:creationId xmlns:a16="http://schemas.microsoft.com/office/drawing/2014/main" id="{8A05C638-47C5-47F4-B813-529F4F2EE012}"/>
              </a:ext>
            </a:extLst>
          </p:cNvPr>
          <p:cNvSpPr txBox="1">
            <a:spLocks noChangeArrowheads="1"/>
          </p:cNvSpPr>
          <p:nvPr/>
        </p:nvSpPr>
        <p:spPr bwMode="auto">
          <a:xfrm>
            <a:off x="360258" y="1230660"/>
            <a:ext cx="120173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Very strong feeling of incomplete evacuation</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5" name="Line 100">
            <a:extLst>
              <a:ext uri="{FF2B5EF4-FFF2-40B4-BE49-F238E27FC236}">
                <a16:creationId xmlns:a16="http://schemas.microsoft.com/office/drawing/2014/main" id="{BC709E23-3D5D-425E-B957-97559836F1CF}"/>
              </a:ext>
            </a:extLst>
          </p:cNvPr>
          <p:cNvSpPr>
            <a:spLocks noChangeShapeType="1"/>
          </p:cNvSpPr>
          <p:nvPr/>
        </p:nvSpPr>
        <p:spPr bwMode="auto">
          <a:xfrm rot="5400000">
            <a:off x="1771546" y="3529360"/>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6" name="Line 102">
            <a:extLst>
              <a:ext uri="{FF2B5EF4-FFF2-40B4-BE49-F238E27FC236}">
                <a16:creationId xmlns:a16="http://schemas.microsoft.com/office/drawing/2014/main" id="{A0DF0755-3CFB-439F-9F6E-DDCEDDD28A5E}"/>
              </a:ext>
            </a:extLst>
          </p:cNvPr>
          <p:cNvSpPr>
            <a:spLocks noChangeShapeType="1"/>
          </p:cNvSpPr>
          <p:nvPr/>
        </p:nvSpPr>
        <p:spPr bwMode="auto">
          <a:xfrm rot="5400000">
            <a:off x="1771546" y="2178397"/>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7" name="Line 101">
            <a:extLst>
              <a:ext uri="{FF2B5EF4-FFF2-40B4-BE49-F238E27FC236}">
                <a16:creationId xmlns:a16="http://schemas.microsoft.com/office/drawing/2014/main" id="{E5D70C57-9E82-4FC8-AD61-A9F053A143E6}"/>
              </a:ext>
            </a:extLst>
          </p:cNvPr>
          <p:cNvSpPr>
            <a:spLocks noChangeShapeType="1"/>
          </p:cNvSpPr>
          <p:nvPr/>
        </p:nvSpPr>
        <p:spPr bwMode="auto">
          <a:xfrm rot="5400000">
            <a:off x="1767577" y="2850704"/>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8" name="Line 102">
            <a:extLst>
              <a:ext uri="{FF2B5EF4-FFF2-40B4-BE49-F238E27FC236}">
                <a16:creationId xmlns:a16="http://schemas.microsoft.com/office/drawing/2014/main" id="{4B16CBD8-5A74-499D-BE9B-3B6CC700E636}"/>
              </a:ext>
            </a:extLst>
          </p:cNvPr>
          <p:cNvSpPr>
            <a:spLocks noChangeShapeType="1"/>
          </p:cNvSpPr>
          <p:nvPr/>
        </p:nvSpPr>
        <p:spPr bwMode="auto">
          <a:xfrm rot="5400000">
            <a:off x="1767577" y="1501329"/>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39" name="Line 92">
            <a:extLst>
              <a:ext uri="{FF2B5EF4-FFF2-40B4-BE49-F238E27FC236}">
                <a16:creationId xmlns:a16="http://schemas.microsoft.com/office/drawing/2014/main" id="{6E8CAEC6-2185-49B2-87E4-873C40453569}"/>
              </a:ext>
            </a:extLst>
          </p:cNvPr>
          <p:cNvSpPr>
            <a:spLocks noChangeShapeType="1"/>
          </p:cNvSpPr>
          <p:nvPr/>
        </p:nvSpPr>
        <p:spPr bwMode="auto">
          <a:xfrm>
            <a:off x="1841396" y="1570385"/>
            <a:ext cx="0" cy="2698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0" name="Line 103">
            <a:extLst>
              <a:ext uri="{FF2B5EF4-FFF2-40B4-BE49-F238E27FC236}">
                <a16:creationId xmlns:a16="http://schemas.microsoft.com/office/drawing/2014/main" id="{FB6ABFFF-ABA6-46F3-A40D-67979BCAADCE}"/>
              </a:ext>
            </a:extLst>
          </p:cNvPr>
          <p:cNvSpPr>
            <a:spLocks noChangeShapeType="1"/>
          </p:cNvSpPr>
          <p:nvPr/>
        </p:nvSpPr>
        <p:spPr bwMode="auto">
          <a:xfrm rot="16200000" flipV="1">
            <a:off x="1771546" y="4205635"/>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41" name="Text Box 106">
            <a:extLst>
              <a:ext uri="{FF2B5EF4-FFF2-40B4-BE49-F238E27FC236}">
                <a16:creationId xmlns:a16="http://schemas.microsoft.com/office/drawing/2014/main" id="{85D289E4-FF6E-4DF8-B839-203AA2C3F5AB}"/>
              </a:ext>
            </a:extLst>
          </p:cNvPr>
          <p:cNvSpPr txBox="1">
            <a:spLocks noChangeArrowheads="1"/>
          </p:cNvSpPr>
          <p:nvPr/>
        </p:nvSpPr>
        <p:spPr bwMode="auto">
          <a:xfrm>
            <a:off x="1422004" y="345999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242" name="Text Box 107">
            <a:extLst>
              <a:ext uri="{FF2B5EF4-FFF2-40B4-BE49-F238E27FC236}">
                <a16:creationId xmlns:a16="http://schemas.microsoft.com/office/drawing/2014/main" id="{C5DFBE0B-BFD9-4563-A800-74C4B618EC56}"/>
              </a:ext>
            </a:extLst>
          </p:cNvPr>
          <p:cNvSpPr txBox="1">
            <a:spLocks noChangeArrowheads="1"/>
          </p:cNvSpPr>
          <p:nvPr/>
        </p:nvSpPr>
        <p:spPr bwMode="auto">
          <a:xfrm>
            <a:off x="1422004" y="278848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243" name="Text Box 108">
            <a:extLst>
              <a:ext uri="{FF2B5EF4-FFF2-40B4-BE49-F238E27FC236}">
                <a16:creationId xmlns:a16="http://schemas.microsoft.com/office/drawing/2014/main" id="{18BDA2AC-1AE7-4996-8F3C-263126AE0811}"/>
              </a:ext>
            </a:extLst>
          </p:cNvPr>
          <p:cNvSpPr txBox="1">
            <a:spLocks noChangeArrowheads="1"/>
          </p:cNvSpPr>
          <p:nvPr/>
        </p:nvSpPr>
        <p:spPr bwMode="auto">
          <a:xfrm>
            <a:off x="1422004" y="211697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244" name="Text Box 108">
            <a:extLst>
              <a:ext uri="{FF2B5EF4-FFF2-40B4-BE49-F238E27FC236}">
                <a16:creationId xmlns:a16="http://schemas.microsoft.com/office/drawing/2014/main" id="{B60AA79D-837F-47B6-998D-3A2DE59F2051}"/>
              </a:ext>
            </a:extLst>
          </p:cNvPr>
          <p:cNvSpPr txBox="1">
            <a:spLocks noChangeArrowheads="1"/>
          </p:cNvSpPr>
          <p:nvPr/>
        </p:nvSpPr>
        <p:spPr bwMode="auto">
          <a:xfrm>
            <a:off x="1426767" y="144387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cxnSp>
        <p:nvCxnSpPr>
          <p:cNvPr id="246" name="直線コネクタ 245">
            <a:extLst>
              <a:ext uri="{FF2B5EF4-FFF2-40B4-BE49-F238E27FC236}">
                <a16:creationId xmlns:a16="http://schemas.microsoft.com/office/drawing/2014/main" id="{AF8F3FB0-E18B-4FEA-812C-5615A3458578}"/>
              </a:ext>
            </a:extLst>
          </p:cNvPr>
          <p:cNvCxnSpPr/>
          <p:nvPr/>
        </p:nvCxnSpPr>
        <p:spPr bwMode="auto">
          <a:xfrm>
            <a:off x="1844571" y="2921347"/>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7" name="直線コネクタ 246">
            <a:extLst>
              <a:ext uri="{FF2B5EF4-FFF2-40B4-BE49-F238E27FC236}">
                <a16:creationId xmlns:a16="http://schemas.microsoft.com/office/drawing/2014/main" id="{260D47E7-4C1F-457A-8AF0-727603BF5E35}"/>
              </a:ext>
            </a:extLst>
          </p:cNvPr>
          <p:cNvCxnSpPr/>
          <p:nvPr/>
        </p:nvCxnSpPr>
        <p:spPr bwMode="auto">
          <a:xfrm>
            <a:off x="1844571" y="1570385"/>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8" name="直線コネクタ 247">
            <a:extLst>
              <a:ext uri="{FF2B5EF4-FFF2-40B4-BE49-F238E27FC236}">
                <a16:creationId xmlns:a16="http://schemas.microsoft.com/office/drawing/2014/main" id="{02543008-23E6-4260-9999-F52CCE310FD0}"/>
              </a:ext>
            </a:extLst>
          </p:cNvPr>
          <p:cNvCxnSpPr/>
          <p:nvPr/>
        </p:nvCxnSpPr>
        <p:spPr bwMode="auto">
          <a:xfrm>
            <a:off x="1844571" y="2245072"/>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0" name="Rectangle 1247">
            <a:extLst>
              <a:ext uri="{FF2B5EF4-FFF2-40B4-BE49-F238E27FC236}">
                <a16:creationId xmlns:a16="http://schemas.microsoft.com/office/drawing/2014/main" id="{95F4B8B7-BA5E-43FA-821E-E69EE29CC817}"/>
              </a:ext>
            </a:extLst>
          </p:cNvPr>
          <p:cNvSpPr>
            <a:spLocks noChangeArrowheads="1"/>
          </p:cNvSpPr>
          <p:nvPr/>
        </p:nvSpPr>
        <p:spPr bwMode="auto">
          <a:xfrm>
            <a:off x="2060471" y="4403387"/>
            <a:ext cx="2873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51" name="Rectangle 1248">
            <a:extLst>
              <a:ext uri="{FF2B5EF4-FFF2-40B4-BE49-F238E27FC236}">
                <a16:creationId xmlns:a16="http://schemas.microsoft.com/office/drawing/2014/main" id="{C2669B9A-CFA7-4129-B60E-D247A7431EC9}"/>
              </a:ext>
            </a:extLst>
          </p:cNvPr>
          <p:cNvSpPr>
            <a:spLocks noChangeArrowheads="1"/>
          </p:cNvSpPr>
          <p:nvPr/>
        </p:nvSpPr>
        <p:spPr bwMode="auto">
          <a:xfrm>
            <a:off x="2266846" y="4403387"/>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252" name="Rectangle 1249">
            <a:extLst>
              <a:ext uri="{FF2B5EF4-FFF2-40B4-BE49-F238E27FC236}">
                <a16:creationId xmlns:a16="http://schemas.microsoft.com/office/drawing/2014/main" id="{B9C11C3C-498E-4086-A74E-5889399F06DA}"/>
              </a:ext>
            </a:extLst>
          </p:cNvPr>
          <p:cNvSpPr>
            <a:spLocks noChangeArrowheads="1"/>
          </p:cNvSpPr>
          <p:nvPr/>
        </p:nvSpPr>
        <p:spPr bwMode="auto">
          <a:xfrm>
            <a:off x="2551008" y="4403387"/>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253" name="Rectangle 1250">
            <a:extLst>
              <a:ext uri="{FF2B5EF4-FFF2-40B4-BE49-F238E27FC236}">
                <a16:creationId xmlns:a16="http://schemas.microsoft.com/office/drawing/2014/main" id="{2AEF8459-F7CD-48C7-8E65-46ACC0093664}"/>
              </a:ext>
            </a:extLst>
          </p:cNvPr>
          <p:cNvSpPr>
            <a:spLocks noChangeArrowheads="1"/>
          </p:cNvSpPr>
          <p:nvPr/>
        </p:nvSpPr>
        <p:spPr bwMode="auto">
          <a:xfrm>
            <a:off x="2825646" y="4403387"/>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254" name="Rectangle 1251">
            <a:extLst>
              <a:ext uri="{FF2B5EF4-FFF2-40B4-BE49-F238E27FC236}">
                <a16:creationId xmlns:a16="http://schemas.microsoft.com/office/drawing/2014/main" id="{E5382EB5-9038-4091-B7BE-29C635934909}"/>
              </a:ext>
            </a:extLst>
          </p:cNvPr>
          <p:cNvSpPr>
            <a:spLocks noChangeArrowheads="1"/>
          </p:cNvSpPr>
          <p:nvPr/>
        </p:nvSpPr>
        <p:spPr bwMode="auto">
          <a:xfrm>
            <a:off x="3071708"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255" name="Rectangle 1252">
            <a:extLst>
              <a:ext uri="{FF2B5EF4-FFF2-40B4-BE49-F238E27FC236}">
                <a16:creationId xmlns:a16="http://schemas.microsoft.com/office/drawing/2014/main" id="{72B282ED-C7CE-4FA0-9D05-6883022C82F1}"/>
              </a:ext>
            </a:extLst>
          </p:cNvPr>
          <p:cNvSpPr>
            <a:spLocks noChangeArrowheads="1"/>
          </p:cNvSpPr>
          <p:nvPr/>
        </p:nvSpPr>
        <p:spPr bwMode="auto">
          <a:xfrm>
            <a:off x="3346346"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256" name="Rectangle 1253">
            <a:extLst>
              <a:ext uri="{FF2B5EF4-FFF2-40B4-BE49-F238E27FC236}">
                <a16:creationId xmlns:a16="http://schemas.microsoft.com/office/drawing/2014/main" id="{F746084E-11F1-4B70-B10C-42623A4426AE}"/>
              </a:ext>
            </a:extLst>
          </p:cNvPr>
          <p:cNvSpPr>
            <a:spLocks noChangeArrowheads="1"/>
          </p:cNvSpPr>
          <p:nvPr/>
        </p:nvSpPr>
        <p:spPr bwMode="auto">
          <a:xfrm>
            <a:off x="3619396"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257" name="Rectangle 1254">
            <a:extLst>
              <a:ext uri="{FF2B5EF4-FFF2-40B4-BE49-F238E27FC236}">
                <a16:creationId xmlns:a16="http://schemas.microsoft.com/office/drawing/2014/main" id="{6CD39720-0228-45CA-8801-1DCDAC458206}"/>
              </a:ext>
            </a:extLst>
          </p:cNvPr>
          <p:cNvSpPr>
            <a:spLocks noChangeArrowheads="1"/>
          </p:cNvSpPr>
          <p:nvPr/>
        </p:nvSpPr>
        <p:spPr bwMode="auto">
          <a:xfrm>
            <a:off x="3886096"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258" name="Rectangle 1255">
            <a:extLst>
              <a:ext uri="{FF2B5EF4-FFF2-40B4-BE49-F238E27FC236}">
                <a16:creationId xmlns:a16="http://schemas.microsoft.com/office/drawing/2014/main" id="{9DC13486-4A75-4615-9918-FA6939C2CF4B}"/>
              </a:ext>
            </a:extLst>
          </p:cNvPr>
          <p:cNvSpPr>
            <a:spLocks noChangeArrowheads="1"/>
          </p:cNvSpPr>
          <p:nvPr/>
        </p:nvSpPr>
        <p:spPr bwMode="auto">
          <a:xfrm>
            <a:off x="4162321"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259" name="Rectangle 1256">
            <a:extLst>
              <a:ext uri="{FF2B5EF4-FFF2-40B4-BE49-F238E27FC236}">
                <a16:creationId xmlns:a16="http://schemas.microsoft.com/office/drawing/2014/main" id="{1FB9B721-2F31-4273-9BF1-3B6742E24BDD}"/>
              </a:ext>
            </a:extLst>
          </p:cNvPr>
          <p:cNvSpPr>
            <a:spLocks noChangeArrowheads="1"/>
          </p:cNvSpPr>
          <p:nvPr/>
        </p:nvSpPr>
        <p:spPr bwMode="auto">
          <a:xfrm>
            <a:off x="4436958"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260" name="Rectangle 1257">
            <a:extLst>
              <a:ext uri="{FF2B5EF4-FFF2-40B4-BE49-F238E27FC236}">
                <a16:creationId xmlns:a16="http://schemas.microsoft.com/office/drawing/2014/main" id="{615294AC-C05D-4D86-A0D8-6628270E3B12}"/>
              </a:ext>
            </a:extLst>
          </p:cNvPr>
          <p:cNvSpPr>
            <a:spLocks noChangeArrowheads="1"/>
          </p:cNvSpPr>
          <p:nvPr/>
        </p:nvSpPr>
        <p:spPr bwMode="auto">
          <a:xfrm>
            <a:off x="4705246"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261" name="Rectangle 1258">
            <a:extLst>
              <a:ext uri="{FF2B5EF4-FFF2-40B4-BE49-F238E27FC236}">
                <a16:creationId xmlns:a16="http://schemas.microsoft.com/office/drawing/2014/main" id="{C1A5B594-4D20-415C-9CF9-26B0C784024F}"/>
              </a:ext>
            </a:extLst>
          </p:cNvPr>
          <p:cNvSpPr>
            <a:spLocks noChangeArrowheads="1"/>
          </p:cNvSpPr>
          <p:nvPr/>
        </p:nvSpPr>
        <p:spPr bwMode="auto">
          <a:xfrm>
            <a:off x="4978296" y="4403387"/>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262" name="Rectangle 1259">
            <a:extLst>
              <a:ext uri="{FF2B5EF4-FFF2-40B4-BE49-F238E27FC236}">
                <a16:creationId xmlns:a16="http://schemas.microsoft.com/office/drawing/2014/main" id="{9F4A4915-CBA2-4474-BAEF-37D2B43514D5}"/>
              </a:ext>
            </a:extLst>
          </p:cNvPr>
          <p:cNvSpPr>
            <a:spLocks noChangeArrowheads="1"/>
          </p:cNvSpPr>
          <p:nvPr/>
        </p:nvSpPr>
        <p:spPr bwMode="auto">
          <a:xfrm>
            <a:off x="5252933" y="4403387"/>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263" name="Rectangle 1260">
            <a:extLst>
              <a:ext uri="{FF2B5EF4-FFF2-40B4-BE49-F238E27FC236}">
                <a16:creationId xmlns:a16="http://schemas.microsoft.com/office/drawing/2014/main" id="{97FF850E-729E-4B11-8E7D-5BCD4B9B40EF}"/>
              </a:ext>
            </a:extLst>
          </p:cNvPr>
          <p:cNvSpPr>
            <a:spLocks noChangeArrowheads="1"/>
          </p:cNvSpPr>
          <p:nvPr/>
        </p:nvSpPr>
        <p:spPr bwMode="auto">
          <a:xfrm>
            <a:off x="5527571"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264" name="Rectangle 1261">
            <a:extLst>
              <a:ext uri="{FF2B5EF4-FFF2-40B4-BE49-F238E27FC236}">
                <a16:creationId xmlns:a16="http://schemas.microsoft.com/office/drawing/2014/main" id="{2FEA6DE3-DB6B-471D-A444-5CED5450FB19}"/>
              </a:ext>
            </a:extLst>
          </p:cNvPr>
          <p:cNvSpPr>
            <a:spLocks noChangeArrowheads="1"/>
          </p:cNvSpPr>
          <p:nvPr/>
        </p:nvSpPr>
        <p:spPr bwMode="auto">
          <a:xfrm>
            <a:off x="5795858"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265" name="Rectangle 1262">
            <a:extLst>
              <a:ext uri="{FF2B5EF4-FFF2-40B4-BE49-F238E27FC236}">
                <a16:creationId xmlns:a16="http://schemas.microsoft.com/office/drawing/2014/main" id="{C6FFA4F5-C0A8-410C-83E4-D1ED7EF42F98}"/>
              </a:ext>
            </a:extLst>
          </p:cNvPr>
          <p:cNvSpPr>
            <a:spLocks noChangeArrowheads="1"/>
          </p:cNvSpPr>
          <p:nvPr/>
        </p:nvSpPr>
        <p:spPr bwMode="auto">
          <a:xfrm>
            <a:off x="6068908" y="4403387"/>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266" name="Rectangle 1263">
            <a:extLst>
              <a:ext uri="{FF2B5EF4-FFF2-40B4-BE49-F238E27FC236}">
                <a16:creationId xmlns:a16="http://schemas.microsoft.com/office/drawing/2014/main" id="{479F9FCA-6E89-45B8-8716-E813720B635B}"/>
              </a:ext>
            </a:extLst>
          </p:cNvPr>
          <p:cNvSpPr>
            <a:spLocks noChangeArrowheads="1"/>
          </p:cNvSpPr>
          <p:nvPr/>
        </p:nvSpPr>
        <p:spPr bwMode="auto">
          <a:xfrm>
            <a:off x="6343546" y="4403387"/>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267" name="Rectangle 1264">
            <a:extLst>
              <a:ext uri="{FF2B5EF4-FFF2-40B4-BE49-F238E27FC236}">
                <a16:creationId xmlns:a16="http://schemas.microsoft.com/office/drawing/2014/main" id="{D38971EF-2B1C-4728-AE07-07A80872A842}"/>
              </a:ext>
            </a:extLst>
          </p:cNvPr>
          <p:cNvSpPr>
            <a:spLocks noChangeArrowheads="1"/>
          </p:cNvSpPr>
          <p:nvPr/>
        </p:nvSpPr>
        <p:spPr bwMode="auto">
          <a:xfrm>
            <a:off x="6611833"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268" name="Rectangle 1265">
            <a:extLst>
              <a:ext uri="{FF2B5EF4-FFF2-40B4-BE49-F238E27FC236}">
                <a16:creationId xmlns:a16="http://schemas.microsoft.com/office/drawing/2014/main" id="{1E44F874-B134-4161-9E9C-0267DFAF87A3}"/>
              </a:ext>
            </a:extLst>
          </p:cNvPr>
          <p:cNvSpPr>
            <a:spLocks noChangeArrowheads="1"/>
          </p:cNvSpPr>
          <p:nvPr/>
        </p:nvSpPr>
        <p:spPr bwMode="auto">
          <a:xfrm>
            <a:off x="6884883"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269" name="Rectangle 1266">
            <a:extLst>
              <a:ext uri="{FF2B5EF4-FFF2-40B4-BE49-F238E27FC236}">
                <a16:creationId xmlns:a16="http://schemas.microsoft.com/office/drawing/2014/main" id="{77536CB6-EE79-4E32-A113-07ADC7E76F7A}"/>
              </a:ext>
            </a:extLst>
          </p:cNvPr>
          <p:cNvSpPr>
            <a:spLocks noChangeArrowheads="1"/>
          </p:cNvSpPr>
          <p:nvPr/>
        </p:nvSpPr>
        <p:spPr bwMode="auto">
          <a:xfrm>
            <a:off x="7159521" y="4403387"/>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270" name="Rectangle 1267">
            <a:extLst>
              <a:ext uri="{FF2B5EF4-FFF2-40B4-BE49-F238E27FC236}">
                <a16:creationId xmlns:a16="http://schemas.microsoft.com/office/drawing/2014/main" id="{D2B9BBC1-95F8-4B62-A55D-EAE522022B07}"/>
              </a:ext>
            </a:extLst>
          </p:cNvPr>
          <p:cNvSpPr>
            <a:spLocks noChangeArrowheads="1"/>
          </p:cNvSpPr>
          <p:nvPr/>
        </p:nvSpPr>
        <p:spPr bwMode="auto">
          <a:xfrm>
            <a:off x="7427808"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271" name="Rectangle 1268">
            <a:extLst>
              <a:ext uri="{FF2B5EF4-FFF2-40B4-BE49-F238E27FC236}">
                <a16:creationId xmlns:a16="http://schemas.microsoft.com/office/drawing/2014/main" id="{2F224B60-9F23-42B9-8E0D-FF4DF52508E2}"/>
              </a:ext>
            </a:extLst>
          </p:cNvPr>
          <p:cNvSpPr>
            <a:spLocks noChangeArrowheads="1"/>
          </p:cNvSpPr>
          <p:nvPr/>
        </p:nvSpPr>
        <p:spPr bwMode="auto">
          <a:xfrm>
            <a:off x="7704033" y="4403387"/>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272" name="Rectangle 1269">
            <a:extLst>
              <a:ext uri="{FF2B5EF4-FFF2-40B4-BE49-F238E27FC236}">
                <a16:creationId xmlns:a16="http://schemas.microsoft.com/office/drawing/2014/main" id="{C01F7211-523A-44EF-838E-74FE6B9EB681}"/>
              </a:ext>
            </a:extLst>
          </p:cNvPr>
          <p:cNvSpPr>
            <a:spLocks noChangeArrowheads="1"/>
          </p:cNvSpPr>
          <p:nvPr/>
        </p:nvSpPr>
        <p:spPr bwMode="auto">
          <a:xfrm>
            <a:off x="7975496"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273" name="Rectangle 1270">
            <a:extLst>
              <a:ext uri="{FF2B5EF4-FFF2-40B4-BE49-F238E27FC236}">
                <a16:creationId xmlns:a16="http://schemas.microsoft.com/office/drawing/2014/main" id="{1D6F0526-FBEC-4495-A9BE-907DA9FB0709}"/>
              </a:ext>
            </a:extLst>
          </p:cNvPr>
          <p:cNvSpPr>
            <a:spLocks noChangeArrowheads="1"/>
          </p:cNvSpPr>
          <p:nvPr/>
        </p:nvSpPr>
        <p:spPr bwMode="auto">
          <a:xfrm>
            <a:off x="8243783" y="4403387"/>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cxnSp>
        <p:nvCxnSpPr>
          <p:cNvPr id="278" name="直線コネクタ 277">
            <a:extLst>
              <a:ext uri="{FF2B5EF4-FFF2-40B4-BE49-F238E27FC236}">
                <a16:creationId xmlns:a16="http://schemas.microsoft.com/office/drawing/2014/main" id="{37BCAD15-D3A1-495A-89AC-2D62E31E4D50}"/>
              </a:ext>
            </a:extLst>
          </p:cNvPr>
          <p:cNvCxnSpPr/>
          <p:nvPr/>
        </p:nvCxnSpPr>
        <p:spPr bwMode="auto">
          <a:xfrm>
            <a:off x="1844571" y="3597622"/>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79" name="直線コネクタ 278">
            <a:extLst>
              <a:ext uri="{FF2B5EF4-FFF2-40B4-BE49-F238E27FC236}">
                <a16:creationId xmlns:a16="http://schemas.microsoft.com/office/drawing/2014/main" id="{3ABFDF8A-6E83-4C9A-8B48-8AFF07FE47D8}"/>
              </a:ext>
            </a:extLst>
          </p:cNvPr>
          <p:cNvCxnSpPr/>
          <p:nvPr/>
        </p:nvCxnSpPr>
        <p:spPr bwMode="auto">
          <a:xfrm>
            <a:off x="1844571" y="3597622"/>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80" name="フリーフォーム 2">
            <a:extLst>
              <a:ext uri="{FF2B5EF4-FFF2-40B4-BE49-F238E27FC236}">
                <a16:creationId xmlns:a16="http://schemas.microsoft.com/office/drawing/2014/main" id="{9EB3BE1F-C39E-4345-A16F-E54389969D24}"/>
              </a:ext>
            </a:extLst>
          </p:cNvPr>
          <p:cNvSpPr>
            <a:spLocks/>
          </p:cNvSpPr>
          <p:nvPr/>
        </p:nvSpPr>
        <p:spPr bwMode="auto">
          <a:xfrm>
            <a:off x="1842983" y="3327747"/>
            <a:ext cx="6627813" cy="549275"/>
          </a:xfrm>
          <a:custGeom>
            <a:avLst/>
            <a:gdLst>
              <a:gd name="T0" fmla="*/ 0 w 4175"/>
              <a:gd name="T1" fmla="*/ 0 h 346"/>
              <a:gd name="T2" fmla="*/ 2147483646 w 4175"/>
              <a:gd name="T3" fmla="*/ 2147483646 h 346"/>
              <a:gd name="T4" fmla="*/ 2147483646 w 4175"/>
              <a:gd name="T5" fmla="*/ 2147483646 h 346"/>
              <a:gd name="T6" fmla="*/ 2147483646 w 4175"/>
              <a:gd name="T7" fmla="*/ 2147483646 h 346"/>
              <a:gd name="T8" fmla="*/ 2147483646 w 4175"/>
              <a:gd name="T9" fmla="*/ 2147483646 h 346"/>
              <a:gd name="T10" fmla="*/ 2147483646 w 4175"/>
              <a:gd name="T11" fmla="*/ 2147483646 h 346"/>
              <a:gd name="T12" fmla="*/ 2147483646 w 4175"/>
              <a:gd name="T13" fmla="*/ 2147483646 h 346"/>
              <a:gd name="T14" fmla="*/ 2147483646 w 4175"/>
              <a:gd name="T15" fmla="*/ 2147483646 h 346"/>
              <a:gd name="T16" fmla="*/ 2147483646 w 4175"/>
              <a:gd name="T17" fmla="*/ 2147483646 h 346"/>
              <a:gd name="T18" fmla="*/ 2147483646 w 4175"/>
              <a:gd name="T19" fmla="*/ 2147483646 h 346"/>
              <a:gd name="T20" fmla="*/ 2147483646 w 4175"/>
              <a:gd name="T21" fmla="*/ 2147483646 h 346"/>
              <a:gd name="T22" fmla="*/ 2147483646 w 4175"/>
              <a:gd name="T23" fmla="*/ 2147483646 h 346"/>
              <a:gd name="T24" fmla="*/ 2147483646 w 4175"/>
              <a:gd name="T25" fmla="*/ 2147483646 h 346"/>
              <a:gd name="T26" fmla="*/ 2147483646 w 4175"/>
              <a:gd name="T27" fmla="*/ 2147483646 h 346"/>
              <a:gd name="T28" fmla="*/ 2147483646 w 4175"/>
              <a:gd name="T29" fmla="*/ 2147483646 h 346"/>
              <a:gd name="T30" fmla="*/ 2147483646 w 4175"/>
              <a:gd name="T31" fmla="*/ 2147483646 h 346"/>
              <a:gd name="T32" fmla="*/ 2147483646 w 4175"/>
              <a:gd name="T33" fmla="*/ 2147483646 h 346"/>
              <a:gd name="T34" fmla="*/ 2147483646 w 4175"/>
              <a:gd name="T35" fmla="*/ 2147483646 h 346"/>
              <a:gd name="T36" fmla="*/ 2147483646 w 4175"/>
              <a:gd name="T37" fmla="*/ 2147483646 h 346"/>
              <a:gd name="T38" fmla="*/ 2147483646 w 4175"/>
              <a:gd name="T39" fmla="*/ 2147483646 h 346"/>
              <a:gd name="T40" fmla="*/ 2147483646 w 4175"/>
              <a:gd name="T41" fmla="*/ 2147483646 h 346"/>
              <a:gd name="T42" fmla="*/ 2147483646 w 4175"/>
              <a:gd name="T43" fmla="*/ 2147483646 h 346"/>
              <a:gd name="T44" fmla="*/ 2147483646 w 4175"/>
              <a:gd name="T45" fmla="*/ 2147483646 h 346"/>
              <a:gd name="T46" fmla="*/ 2147483646 w 4175"/>
              <a:gd name="T47" fmla="*/ 2147483646 h 346"/>
              <a:gd name="T48" fmla="*/ 2147483646 w 4175"/>
              <a:gd name="T49" fmla="*/ 2147483646 h 346"/>
              <a:gd name="T50" fmla="*/ 2147483646 w 4175"/>
              <a:gd name="T51" fmla="*/ 2147483646 h 346"/>
              <a:gd name="T52" fmla="*/ 2147483646 w 4175"/>
              <a:gd name="T53" fmla="*/ 2147483646 h 346"/>
              <a:gd name="T54" fmla="*/ 2147483646 w 4175"/>
              <a:gd name="T55" fmla="*/ 2147483646 h 346"/>
              <a:gd name="T56" fmla="*/ 2147483646 w 4175"/>
              <a:gd name="T57" fmla="*/ 2147483646 h 346"/>
              <a:gd name="T58" fmla="*/ 2147483646 w 4175"/>
              <a:gd name="T59" fmla="*/ 2147483646 h 346"/>
              <a:gd name="T60" fmla="*/ 2147483646 w 4175"/>
              <a:gd name="T61" fmla="*/ 2147483646 h 346"/>
              <a:gd name="T62" fmla="*/ 2147483646 w 4175"/>
              <a:gd name="T63" fmla="*/ 2147483646 h 346"/>
              <a:gd name="T64" fmla="*/ 2147483646 w 4175"/>
              <a:gd name="T65" fmla="*/ 2147483646 h 346"/>
              <a:gd name="T66" fmla="*/ 2147483646 w 4175"/>
              <a:gd name="T67" fmla="*/ 2147483646 h 346"/>
              <a:gd name="T68" fmla="*/ 2147483646 w 4175"/>
              <a:gd name="T69" fmla="*/ 2147483646 h 346"/>
              <a:gd name="T70" fmla="*/ 2147483646 w 4175"/>
              <a:gd name="T71" fmla="*/ 2147483646 h 346"/>
              <a:gd name="T72" fmla="*/ 2147483646 w 4175"/>
              <a:gd name="T73" fmla="*/ 2147483646 h 346"/>
              <a:gd name="T74" fmla="*/ 2147483646 w 4175"/>
              <a:gd name="T75" fmla="*/ 2147483646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175"/>
              <a:gd name="T115" fmla="*/ 0 h 346"/>
              <a:gd name="T116" fmla="*/ 4175 w 4175"/>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175" h="346">
                <a:moveTo>
                  <a:pt x="0" y="0"/>
                </a:moveTo>
                <a:lnTo>
                  <a:pt x="113" y="215"/>
                </a:lnTo>
                <a:lnTo>
                  <a:pt x="220" y="216"/>
                </a:lnTo>
                <a:lnTo>
                  <a:pt x="306" y="259"/>
                </a:lnTo>
                <a:lnTo>
                  <a:pt x="395" y="259"/>
                </a:lnTo>
                <a:lnTo>
                  <a:pt x="482" y="257"/>
                </a:lnTo>
                <a:lnTo>
                  <a:pt x="573" y="259"/>
                </a:lnTo>
                <a:lnTo>
                  <a:pt x="659" y="305"/>
                </a:lnTo>
                <a:lnTo>
                  <a:pt x="747" y="253"/>
                </a:lnTo>
                <a:lnTo>
                  <a:pt x="831" y="256"/>
                </a:lnTo>
                <a:lnTo>
                  <a:pt x="904" y="305"/>
                </a:lnTo>
                <a:lnTo>
                  <a:pt x="994" y="255"/>
                </a:lnTo>
                <a:lnTo>
                  <a:pt x="1081" y="303"/>
                </a:lnTo>
                <a:lnTo>
                  <a:pt x="1164" y="303"/>
                </a:lnTo>
                <a:lnTo>
                  <a:pt x="1259" y="305"/>
                </a:lnTo>
                <a:lnTo>
                  <a:pt x="1332" y="303"/>
                </a:lnTo>
                <a:lnTo>
                  <a:pt x="1426" y="303"/>
                </a:lnTo>
                <a:lnTo>
                  <a:pt x="1509" y="303"/>
                </a:lnTo>
                <a:lnTo>
                  <a:pt x="1588" y="303"/>
                </a:lnTo>
                <a:lnTo>
                  <a:pt x="1682" y="303"/>
                </a:lnTo>
                <a:lnTo>
                  <a:pt x="1767" y="345"/>
                </a:lnTo>
                <a:lnTo>
                  <a:pt x="1846" y="345"/>
                </a:lnTo>
                <a:lnTo>
                  <a:pt x="1939" y="345"/>
                </a:lnTo>
                <a:lnTo>
                  <a:pt x="2023" y="345"/>
                </a:lnTo>
                <a:lnTo>
                  <a:pt x="2112" y="305"/>
                </a:lnTo>
                <a:lnTo>
                  <a:pt x="2193" y="305"/>
                </a:lnTo>
                <a:lnTo>
                  <a:pt x="2284" y="345"/>
                </a:lnTo>
                <a:lnTo>
                  <a:pt x="2368" y="305"/>
                </a:lnTo>
                <a:lnTo>
                  <a:pt x="2457" y="305"/>
                </a:lnTo>
                <a:lnTo>
                  <a:pt x="2536" y="305"/>
                </a:lnTo>
                <a:lnTo>
                  <a:pt x="2621" y="343"/>
                </a:lnTo>
                <a:lnTo>
                  <a:pt x="2715" y="343"/>
                </a:lnTo>
                <a:lnTo>
                  <a:pt x="2802" y="343"/>
                </a:lnTo>
                <a:lnTo>
                  <a:pt x="2881" y="343"/>
                </a:lnTo>
                <a:lnTo>
                  <a:pt x="2977" y="301"/>
                </a:lnTo>
                <a:cubicBezTo>
                  <a:pt x="3002" y="317"/>
                  <a:pt x="3028" y="323"/>
                  <a:pt x="3054" y="339"/>
                </a:cubicBezTo>
                <a:cubicBezTo>
                  <a:pt x="3096" y="346"/>
                  <a:pt x="3045" y="342"/>
                  <a:pt x="3232" y="342"/>
                </a:cubicBezTo>
                <a:lnTo>
                  <a:pt x="4175" y="345"/>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33" name="Text Box 100">
            <a:extLst>
              <a:ext uri="{FF2B5EF4-FFF2-40B4-BE49-F238E27FC236}">
                <a16:creationId xmlns:a16="http://schemas.microsoft.com/office/drawing/2014/main" id="{8E0DEDE1-51E1-483F-9B75-A3D520907031}"/>
              </a:ext>
            </a:extLst>
          </p:cNvPr>
          <p:cNvSpPr txBox="1">
            <a:spLocks noChangeArrowheads="1"/>
          </p:cNvSpPr>
          <p:nvPr/>
        </p:nvSpPr>
        <p:spPr bwMode="auto">
          <a:xfrm>
            <a:off x="3503508" y="2302504"/>
            <a:ext cx="5117272"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Change in feeling of incomplete evacuation: p &lt; 0.001 for all weeks (one-sample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334" name="グループ化 333">
            <a:extLst>
              <a:ext uri="{FF2B5EF4-FFF2-40B4-BE49-F238E27FC236}">
                <a16:creationId xmlns:a16="http://schemas.microsoft.com/office/drawing/2014/main" id="{95E908C5-7294-4FB0-BB4B-55A1F58BB3F7}"/>
              </a:ext>
            </a:extLst>
          </p:cNvPr>
          <p:cNvGrpSpPr/>
          <p:nvPr/>
        </p:nvGrpSpPr>
        <p:grpSpPr>
          <a:xfrm>
            <a:off x="1785833" y="3269010"/>
            <a:ext cx="6723063" cy="655637"/>
            <a:chOff x="1785833" y="3396256"/>
            <a:chExt cx="6723063" cy="655637"/>
          </a:xfrm>
          <a:solidFill>
            <a:srgbClr val="549117"/>
          </a:solidFill>
        </p:grpSpPr>
        <p:sp>
          <p:nvSpPr>
            <p:cNvPr id="335" name="Oval 27">
              <a:extLst>
                <a:ext uri="{FF2B5EF4-FFF2-40B4-BE49-F238E27FC236}">
                  <a16:creationId xmlns:a16="http://schemas.microsoft.com/office/drawing/2014/main" id="{F500B0C0-771D-407C-8229-053CAD5793E9}"/>
                </a:ext>
              </a:extLst>
            </p:cNvPr>
            <p:cNvSpPr>
              <a:spLocks noChangeArrowheads="1"/>
            </p:cNvSpPr>
            <p:nvPr/>
          </p:nvSpPr>
          <p:spPr bwMode="auto">
            <a:xfrm>
              <a:off x="2144608"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6" name="Oval 28">
              <a:extLst>
                <a:ext uri="{FF2B5EF4-FFF2-40B4-BE49-F238E27FC236}">
                  <a16:creationId xmlns:a16="http://schemas.microsoft.com/office/drawing/2014/main" id="{1545A02E-7810-490D-AF48-7AAA3E176061}"/>
                </a:ext>
              </a:extLst>
            </p:cNvPr>
            <p:cNvSpPr>
              <a:spLocks noChangeArrowheads="1"/>
            </p:cNvSpPr>
            <p:nvPr/>
          </p:nvSpPr>
          <p:spPr bwMode="auto">
            <a:xfrm>
              <a:off x="2279546" y="38074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7" name="Oval 29">
              <a:extLst>
                <a:ext uri="{FF2B5EF4-FFF2-40B4-BE49-F238E27FC236}">
                  <a16:creationId xmlns:a16="http://schemas.microsoft.com/office/drawing/2014/main" id="{7BA31F4F-944F-4B1C-AE01-A8E96A5F07EC}"/>
                </a:ext>
              </a:extLst>
            </p:cNvPr>
            <p:cNvSpPr>
              <a:spLocks noChangeArrowheads="1"/>
            </p:cNvSpPr>
            <p:nvPr/>
          </p:nvSpPr>
          <p:spPr bwMode="auto">
            <a:xfrm>
              <a:off x="2412896" y="38074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8" name="Oval 30">
              <a:extLst>
                <a:ext uri="{FF2B5EF4-FFF2-40B4-BE49-F238E27FC236}">
                  <a16:creationId xmlns:a16="http://schemas.microsoft.com/office/drawing/2014/main" id="{369C9B74-4633-4964-8C7C-1C0399DCFEC8}"/>
                </a:ext>
              </a:extLst>
            </p:cNvPr>
            <p:cNvSpPr>
              <a:spLocks noChangeArrowheads="1"/>
            </p:cNvSpPr>
            <p:nvPr/>
          </p:nvSpPr>
          <p:spPr bwMode="auto">
            <a:xfrm>
              <a:off x="2555771" y="38074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9" name="Oval 31">
              <a:extLst>
                <a:ext uri="{FF2B5EF4-FFF2-40B4-BE49-F238E27FC236}">
                  <a16:creationId xmlns:a16="http://schemas.microsoft.com/office/drawing/2014/main" id="{002EABDA-8AA6-4AB4-9E5C-E1728E28297D}"/>
                </a:ext>
              </a:extLst>
            </p:cNvPr>
            <p:cNvSpPr>
              <a:spLocks noChangeArrowheads="1"/>
            </p:cNvSpPr>
            <p:nvPr/>
          </p:nvSpPr>
          <p:spPr bwMode="auto">
            <a:xfrm>
              <a:off x="2698646" y="38074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0" name="Oval 32">
              <a:extLst>
                <a:ext uri="{FF2B5EF4-FFF2-40B4-BE49-F238E27FC236}">
                  <a16:creationId xmlns:a16="http://schemas.microsoft.com/office/drawing/2014/main" id="{6E2C9B73-5B1E-4639-AE84-C58936C327FC}"/>
                </a:ext>
              </a:extLst>
            </p:cNvPr>
            <p:cNvSpPr>
              <a:spLocks noChangeArrowheads="1"/>
            </p:cNvSpPr>
            <p:nvPr/>
          </p:nvSpPr>
          <p:spPr bwMode="auto">
            <a:xfrm>
              <a:off x="2835171"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1" name="Oval 33">
              <a:extLst>
                <a:ext uri="{FF2B5EF4-FFF2-40B4-BE49-F238E27FC236}">
                  <a16:creationId xmlns:a16="http://schemas.microsoft.com/office/drawing/2014/main" id="{A63662BB-4D0F-47BB-BFDF-3E27D58D5DC2}"/>
                </a:ext>
              </a:extLst>
            </p:cNvPr>
            <p:cNvSpPr>
              <a:spLocks noChangeArrowheads="1"/>
            </p:cNvSpPr>
            <p:nvPr/>
          </p:nvSpPr>
          <p:spPr bwMode="auto">
            <a:xfrm>
              <a:off x="2970108" y="38026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2" name="Oval 34">
              <a:extLst>
                <a:ext uri="{FF2B5EF4-FFF2-40B4-BE49-F238E27FC236}">
                  <a16:creationId xmlns:a16="http://schemas.microsoft.com/office/drawing/2014/main" id="{CA519825-3C60-41CA-8E6C-B4CCF20734AD}"/>
                </a:ext>
              </a:extLst>
            </p:cNvPr>
            <p:cNvSpPr>
              <a:spLocks noChangeArrowheads="1"/>
            </p:cNvSpPr>
            <p:nvPr/>
          </p:nvSpPr>
          <p:spPr bwMode="auto">
            <a:xfrm>
              <a:off x="3100283" y="38026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3" name="Oval 35">
              <a:extLst>
                <a:ext uri="{FF2B5EF4-FFF2-40B4-BE49-F238E27FC236}">
                  <a16:creationId xmlns:a16="http://schemas.microsoft.com/office/drawing/2014/main" id="{0FF1B60F-DEBD-4F95-AE41-A7330D50360C}"/>
                </a:ext>
              </a:extLst>
            </p:cNvPr>
            <p:cNvSpPr>
              <a:spLocks noChangeArrowheads="1"/>
            </p:cNvSpPr>
            <p:nvPr/>
          </p:nvSpPr>
          <p:spPr bwMode="auto">
            <a:xfrm>
              <a:off x="3230458"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4" name="Oval 36">
              <a:extLst>
                <a:ext uri="{FF2B5EF4-FFF2-40B4-BE49-F238E27FC236}">
                  <a16:creationId xmlns:a16="http://schemas.microsoft.com/office/drawing/2014/main" id="{973E4D1D-A480-4760-9842-11EF78888558}"/>
                </a:ext>
              </a:extLst>
            </p:cNvPr>
            <p:cNvSpPr>
              <a:spLocks noChangeArrowheads="1"/>
            </p:cNvSpPr>
            <p:nvPr/>
          </p:nvSpPr>
          <p:spPr bwMode="auto">
            <a:xfrm>
              <a:off x="3366983" y="38026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5" name="Oval 37">
              <a:extLst>
                <a:ext uri="{FF2B5EF4-FFF2-40B4-BE49-F238E27FC236}">
                  <a16:creationId xmlns:a16="http://schemas.microsoft.com/office/drawing/2014/main" id="{2DB3D8C4-DB8F-49CF-83E8-37ED3BFB8B09}"/>
                </a:ext>
              </a:extLst>
            </p:cNvPr>
            <p:cNvSpPr>
              <a:spLocks noChangeArrowheads="1"/>
            </p:cNvSpPr>
            <p:nvPr/>
          </p:nvSpPr>
          <p:spPr bwMode="auto">
            <a:xfrm>
              <a:off x="3503508"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6" name="Oval 38">
              <a:extLst>
                <a:ext uri="{FF2B5EF4-FFF2-40B4-BE49-F238E27FC236}">
                  <a16:creationId xmlns:a16="http://schemas.microsoft.com/office/drawing/2014/main" id="{2C046748-ADFF-4C7E-A75C-69B3EFAC3515}"/>
                </a:ext>
              </a:extLst>
            </p:cNvPr>
            <p:cNvSpPr>
              <a:spLocks noChangeArrowheads="1"/>
            </p:cNvSpPr>
            <p:nvPr/>
          </p:nvSpPr>
          <p:spPr bwMode="auto">
            <a:xfrm>
              <a:off x="3641621"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7" name="Oval 39">
              <a:extLst>
                <a:ext uri="{FF2B5EF4-FFF2-40B4-BE49-F238E27FC236}">
                  <a16:creationId xmlns:a16="http://schemas.microsoft.com/office/drawing/2014/main" id="{2BEEC2E5-D7AF-4260-9AD4-EA4A386DE757}"/>
                </a:ext>
              </a:extLst>
            </p:cNvPr>
            <p:cNvSpPr>
              <a:spLocks noChangeArrowheads="1"/>
            </p:cNvSpPr>
            <p:nvPr/>
          </p:nvSpPr>
          <p:spPr bwMode="auto">
            <a:xfrm>
              <a:off x="3778146"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8" name="Oval 40">
              <a:extLst>
                <a:ext uri="{FF2B5EF4-FFF2-40B4-BE49-F238E27FC236}">
                  <a16:creationId xmlns:a16="http://schemas.microsoft.com/office/drawing/2014/main" id="{7E2A65A9-EEC3-47B2-86DF-87A0BFB242D3}"/>
                </a:ext>
              </a:extLst>
            </p:cNvPr>
            <p:cNvSpPr>
              <a:spLocks noChangeArrowheads="1"/>
            </p:cNvSpPr>
            <p:nvPr/>
          </p:nvSpPr>
          <p:spPr bwMode="auto">
            <a:xfrm>
              <a:off x="3913083"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9" name="Oval 41">
              <a:extLst>
                <a:ext uri="{FF2B5EF4-FFF2-40B4-BE49-F238E27FC236}">
                  <a16:creationId xmlns:a16="http://schemas.microsoft.com/office/drawing/2014/main" id="{876C90F5-AE4B-458D-A6EB-B59DCF59781A}"/>
                </a:ext>
              </a:extLst>
            </p:cNvPr>
            <p:cNvSpPr>
              <a:spLocks noChangeArrowheads="1"/>
            </p:cNvSpPr>
            <p:nvPr/>
          </p:nvSpPr>
          <p:spPr bwMode="auto">
            <a:xfrm>
              <a:off x="4048021"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0" name="Oval 42">
              <a:extLst>
                <a:ext uri="{FF2B5EF4-FFF2-40B4-BE49-F238E27FC236}">
                  <a16:creationId xmlns:a16="http://schemas.microsoft.com/office/drawing/2014/main" id="{F7D2878C-2C67-42E4-AED8-2A8EA9779190}"/>
                </a:ext>
              </a:extLst>
            </p:cNvPr>
            <p:cNvSpPr>
              <a:spLocks noChangeArrowheads="1"/>
            </p:cNvSpPr>
            <p:nvPr/>
          </p:nvSpPr>
          <p:spPr bwMode="auto">
            <a:xfrm>
              <a:off x="4184546"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1" name="Oval 43">
              <a:extLst>
                <a:ext uri="{FF2B5EF4-FFF2-40B4-BE49-F238E27FC236}">
                  <a16:creationId xmlns:a16="http://schemas.microsoft.com/office/drawing/2014/main" id="{72EDB453-45A0-41FD-AA06-A6A5CAB6C4D2}"/>
                </a:ext>
              </a:extLst>
            </p:cNvPr>
            <p:cNvSpPr>
              <a:spLocks noChangeArrowheads="1"/>
            </p:cNvSpPr>
            <p:nvPr/>
          </p:nvSpPr>
          <p:spPr bwMode="auto">
            <a:xfrm>
              <a:off x="4321071"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2" name="Oval 44">
              <a:extLst>
                <a:ext uri="{FF2B5EF4-FFF2-40B4-BE49-F238E27FC236}">
                  <a16:creationId xmlns:a16="http://schemas.microsoft.com/office/drawing/2014/main" id="{4EF12B2D-BBAB-48CE-BE4C-D212EA9F64A5}"/>
                </a:ext>
              </a:extLst>
            </p:cNvPr>
            <p:cNvSpPr>
              <a:spLocks noChangeArrowheads="1"/>
            </p:cNvSpPr>
            <p:nvPr/>
          </p:nvSpPr>
          <p:spPr bwMode="auto">
            <a:xfrm>
              <a:off x="4457596" y="38788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3" name="Oval 45">
              <a:extLst>
                <a:ext uri="{FF2B5EF4-FFF2-40B4-BE49-F238E27FC236}">
                  <a16:creationId xmlns:a16="http://schemas.microsoft.com/office/drawing/2014/main" id="{82AFE713-1D4B-4766-B787-A8E06C80696F}"/>
                </a:ext>
              </a:extLst>
            </p:cNvPr>
            <p:cNvSpPr>
              <a:spLocks noChangeArrowheads="1"/>
            </p:cNvSpPr>
            <p:nvPr/>
          </p:nvSpPr>
          <p:spPr bwMode="auto">
            <a:xfrm>
              <a:off x="4592533"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4" name="Oval 46">
              <a:extLst>
                <a:ext uri="{FF2B5EF4-FFF2-40B4-BE49-F238E27FC236}">
                  <a16:creationId xmlns:a16="http://schemas.microsoft.com/office/drawing/2014/main" id="{45C22378-21AC-4BDF-B9E0-A28EF48F26AD}"/>
                </a:ext>
              </a:extLst>
            </p:cNvPr>
            <p:cNvSpPr>
              <a:spLocks noChangeArrowheads="1"/>
            </p:cNvSpPr>
            <p:nvPr/>
          </p:nvSpPr>
          <p:spPr bwMode="auto">
            <a:xfrm>
              <a:off x="4727471"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5" name="Oval 47">
              <a:extLst>
                <a:ext uri="{FF2B5EF4-FFF2-40B4-BE49-F238E27FC236}">
                  <a16:creationId xmlns:a16="http://schemas.microsoft.com/office/drawing/2014/main" id="{FFD31740-C982-47A2-8A9A-8F9A49FFF61E}"/>
                </a:ext>
              </a:extLst>
            </p:cNvPr>
            <p:cNvSpPr>
              <a:spLocks noChangeArrowheads="1"/>
            </p:cNvSpPr>
            <p:nvPr/>
          </p:nvSpPr>
          <p:spPr bwMode="auto">
            <a:xfrm>
              <a:off x="4862408"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6" name="Oval 48">
              <a:extLst>
                <a:ext uri="{FF2B5EF4-FFF2-40B4-BE49-F238E27FC236}">
                  <a16:creationId xmlns:a16="http://schemas.microsoft.com/office/drawing/2014/main" id="{B91D4657-8E4F-4849-A05C-264D5F80B499}"/>
                </a:ext>
              </a:extLst>
            </p:cNvPr>
            <p:cNvSpPr>
              <a:spLocks noChangeArrowheads="1"/>
            </p:cNvSpPr>
            <p:nvPr/>
          </p:nvSpPr>
          <p:spPr bwMode="auto">
            <a:xfrm>
              <a:off x="4998933"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7" name="Oval 49">
              <a:extLst>
                <a:ext uri="{FF2B5EF4-FFF2-40B4-BE49-F238E27FC236}">
                  <a16:creationId xmlns:a16="http://schemas.microsoft.com/office/drawing/2014/main" id="{349B33C8-C8ED-4C25-A9E1-59D888962B09}"/>
                </a:ext>
              </a:extLst>
            </p:cNvPr>
            <p:cNvSpPr>
              <a:spLocks noChangeArrowheads="1"/>
            </p:cNvSpPr>
            <p:nvPr/>
          </p:nvSpPr>
          <p:spPr bwMode="auto">
            <a:xfrm>
              <a:off x="5133871"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8" name="Oval 50">
              <a:extLst>
                <a:ext uri="{FF2B5EF4-FFF2-40B4-BE49-F238E27FC236}">
                  <a16:creationId xmlns:a16="http://schemas.microsoft.com/office/drawing/2014/main" id="{5705091B-632F-4B7E-86F8-070CD3455F34}"/>
                </a:ext>
              </a:extLst>
            </p:cNvPr>
            <p:cNvSpPr>
              <a:spLocks noChangeArrowheads="1"/>
            </p:cNvSpPr>
            <p:nvPr/>
          </p:nvSpPr>
          <p:spPr bwMode="auto">
            <a:xfrm>
              <a:off x="5271983"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9" name="Oval 51">
              <a:extLst>
                <a:ext uri="{FF2B5EF4-FFF2-40B4-BE49-F238E27FC236}">
                  <a16:creationId xmlns:a16="http://schemas.microsoft.com/office/drawing/2014/main" id="{A83B496B-857E-492E-AAEC-963C6279CC2C}"/>
                </a:ext>
              </a:extLst>
            </p:cNvPr>
            <p:cNvSpPr>
              <a:spLocks noChangeArrowheads="1"/>
            </p:cNvSpPr>
            <p:nvPr/>
          </p:nvSpPr>
          <p:spPr bwMode="auto">
            <a:xfrm>
              <a:off x="5410096"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0" name="Oval 52">
              <a:extLst>
                <a:ext uri="{FF2B5EF4-FFF2-40B4-BE49-F238E27FC236}">
                  <a16:creationId xmlns:a16="http://schemas.microsoft.com/office/drawing/2014/main" id="{3A949C59-8810-41FD-9BDA-CED443E5086B}"/>
                </a:ext>
              </a:extLst>
            </p:cNvPr>
            <p:cNvSpPr>
              <a:spLocks noChangeArrowheads="1"/>
            </p:cNvSpPr>
            <p:nvPr/>
          </p:nvSpPr>
          <p:spPr bwMode="auto">
            <a:xfrm>
              <a:off x="5548208"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1" name="Oval 53">
              <a:extLst>
                <a:ext uri="{FF2B5EF4-FFF2-40B4-BE49-F238E27FC236}">
                  <a16:creationId xmlns:a16="http://schemas.microsoft.com/office/drawing/2014/main" id="{7A2CA162-371F-40E1-B16A-46BE1435EAF7}"/>
                </a:ext>
              </a:extLst>
            </p:cNvPr>
            <p:cNvSpPr>
              <a:spLocks noChangeArrowheads="1"/>
            </p:cNvSpPr>
            <p:nvPr/>
          </p:nvSpPr>
          <p:spPr bwMode="auto">
            <a:xfrm>
              <a:off x="5686321"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2" name="Oval 54">
              <a:extLst>
                <a:ext uri="{FF2B5EF4-FFF2-40B4-BE49-F238E27FC236}">
                  <a16:creationId xmlns:a16="http://schemas.microsoft.com/office/drawing/2014/main" id="{1F61F982-BD3F-4694-A9B5-E3C6B74E6525}"/>
                </a:ext>
              </a:extLst>
            </p:cNvPr>
            <p:cNvSpPr>
              <a:spLocks noChangeArrowheads="1"/>
            </p:cNvSpPr>
            <p:nvPr/>
          </p:nvSpPr>
          <p:spPr bwMode="auto">
            <a:xfrm>
              <a:off x="5821258"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3" name="Oval 55">
              <a:extLst>
                <a:ext uri="{FF2B5EF4-FFF2-40B4-BE49-F238E27FC236}">
                  <a16:creationId xmlns:a16="http://schemas.microsoft.com/office/drawing/2014/main" id="{024BFFA5-CBE7-43DE-A6B1-53A9E425808A}"/>
                </a:ext>
              </a:extLst>
            </p:cNvPr>
            <p:cNvSpPr>
              <a:spLocks noChangeArrowheads="1"/>
            </p:cNvSpPr>
            <p:nvPr/>
          </p:nvSpPr>
          <p:spPr bwMode="auto">
            <a:xfrm>
              <a:off x="5957783"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4" name="Oval 56">
              <a:extLst>
                <a:ext uri="{FF2B5EF4-FFF2-40B4-BE49-F238E27FC236}">
                  <a16:creationId xmlns:a16="http://schemas.microsoft.com/office/drawing/2014/main" id="{E9275A05-F947-4760-89A1-78423A5DC35F}"/>
                </a:ext>
              </a:extLst>
            </p:cNvPr>
            <p:cNvSpPr>
              <a:spLocks noChangeArrowheads="1"/>
            </p:cNvSpPr>
            <p:nvPr/>
          </p:nvSpPr>
          <p:spPr bwMode="auto">
            <a:xfrm>
              <a:off x="6094308"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5" name="Oval 57">
              <a:extLst>
                <a:ext uri="{FF2B5EF4-FFF2-40B4-BE49-F238E27FC236}">
                  <a16:creationId xmlns:a16="http://schemas.microsoft.com/office/drawing/2014/main" id="{FA43A9F6-0533-4AD8-A87D-01B857CD0E2A}"/>
                </a:ext>
              </a:extLst>
            </p:cNvPr>
            <p:cNvSpPr>
              <a:spLocks noChangeArrowheads="1"/>
            </p:cNvSpPr>
            <p:nvPr/>
          </p:nvSpPr>
          <p:spPr bwMode="auto">
            <a:xfrm>
              <a:off x="6230833"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6" name="Oval 58">
              <a:extLst>
                <a:ext uri="{FF2B5EF4-FFF2-40B4-BE49-F238E27FC236}">
                  <a16:creationId xmlns:a16="http://schemas.microsoft.com/office/drawing/2014/main" id="{B3464494-3550-418E-A306-06DB8C772A0D}"/>
                </a:ext>
              </a:extLst>
            </p:cNvPr>
            <p:cNvSpPr>
              <a:spLocks noChangeArrowheads="1"/>
            </p:cNvSpPr>
            <p:nvPr/>
          </p:nvSpPr>
          <p:spPr bwMode="auto">
            <a:xfrm>
              <a:off x="6367358" y="393918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7" name="Oval 59">
              <a:extLst>
                <a:ext uri="{FF2B5EF4-FFF2-40B4-BE49-F238E27FC236}">
                  <a16:creationId xmlns:a16="http://schemas.microsoft.com/office/drawing/2014/main" id="{4593602E-AE6C-48AA-A24A-276356DC2AD2}"/>
                </a:ext>
              </a:extLst>
            </p:cNvPr>
            <p:cNvSpPr>
              <a:spLocks noChangeArrowheads="1"/>
            </p:cNvSpPr>
            <p:nvPr/>
          </p:nvSpPr>
          <p:spPr bwMode="auto">
            <a:xfrm>
              <a:off x="6503883" y="38740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8" name="Oval 60">
              <a:extLst>
                <a:ext uri="{FF2B5EF4-FFF2-40B4-BE49-F238E27FC236}">
                  <a16:creationId xmlns:a16="http://schemas.microsoft.com/office/drawing/2014/main" id="{7C9492E4-45BD-46C1-A3B5-28A55617D868}"/>
                </a:ext>
              </a:extLst>
            </p:cNvPr>
            <p:cNvSpPr>
              <a:spLocks noChangeArrowheads="1"/>
            </p:cNvSpPr>
            <p:nvPr/>
          </p:nvSpPr>
          <p:spPr bwMode="auto">
            <a:xfrm>
              <a:off x="6638821"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9" name="Oval 61">
              <a:extLst>
                <a:ext uri="{FF2B5EF4-FFF2-40B4-BE49-F238E27FC236}">
                  <a16:creationId xmlns:a16="http://schemas.microsoft.com/office/drawing/2014/main" id="{215A9DE9-CB27-4782-8BCB-4EE937AE1276}"/>
                </a:ext>
              </a:extLst>
            </p:cNvPr>
            <p:cNvSpPr>
              <a:spLocks noChangeArrowheads="1"/>
            </p:cNvSpPr>
            <p:nvPr/>
          </p:nvSpPr>
          <p:spPr bwMode="auto">
            <a:xfrm>
              <a:off x="6773758"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0" name="Oval 62">
              <a:extLst>
                <a:ext uri="{FF2B5EF4-FFF2-40B4-BE49-F238E27FC236}">
                  <a16:creationId xmlns:a16="http://schemas.microsoft.com/office/drawing/2014/main" id="{EFABDE7E-FD85-4953-A3F1-264191E53958}"/>
                </a:ext>
              </a:extLst>
            </p:cNvPr>
            <p:cNvSpPr>
              <a:spLocks noChangeArrowheads="1"/>
            </p:cNvSpPr>
            <p:nvPr/>
          </p:nvSpPr>
          <p:spPr bwMode="auto">
            <a:xfrm>
              <a:off x="6911871"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1" name="Oval 63">
              <a:extLst>
                <a:ext uri="{FF2B5EF4-FFF2-40B4-BE49-F238E27FC236}">
                  <a16:creationId xmlns:a16="http://schemas.microsoft.com/office/drawing/2014/main" id="{7BD462EC-406E-49E8-9DC0-4D4BD22FFD52}"/>
                </a:ext>
              </a:extLst>
            </p:cNvPr>
            <p:cNvSpPr>
              <a:spLocks noChangeArrowheads="1"/>
            </p:cNvSpPr>
            <p:nvPr/>
          </p:nvSpPr>
          <p:spPr bwMode="auto">
            <a:xfrm>
              <a:off x="7046808"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2" name="Oval 64">
              <a:extLst>
                <a:ext uri="{FF2B5EF4-FFF2-40B4-BE49-F238E27FC236}">
                  <a16:creationId xmlns:a16="http://schemas.microsoft.com/office/drawing/2014/main" id="{FFFDC509-4D1C-470D-8E3E-7F7E823974BE}"/>
                </a:ext>
              </a:extLst>
            </p:cNvPr>
            <p:cNvSpPr>
              <a:spLocks noChangeArrowheads="1"/>
            </p:cNvSpPr>
            <p:nvPr/>
          </p:nvSpPr>
          <p:spPr bwMode="auto">
            <a:xfrm>
              <a:off x="718174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3" name="Oval 65">
              <a:extLst>
                <a:ext uri="{FF2B5EF4-FFF2-40B4-BE49-F238E27FC236}">
                  <a16:creationId xmlns:a16="http://schemas.microsoft.com/office/drawing/2014/main" id="{C25AC23B-D54B-4FDC-8283-3DA58EF9F75A}"/>
                </a:ext>
              </a:extLst>
            </p:cNvPr>
            <p:cNvSpPr>
              <a:spLocks noChangeArrowheads="1"/>
            </p:cNvSpPr>
            <p:nvPr/>
          </p:nvSpPr>
          <p:spPr bwMode="auto">
            <a:xfrm>
              <a:off x="7319858"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4" name="Oval 66">
              <a:extLst>
                <a:ext uri="{FF2B5EF4-FFF2-40B4-BE49-F238E27FC236}">
                  <a16:creationId xmlns:a16="http://schemas.microsoft.com/office/drawing/2014/main" id="{AFB4118D-B537-4326-8838-9403C23544B9}"/>
                </a:ext>
              </a:extLst>
            </p:cNvPr>
            <p:cNvSpPr>
              <a:spLocks noChangeArrowheads="1"/>
            </p:cNvSpPr>
            <p:nvPr/>
          </p:nvSpPr>
          <p:spPr bwMode="auto">
            <a:xfrm>
              <a:off x="745479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5" name="Oval 67">
              <a:extLst>
                <a:ext uri="{FF2B5EF4-FFF2-40B4-BE49-F238E27FC236}">
                  <a16:creationId xmlns:a16="http://schemas.microsoft.com/office/drawing/2014/main" id="{B7F10F6C-8DE8-4E7C-B591-59C77B335B20}"/>
                </a:ext>
              </a:extLst>
            </p:cNvPr>
            <p:cNvSpPr>
              <a:spLocks noChangeArrowheads="1"/>
            </p:cNvSpPr>
            <p:nvPr/>
          </p:nvSpPr>
          <p:spPr bwMode="auto">
            <a:xfrm>
              <a:off x="758814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6" name="Oval 68">
              <a:extLst>
                <a:ext uri="{FF2B5EF4-FFF2-40B4-BE49-F238E27FC236}">
                  <a16:creationId xmlns:a16="http://schemas.microsoft.com/office/drawing/2014/main" id="{9F208845-5BD7-414D-B979-907CFA981865}"/>
                </a:ext>
              </a:extLst>
            </p:cNvPr>
            <p:cNvSpPr>
              <a:spLocks noChangeArrowheads="1"/>
            </p:cNvSpPr>
            <p:nvPr/>
          </p:nvSpPr>
          <p:spPr bwMode="auto">
            <a:xfrm>
              <a:off x="7729433"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7" name="Oval 69">
              <a:extLst>
                <a:ext uri="{FF2B5EF4-FFF2-40B4-BE49-F238E27FC236}">
                  <a16:creationId xmlns:a16="http://schemas.microsoft.com/office/drawing/2014/main" id="{90CD94AE-B743-486F-85D1-370E4C768A70}"/>
                </a:ext>
              </a:extLst>
            </p:cNvPr>
            <p:cNvSpPr>
              <a:spLocks noChangeArrowheads="1"/>
            </p:cNvSpPr>
            <p:nvPr/>
          </p:nvSpPr>
          <p:spPr bwMode="auto">
            <a:xfrm>
              <a:off x="7870721"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8" name="Oval 70">
              <a:extLst>
                <a:ext uri="{FF2B5EF4-FFF2-40B4-BE49-F238E27FC236}">
                  <a16:creationId xmlns:a16="http://schemas.microsoft.com/office/drawing/2014/main" id="{2D272B66-B117-4B1F-960A-3917DEBE3BDD}"/>
                </a:ext>
              </a:extLst>
            </p:cNvPr>
            <p:cNvSpPr>
              <a:spLocks noChangeArrowheads="1"/>
            </p:cNvSpPr>
            <p:nvPr/>
          </p:nvSpPr>
          <p:spPr bwMode="auto">
            <a:xfrm>
              <a:off x="800089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9" name="Oval 71">
              <a:extLst>
                <a:ext uri="{FF2B5EF4-FFF2-40B4-BE49-F238E27FC236}">
                  <a16:creationId xmlns:a16="http://schemas.microsoft.com/office/drawing/2014/main" id="{E32E1276-B98A-4ECF-83EF-E3900DA9818C}"/>
                </a:ext>
              </a:extLst>
            </p:cNvPr>
            <p:cNvSpPr>
              <a:spLocks noChangeArrowheads="1"/>
            </p:cNvSpPr>
            <p:nvPr/>
          </p:nvSpPr>
          <p:spPr bwMode="auto">
            <a:xfrm>
              <a:off x="8132658"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0" name="Oval 72">
              <a:extLst>
                <a:ext uri="{FF2B5EF4-FFF2-40B4-BE49-F238E27FC236}">
                  <a16:creationId xmlns:a16="http://schemas.microsoft.com/office/drawing/2014/main" id="{736875CB-2D24-4B26-91CB-7CA5435132AA}"/>
                </a:ext>
              </a:extLst>
            </p:cNvPr>
            <p:cNvSpPr>
              <a:spLocks noChangeArrowheads="1"/>
            </p:cNvSpPr>
            <p:nvPr/>
          </p:nvSpPr>
          <p:spPr bwMode="auto">
            <a:xfrm>
              <a:off x="826759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1" name="Oval 73">
              <a:extLst>
                <a:ext uri="{FF2B5EF4-FFF2-40B4-BE49-F238E27FC236}">
                  <a16:creationId xmlns:a16="http://schemas.microsoft.com/office/drawing/2014/main" id="{40B637AC-8C32-46AC-99E3-DF2EEB115199}"/>
                </a:ext>
              </a:extLst>
            </p:cNvPr>
            <p:cNvSpPr>
              <a:spLocks noChangeArrowheads="1"/>
            </p:cNvSpPr>
            <p:nvPr/>
          </p:nvSpPr>
          <p:spPr bwMode="auto">
            <a:xfrm>
              <a:off x="8400946" y="39439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2" name="Oval 27">
              <a:extLst>
                <a:ext uri="{FF2B5EF4-FFF2-40B4-BE49-F238E27FC236}">
                  <a16:creationId xmlns:a16="http://schemas.microsoft.com/office/drawing/2014/main" id="{79B5B2F8-101C-438C-B2B4-3F95C7EFD71C}"/>
                </a:ext>
              </a:extLst>
            </p:cNvPr>
            <p:cNvSpPr>
              <a:spLocks noChangeArrowheads="1"/>
            </p:cNvSpPr>
            <p:nvPr/>
          </p:nvSpPr>
          <p:spPr bwMode="auto">
            <a:xfrm>
              <a:off x="1965221"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83" name="Oval 25">
              <a:extLst>
                <a:ext uri="{FF2B5EF4-FFF2-40B4-BE49-F238E27FC236}">
                  <a16:creationId xmlns:a16="http://schemas.microsoft.com/office/drawing/2014/main" id="{15CEB4FF-554D-4FA3-9810-2730E15034D9}"/>
                </a:ext>
              </a:extLst>
            </p:cNvPr>
            <p:cNvSpPr>
              <a:spLocks noChangeArrowheads="1"/>
            </p:cNvSpPr>
            <p:nvPr/>
          </p:nvSpPr>
          <p:spPr bwMode="auto">
            <a:xfrm>
              <a:off x="1785833" y="33962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20" name="Text Box 189">
            <a:extLst>
              <a:ext uri="{FF2B5EF4-FFF2-40B4-BE49-F238E27FC236}">
                <a16:creationId xmlns:a16="http://schemas.microsoft.com/office/drawing/2014/main" id="{F4560E4E-F233-45CF-B37F-AB172BBAB798}"/>
              </a:ext>
            </a:extLst>
          </p:cNvPr>
          <p:cNvSpPr txBox="1">
            <a:spLocks noChangeArrowheads="1"/>
          </p:cNvSpPr>
          <p:nvPr/>
        </p:nvSpPr>
        <p:spPr bwMode="auto">
          <a:xfrm>
            <a:off x="264128" y="4636930"/>
            <a:ext cx="3584636"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[Assessment of feeling of incomplete evacuation]</a:t>
            </a:r>
          </a:p>
        </p:txBody>
      </p:sp>
      <p:graphicFrame>
        <p:nvGraphicFramePr>
          <p:cNvPr id="121" name="Group 142">
            <a:extLst>
              <a:ext uri="{FF2B5EF4-FFF2-40B4-BE49-F238E27FC236}">
                <a16:creationId xmlns:a16="http://schemas.microsoft.com/office/drawing/2014/main" id="{E8535CD9-7536-4743-B0A4-D8C5388ACE47}"/>
              </a:ext>
            </a:extLst>
          </p:cNvPr>
          <p:cNvGraphicFramePr>
            <a:graphicFrameLocks noGrp="1"/>
          </p:cNvGraphicFramePr>
          <p:nvPr>
            <p:extLst>
              <p:ext uri="{D42A27DB-BD31-4B8C-83A1-F6EECF244321}">
                <p14:modId xmlns:p14="http://schemas.microsoft.com/office/powerpoint/2010/main" val="185612927"/>
              </p:ext>
            </p:extLst>
          </p:nvPr>
        </p:nvGraphicFramePr>
        <p:xfrm>
          <a:off x="371810" y="4870549"/>
          <a:ext cx="8435305" cy="460332"/>
        </p:xfrm>
        <a:graphic>
          <a:graphicData uri="http://schemas.openxmlformats.org/drawingml/2006/table">
            <a:tbl>
              <a:tblPr/>
              <a:tblGrid>
                <a:gridCol w="1687061">
                  <a:extLst>
                    <a:ext uri="{9D8B030D-6E8A-4147-A177-3AD203B41FA5}">
                      <a16:colId xmlns:a16="http://schemas.microsoft.com/office/drawing/2014/main" val="20000"/>
                    </a:ext>
                  </a:extLst>
                </a:gridCol>
                <a:gridCol w="1687061">
                  <a:extLst>
                    <a:ext uri="{9D8B030D-6E8A-4147-A177-3AD203B41FA5}">
                      <a16:colId xmlns:a16="http://schemas.microsoft.com/office/drawing/2014/main" val="20001"/>
                    </a:ext>
                  </a:extLst>
                </a:gridCol>
                <a:gridCol w="1687061">
                  <a:extLst>
                    <a:ext uri="{9D8B030D-6E8A-4147-A177-3AD203B41FA5}">
                      <a16:colId xmlns:a16="http://schemas.microsoft.com/office/drawing/2014/main" val="20002"/>
                    </a:ext>
                  </a:extLst>
                </a:gridCol>
                <a:gridCol w="1687061">
                  <a:extLst>
                    <a:ext uri="{9D8B030D-6E8A-4147-A177-3AD203B41FA5}">
                      <a16:colId xmlns:a16="http://schemas.microsoft.com/office/drawing/2014/main" val="20003"/>
                    </a:ext>
                  </a:extLst>
                </a:gridCol>
                <a:gridCol w="1687061">
                  <a:extLst>
                    <a:ext uri="{9D8B030D-6E8A-4147-A177-3AD203B41FA5}">
                      <a16:colId xmlns:a16="http://schemas.microsoft.com/office/drawing/2014/main" val="20004"/>
                    </a:ext>
                  </a:extLst>
                </a:gridCol>
              </a:tblGrid>
              <a:tr h="88682">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168892">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1" fontAlgn="base" latinLnBrk="0" hangingPunct="1">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feeling of incomplete evacuation after defecation</a:t>
                      </a: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 feeling of incomplete evacuation after defecation</a:t>
                      </a: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 feeling of incomplete evacuation after defecation </a:t>
                      </a: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Strong feeling of incomplete evacuation after defecation</a:t>
                      </a: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9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strong feeling of incomplete evacuation after defecation</a:t>
                      </a:r>
                    </a:p>
                  </a:txBody>
                  <a:tcPr marL="36000" marR="36000" marT="54000" marB="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22" name="Rectangle 1270">
            <a:extLst>
              <a:ext uri="{FF2B5EF4-FFF2-40B4-BE49-F238E27FC236}">
                <a16:creationId xmlns:a16="http://schemas.microsoft.com/office/drawing/2014/main" id="{70241CEC-E731-4486-9763-C53C0C23FA8F}"/>
              </a:ext>
            </a:extLst>
          </p:cNvPr>
          <p:cNvSpPr>
            <a:spLocks noChangeArrowheads="1"/>
          </p:cNvSpPr>
          <p:nvPr/>
        </p:nvSpPr>
        <p:spPr bwMode="auto">
          <a:xfrm>
            <a:off x="8375980" y="4548749"/>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3" name="Rectangle 1333">
            <a:extLst>
              <a:ext uri="{FF2B5EF4-FFF2-40B4-BE49-F238E27FC236}">
                <a16:creationId xmlns:a16="http://schemas.microsoft.com/office/drawing/2014/main" id="{DC2E4F7F-9343-4B1A-ADAB-AAD6E905E41E}"/>
              </a:ext>
            </a:extLst>
          </p:cNvPr>
          <p:cNvSpPr>
            <a:spLocks noChangeArrowheads="1"/>
          </p:cNvSpPr>
          <p:nvPr/>
        </p:nvSpPr>
        <p:spPr bwMode="auto">
          <a:xfrm>
            <a:off x="1495365" y="4400924"/>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124" name="Rectangle 86">
            <a:extLst>
              <a:ext uri="{FF2B5EF4-FFF2-40B4-BE49-F238E27FC236}">
                <a16:creationId xmlns:a16="http://schemas.microsoft.com/office/drawing/2014/main" id="{EC1E8E7D-28ED-4D08-AD99-D5E9C318DC52}"/>
              </a:ext>
            </a:extLst>
          </p:cNvPr>
          <p:cNvSpPr>
            <a:spLocks noChangeArrowheads="1"/>
          </p:cNvSpPr>
          <p:nvPr/>
        </p:nvSpPr>
        <p:spPr bwMode="auto">
          <a:xfrm>
            <a:off x="5240634" y="1771853"/>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125" name="Line 85">
            <a:extLst>
              <a:ext uri="{FF2B5EF4-FFF2-40B4-BE49-F238E27FC236}">
                <a16:creationId xmlns:a16="http://schemas.microsoft.com/office/drawing/2014/main" id="{A269D3A4-EA10-47BF-80E6-168A559C8BE1}"/>
              </a:ext>
            </a:extLst>
          </p:cNvPr>
          <p:cNvSpPr>
            <a:spLocks noChangeShapeType="1"/>
          </p:cNvSpPr>
          <p:nvPr/>
        </p:nvSpPr>
        <p:spPr bwMode="auto">
          <a:xfrm>
            <a:off x="4897400" y="1900023"/>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6" name="Oval 84">
            <a:extLst>
              <a:ext uri="{FF2B5EF4-FFF2-40B4-BE49-F238E27FC236}">
                <a16:creationId xmlns:a16="http://schemas.microsoft.com/office/drawing/2014/main" id="{E4A7DB9E-D461-41E3-A990-1982AB9A1D0C}"/>
              </a:ext>
            </a:extLst>
          </p:cNvPr>
          <p:cNvSpPr>
            <a:spLocks noChangeArrowheads="1"/>
          </p:cNvSpPr>
          <p:nvPr/>
        </p:nvSpPr>
        <p:spPr bwMode="auto">
          <a:xfrm>
            <a:off x="5005350" y="1828586"/>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9" name="Text Box 105">
            <a:extLst>
              <a:ext uri="{FF2B5EF4-FFF2-40B4-BE49-F238E27FC236}">
                <a16:creationId xmlns:a16="http://schemas.microsoft.com/office/drawing/2014/main" id="{DFF563AF-B8C5-40A3-81A1-8FB61D6B0384}"/>
              </a:ext>
            </a:extLst>
          </p:cNvPr>
          <p:cNvSpPr txBox="1">
            <a:spLocks noChangeArrowheads="1"/>
          </p:cNvSpPr>
          <p:nvPr/>
        </p:nvSpPr>
        <p:spPr bwMode="auto">
          <a:xfrm>
            <a:off x="1422004" y="4141286"/>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sp>
        <p:nvSpPr>
          <p:cNvPr id="112" name="正方形/長方形 111">
            <a:extLst>
              <a:ext uri="{FF2B5EF4-FFF2-40B4-BE49-F238E27FC236}">
                <a16:creationId xmlns:a16="http://schemas.microsoft.com/office/drawing/2014/main" id="{FC3532A6-FE4C-49A0-8E25-A98B7E841F1D}"/>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8" name="テキスト ボックス 10">
            <a:extLst>
              <a:ext uri="{FF2B5EF4-FFF2-40B4-BE49-F238E27FC236}">
                <a16:creationId xmlns:a16="http://schemas.microsoft.com/office/drawing/2014/main" id="{F5818BA7-3575-49BE-BF43-D2B405A6E32F}"/>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13" name="テキスト ボックス 22">
            <a:extLst>
              <a:ext uri="{FF2B5EF4-FFF2-40B4-BE49-F238E27FC236}">
                <a16:creationId xmlns:a16="http://schemas.microsoft.com/office/drawing/2014/main" id="{B5D7FA24-AF7A-4382-9FBF-E265023A13B6}"/>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71500" indent="-5715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14"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5"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01" name="タイトル 2"/>
          <p:cNvSpPr>
            <a:spLocks noGrp="1"/>
          </p:cNvSpPr>
          <p:nvPr>
            <p:ph type="title"/>
          </p:nvPr>
        </p:nvSpPr>
        <p:spPr>
          <a:xfrm>
            <a:off x="0" y="504056"/>
            <a:ext cx="8379121" cy="980728"/>
          </a:xfrm>
        </p:spPr>
        <p:txBody>
          <a:bodyPr rtlCol="0"/>
          <a:lstStyle/>
          <a:p>
            <a:pPr rtl="0"/>
            <a:r>
              <a:rPr lang="en-us" dirty="0"/>
              <a:t>Degree of straining during defecation in </a:t>
            </a:r>
            <a:br>
              <a:rPr lang="en-us" dirty="0"/>
            </a:br>
            <a:r>
              <a:rPr lang="en-us" dirty="0"/>
              <a:t>patients treated with </a:t>
            </a:r>
            <a:r>
              <a:rPr lang="en-us" dirty="0" err="1"/>
              <a:t>lubiprostone</a:t>
            </a:r>
            <a:br>
              <a:rPr lang="en-US" altLang="ja-JP" dirty="0"/>
            </a:br>
            <a:r>
              <a:rPr lang="en-us" dirty="0"/>
              <a:t>(changes over 48 weeks)</a:t>
            </a:r>
            <a:endParaRPr lang="ja-JP" altLang="en-US" dirty="0"/>
          </a:p>
        </p:txBody>
      </p:sp>
      <p:sp>
        <p:nvSpPr>
          <p:cNvPr id="349" name="Line 92">
            <a:extLst>
              <a:ext uri="{FF2B5EF4-FFF2-40B4-BE49-F238E27FC236}">
                <a16:creationId xmlns:a16="http://schemas.microsoft.com/office/drawing/2014/main" id="{0E24715B-A250-484E-A980-09B9486A6D35}"/>
              </a:ext>
            </a:extLst>
          </p:cNvPr>
          <p:cNvSpPr>
            <a:spLocks noChangeShapeType="1"/>
          </p:cNvSpPr>
          <p:nvPr/>
        </p:nvSpPr>
        <p:spPr bwMode="auto">
          <a:xfrm>
            <a:off x="1840209" y="1697631"/>
            <a:ext cx="0" cy="2698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50" name="Rectangle 24">
            <a:extLst>
              <a:ext uri="{FF2B5EF4-FFF2-40B4-BE49-F238E27FC236}">
                <a16:creationId xmlns:a16="http://schemas.microsoft.com/office/drawing/2014/main" id="{521B955D-C1EE-473E-AE35-5D78D4837296}"/>
              </a:ext>
            </a:extLst>
          </p:cNvPr>
          <p:cNvSpPr>
            <a:spLocks noChangeArrowheads="1"/>
          </p:cNvSpPr>
          <p:nvPr/>
        </p:nvSpPr>
        <p:spPr bwMode="auto">
          <a:xfrm>
            <a:off x="1076560" y="2125579"/>
            <a:ext cx="249299" cy="1781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Degree of straining</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3" name="Text Box 217">
            <a:extLst>
              <a:ext uri="{FF2B5EF4-FFF2-40B4-BE49-F238E27FC236}">
                <a16:creationId xmlns:a16="http://schemas.microsoft.com/office/drawing/2014/main" id="{77CC3236-7FAC-431C-B92B-8D87E9B18A97}"/>
              </a:ext>
            </a:extLst>
          </p:cNvPr>
          <p:cNvSpPr txBox="1">
            <a:spLocks noChangeArrowheads="1"/>
          </p:cNvSpPr>
          <p:nvPr/>
        </p:nvSpPr>
        <p:spPr bwMode="auto">
          <a:xfrm>
            <a:off x="359071" y="4251229"/>
            <a:ext cx="120173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No straining</a:t>
            </a:r>
          </a:p>
        </p:txBody>
      </p:sp>
      <p:cxnSp>
        <p:nvCxnSpPr>
          <p:cNvPr id="354" name="直線コネクタ 353">
            <a:extLst>
              <a:ext uri="{FF2B5EF4-FFF2-40B4-BE49-F238E27FC236}">
                <a16:creationId xmlns:a16="http://schemas.microsoft.com/office/drawing/2014/main" id="{FAAAE234-AE2A-49C4-8E58-AF9645094985}"/>
              </a:ext>
            </a:extLst>
          </p:cNvPr>
          <p:cNvCxnSpPr/>
          <p:nvPr/>
        </p:nvCxnSpPr>
        <p:spPr bwMode="auto">
          <a:xfrm>
            <a:off x="1843384" y="1697631"/>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5" name="直線コネクタ 354">
            <a:extLst>
              <a:ext uri="{FF2B5EF4-FFF2-40B4-BE49-F238E27FC236}">
                <a16:creationId xmlns:a16="http://schemas.microsoft.com/office/drawing/2014/main" id="{968AB1B1-A40B-46CE-9C5E-571AE8ED549C}"/>
              </a:ext>
            </a:extLst>
          </p:cNvPr>
          <p:cNvCxnSpPr/>
          <p:nvPr/>
        </p:nvCxnSpPr>
        <p:spPr bwMode="auto">
          <a:xfrm>
            <a:off x="1843384" y="2372318"/>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56" name="Line 100">
            <a:extLst>
              <a:ext uri="{FF2B5EF4-FFF2-40B4-BE49-F238E27FC236}">
                <a16:creationId xmlns:a16="http://schemas.microsoft.com/office/drawing/2014/main" id="{7A7F1C70-3E57-4516-AE3F-88999469B88F}"/>
              </a:ext>
            </a:extLst>
          </p:cNvPr>
          <p:cNvSpPr>
            <a:spLocks noChangeShapeType="1"/>
          </p:cNvSpPr>
          <p:nvPr/>
        </p:nvSpPr>
        <p:spPr bwMode="auto">
          <a:xfrm rot="5400000">
            <a:off x="1770359" y="3656606"/>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57" name="Line 102">
            <a:extLst>
              <a:ext uri="{FF2B5EF4-FFF2-40B4-BE49-F238E27FC236}">
                <a16:creationId xmlns:a16="http://schemas.microsoft.com/office/drawing/2014/main" id="{1A4E6BD6-7DF4-4E9C-9EB4-1B86D8B5F515}"/>
              </a:ext>
            </a:extLst>
          </p:cNvPr>
          <p:cNvSpPr>
            <a:spLocks noChangeShapeType="1"/>
          </p:cNvSpPr>
          <p:nvPr/>
        </p:nvSpPr>
        <p:spPr bwMode="auto">
          <a:xfrm rot="5400000">
            <a:off x="1770359" y="2305643"/>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58" name="Line 101">
            <a:extLst>
              <a:ext uri="{FF2B5EF4-FFF2-40B4-BE49-F238E27FC236}">
                <a16:creationId xmlns:a16="http://schemas.microsoft.com/office/drawing/2014/main" id="{11077833-1AED-4670-8D80-094970FF5386}"/>
              </a:ext>
            </a:extLst>
          </p:cNvPr>
          <p:cNvSpPr>
            <a:spLocks noChangeShapeType="1"/>
          </p:cNvSpPr>
          <p:nvPr/>
        </p:nvSpPr>
        <p:spPr bwMode="auto">
          <a:xfrm rot="5400000">
            <a:off x="1766390" y="2977950"/>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59" name="Line 102">
            <a:extLst>
              <a:ext uri="{FF2B5EF4-FFF2-40B4-BE49-F238E27FC236}">
                <a16:creationId xmlns:a16="http://schemas.microsoft.com/office/drawing/2014/main" id="{892B97D2-6B2E-4866-B5F0-AF6D5D536239}"/>
              </a:ext>
            </a:extLst>
          </p:cNvPr>
          <p:cNvSpPr>
            <a:spLocks noChangeShapeType="1"/>
          </p:cNvSpPr>
          <p:nvPr/>
        </p:nvSpPr>
        <p:spPr bwMode="auto">
          <a:xfrm rot="5400000">
            <a:off x="1766390" y="1628575"/>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60" name="Line 103">
            <a:extLst>
              <a:ext uri="{FF2B5EF4-FFF2-40B4-BE49-F238E27FC236}">
                <a16:creationId xmlns:a16="http://schemas.microsoft.com/office/drawing/2014/main" id="{55247947-9717-43EA-B26F-84A48179E03C}"/>
              </a:ext>
            </a:extLst>
          </p:cNvPr>
          <p:cNvSpPr>
            <a:spLocks noChangeShapeType="1"/>
          </p:cNvSpPr>
          <p:nvPr/>
        </p:nvSpPr>
        <p:spPr bwMode="auto">
          <a:xfrm rot="16200000" flipV="1">
            <a:off x="1770359" y="4332881"/>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66" name="Rectangle 1247">
            <a:extLst>
              <a:ext uri="{FF2B5EF4-FFF2-40B4-BE49-F238E27FC236}">
                <a16:creationId xmlns:a16="http://schemas.microsoft.com/office/drawing/2014/main" id="{B575E8D3-B1E5-49A1-9D41-26FB87843C0D}"/>
              </a:ext>
            </a:extLst>
          </p:cNvPr>
          <p:cNvSpPr>
            <a:spLocks noChangeArrowheads="1"/>
          </p:cNvSpPr>
          <p:nvPr/>
        </p:nvSpPr>
        <p:spPr bwMode="auto">
          <a:xfrm>
            <a:off x="2059284" y="4530633"/>
            <a:ext cx="2873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7" name="Rectangle 1248">
            <a:extLst>
              <a:ext uri="{FF2B5EF4-FFF2-40B4-BE49-F238E27FC236}">
                <a16:creationId xmlns:a16="http://schemas.microsoft.com/office/drawing/2014/main" id="{61AAF70C-AACB-4E0D-B73D-CB951FBEC1B6}"/>
              </a:ext>
            </a:extLst>
          </p:cNvPr>
          <p:cNvSpPr>
            <a:spLocks noChangeArrowheads="1"/>
          </p:cNvSpPr>
          <p:nvPr/>
        </p:nvSpPr>
        <p:spPr bwMode="auto">
          <a:xfrm>
            <a:off x="2265659" y="4530633"/>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368" name="Rectangle 1249">
            <a:extLst>
              <a:ext uri="{FF2B5EF4-FFF2-40B4-BE49-F238E27FC236}">
                <a16:creationId xmlns:a16="http://schemas.microsoft.com/office/drawing/2014/main" id="{79B8C81B-F253-4760-A5DB-96C88DADB7F7}"/>
              </a:ext>
            </a:extLst>
          </p:cNvPr>
          <p:cNvSpPr>
            <a:spLocks noChangeArrowheads="1"/>
          </p:cNvSpPr>
          <p:nvPr/>
        </p:nvSpPr>
        <p:spPr bwMode="auto">
          <a:xfrm>
            <a:off x="2549821" y="4530633"/>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p>
        </p:txBody>
      </p:sp>
      <p:sp>
        <p:nvSpPr>
          <p:cNvPr id="369" name="Rectangle 1250">
            <a:extLst>
              <a:ext uri="{FF2B5EF4-FFF2-40B4-BE49-F238E27FC236}">
                <a16:creationId xmlns:a16="http://schemas.microsoft.com/office/drawing/2014/main" id="{A719A423-29DA-4A02-9AD0-AB159940B2C1}"/>
              </a:ext>
            </a:extLst>
          </p:cNvPr>
          <p:cNvSpPr>
            <a:spLocks noChangeArrowheads="1"/>
          </p:cNvSpPr>
          <p:nvPr/>
        </p:nvSpPr>
        <p:spPr bwMode="auto">
          <a:xfrm>
            <a:off x="2824459" y="4530633"/>
            <a:ext cx="40957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p>
        </p:txBody>
      </p:sp>
      <p:sp>
        <p:nvSpPr>
          <p:cNvPr id="370" name="Rectangle 1251">
            <a:extLst>
              <a:ext uri="{FF2B5EF4-FFF2-40B4-BE49-F238E27FC236}">
                <a16:creationId xmlns:a16="http://schemas.microsoft.com/office/drawing/2014/main" id="{5B7431BA-8161-4C84-A51F-AF348A381B12}"/>
              </a:ext>
            </a:extLst>
          </p:cNvPr>
          <p:cNvSpPr>
            <a:spLocks noChangeArrowheads="1"/>
          </p:cNvSpPr>
          <p:nvPr/>
        </p:nvSpPr>
        <p:spPr bwMode="auto">
          <a:xfrm>
            <a:off x="3070521"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p>
        </p:txBody>
      </p:sp>
      <p:sp>
        <p:nvSpPr>
          <p:cNvPr id="371" name="Rectangle 1252">
            <a:extLst>
              <a:ext uri="{FF2B5EF4-FFF2-40B4-BE49-F238E27FC236}">
                <a16:creationId xmlns:a16="http://schemas.microsoft.com/office/drawing/2014/main" id="{229E4B73-2D9C-4F9A-81DB-ACBA681BE455}"/>
              </a:ext>
            </a:extLst>
          </p:cNvPr>
          <p:cNvSpPr>
            <a:spLocks noChangeArrowheads="1"/>
          </p:cNvSpPr>
          <p:nvPr/>
        </p:nvSpPr>
        <p:spPr bwMode="auto">
          <a:xfrm>
            <a:off x="3345159"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372" name="Rectangle 1253">
            <a:extLst>
              <a:ext uri="{FF2B5EF4-FFF2-40B4-BE49-F238E27FC236}">
                <a16:creationId xmlns:a16="http://schemas.microsoft.com/office/drawing/2014/main" id="{76276C34-197F-4967-A50A-C134AC602785}"/>
              </a:ext>
            </a:extLst>
          </p:cNvPr>
          <p:cNvSpPr>
            <a:spLocks noChangeArrowheads="1"/>
          </p:cNvSpPr>
          <p:nvPr/>
        </p:nvSpPr>
        <p:spPr bwMode="auto">
          <a:xfrm>
            <a:off x="3618209"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14</a:t>
            </a:r>
          </a:p>
        </p:txBody>
      </p:sp>
      <p:sp>
        <p:nvSpPr>
          <p:cNvPr id="373" name="Rectangle 1254">
            <a:extLst>
              <a:ext uri="{FF2B5EF4-FFF2-40B4-BE49-F238E27FC236}">
                <a16:creationId xmlns:a16="http://schemas.microsoft.com/office/drawing/2014/main" id="{F5595CD1-18CC-41E5-8A9D-8AC0932F755E}"/>
              </a:ext>
            </a:extLst>
          </p:cNvPr>
          <p:cNvSpPr>
            <a:spLocks noChangeArrowheads="1"/>
          </p:cNvSpPr>
          <p:nvPr/>
        </p:nvSpPr>
        <p:spPr bwMode="auto">
          <a:xfrm>
            <a:off x="3884909"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p>
        </p:txBody>
      </p:sp>
      <p:sp>
        <p:nvSpPr>
          <p:cNvPr id="374" name="Rectangle 1255">
            <a:extLst>
              <a:ext uri="{FF2B5EF4-FFF2-40B4-BE49-F238E27FC236}">
                <a16:creationId xmlns:a16="http://schemas.microsoft.com/office/drawing/2014/main" id="{D7889CD9-FFB3-4293-AD07-23A337B09CD5}"/>
              </a:ext>
            </a:extLst>
          </p:cNvPr>
          <p:cNvSpPr>
            <a:spLocks noChangeArrowheads="1"/>
          </p:cNvSpPr>
          <p:nvPr/>
        </p:nvSpPr>
        <p:spPr bwMode="auto">
          <a:xfrm>
            <a:off x="4161134"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18</a:t>
            </a:r>
          </a:p>
        </p:txBody>
      </p:sp>
      <p:sp>
        <p:nvSpPr>
          <p:cNvPr id="375" name="Rectangle 1256">
            <a:extLst>
              <a:ext uri="{FF2B5EF4-FFF2-40B4-BE49-F238E27FC236}">
                <a16:creationId xmlns:a16="http://schemas.microsoft.com/office/drawing/2014/main" id="{6E04AA3B-6543-4955-90F6-23EE8DF9A5D2}"/>
              </a:ext>
            </a:extLst>
          </p:cNvPr>
          <p:cNvSpPr>
            <a:spLocks noChangeArrowheads="1"/>
          </p:cNvSpPr>
          <p:nvPr/>
        </p:nvSpPr>
        <p:spPr bwMode="auto">
          <a:xfrm>
            <a:off x="4435771"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p>
        </p:txBody>
      </p:sp>
      <p:sp>
        <p:nvSpPr>
          <p:cNvPr id="376" name="Rectangle 1257">
            <a:extLst>
              <a:ext uri="{FF2B5EF4-FFF2-40B4-BE49-F238E27FC236}">
                <a16:creationId xmlns:a16="http://schemas.microsoft.com/office/drawing/2014/main" id="{24DA8623-4EBA-44FD-84E3-BA690E1BCE08}"/>
              </a:ext>
            </a:extLst>
          </p:cNvPr>
          <p:cNvSpPr>
            <a:spLocks noChangeArrowheads="1"/>
          </p:cNvSpPr>
          <p:nvPr/>
        </p:nvSpPr>
        <p:spPr bwMode="auto">
          <a:xfrm>
            <a:off x="4704059"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22</a:t>
            </a:r>
          </a:p>
        </p:txBody>
      </p:sp>
      <p:sp>
        <p:nvSpPr>
          <p:cNvPr id="377" name="Rectangle 1258">
            <a:extLst>
              <a:ext uri="{FF2B5EF4-FFF2-40B4-BE49-F238E27FC236}">
                <a16:creationId xmlns:a16="http://schemas.microsoft.com/office/drawing/2014/main" id="{E3667AC8-DEAF-4215-B07B-1B83FC9C2CE0}"/>
              </a:ext>
            </a:extLst>
          </p:cNvPr>
          <p:cNvSpPr>
            <a:spLocks noChangeArrowheads="1"/>
          </p:cNvSpPr>
          <p:nvPr/>
        </p:nvSpPr>
        <p:spPr bwMode="auto">
          <a:xfrm>
            <a:off x="4977109" y="4530633"/>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p>
        </p:txBody>
      </p:sp>
      <p:sp>
        <p:nvSpPr>
          <p:cNvPr id="378" name="Rectangle 1259">
            <a:extLst>
              <a:ext uri="{FF2B5EF4-FFF2-40B4-BE49-F238E27FC236}">
                <a16:creationId xmlns:a16="http://schemas.microsoft.com/office/drawing/2014/main" id="{B06B0EA7-993B-4F57-BEF3-D9319A38E982}"/>
              </a:ext>
            </a:extLst>
          </p:cNvPr>
          <p:cNvSpPr>
            <a:spLocks noChangeArrowheads="1"/>
          </p:cNvSpPr>
          <p:nvPr/>
        </p:nvSpPr>
        <p:spPr bwMode="auto">
          <a:xfrm>
            <a:off x="5251746" y="4530633"/>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26</a:t>
            </a:r>
          </a:p>
        </p:txBody>
      </p:sp>
      <p:sp>
        <p:nvSpPr>
          <p:cNvPr id="379" name="Rectangle 1260">
            <a:extLst>
              <a:ext uri="{FF2B5EF4-FFF2-40B4-BE49-F238E27FC236}">
                <a16:creationId xmlns:a16="http://schemas.microsoft.com/office/drawing/2014/main" id="{1299DA25-7693-4AF0-B4C5-52E7665963BE}"/>
              </a:ext>
            </a:extLst>
          </p:cNvPr>
          <p:cNvSpPr>
            <a:spLocks noChangeArrowheads="1"/>
          </p:cNvSpPr>
          <p:nvPr/>
        </p:nvSpPr>
        <p:spPr bwMode="auto">
          <a:xfrm>
            <a:off x="5526384"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p>
        </p:txBody>
      </p:sp>
      <p:sp>
        <p:nvSpPr>
          <p:cNvPr id="380" name="Rectangle 1261">
            <a:extLst>
              <a:ext uri="{FF2B5EF4-FFF2-40B4-BE49-F238E27FC236}">
                <a16:creationId xmlns:a16="http://schemas.microsoft.com/office/drawing/2014/main" id="{590F1AB5-311F-4877-BF4C-2E76AD5A6ED0}"/>
              </a:ext>
            </a:extLst>
          </p:cNvPr>
          <p:cNvSpPr>
            <a:spLocks noChangeArrowheads="1"/>
          </p:cNvSpPr>
          <p:nvPr/>
        </p:nvSpPr>
        <p:spPr bwMode="auto">
          <a:xfrm>
            <a:off x="5794671"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p>
        </p:txBody>
      </p:sp>
      <p:sp>
        <p:nvSpPr>
          <p:cNvPr id="381" name="Rectangle 1262">
            <a:extLst>
              <a:ext uri="{FF2B5EF4-FFF2-40B4-BE49-F238E27FC236}">
                <a16:creationId xmlns:a16="http://schemas.microsoft.com/office/drawing/2014/main" id="{44DA7BDE-D56A-43E6-8DE0-B021FB0037FB}"/>
              </a:ext>
            </a:extLst>
          </p:cNvPr>
          <p:cNvSpPr>
            <a:spLocks noChangeArrowheads="1"/>
          </p:cNvSpPr>
          <p:nvPr/>
        </p:nvSpPr>
        <p:spPr bwMode="auto">
          <a:xfrm>
            <a:off x="6067721" y="4530633"/>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p>
        </p:txBody>
      </p:sp>
      <p:sp>
        <p:nvSpPr>
          <p:cNvPr id="382" name="Rectangle 1263">
            <a:extLst>
              <a:ext uri="{FF2B5EF4-FFF2-40B4-BE49-F238E27FC236}">
                <a16:creationId xmlns:a16="http://schemas.microsoft.com/office/drawing/2014/main" id="{BC20DFD0-0BDA-4D51-B6E9-60C8B54D5F32}"/>
              </a:ext>
            </a:extLst>
          </p:cNvPr>
          <p:cNvSpPr>
            <a:spLocks noChangeArrowheads="1"/>
          </p:cNvSpPr>
          <p:nvPr/>
        </p:nvSpPr>
        <p:spPr bwMode="auto">
          <a:xfrm>
            <a:off x="6342359" y="4530633"/>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34</a:t>
            </a:r>
          </a:p>
        </p:txBody>
      </p:sp>
      <p:sp>
        <p:nvSpPr>
          <p:cNvPr id="383" name="Rectangle 1264">
            <a:extLst>
              <a:ext uri="{FF2B5EF4-FFF2-40B4-BE49-F238E27FC236}">
                <a16:creationId xmlns:a16="http://schemas.microsoft.com/office/drawing/2014/main" id="{E253D1C6-E043-4F4A-BC5B-D9D204F135E7}"/>
              </a:ext>
            </a:extLst>
          </p:cNvPr>
          <p:cNvSpPr>
            <a:spLocks noChangeArrowheads="1"/>
          </p:cNvSpPr>
          <p:nvPr/>
        </p:nvSpPr>
        <p:spPr bwMode="auto">
          <a:xfrm>
            <a:off x="6610646"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p>
        </p:txBody>
      </p:sp>
      <p:sp>
        <p:nvSpPr>
          <p:cNvPr id="384" name="Rectangle 1265">
            <a:extLst>
              <a:ext uri="{FF2B5EF4-FFF2-40B4-BE49-F238E27FC236}">
                <a16:creationId xmlns:a16="http://schemas.microsoft.com/office/drawing/2014/main" id="{B07DFFBE-EAC7-4F6F-AB1F-5F383E58497C}"/>
              </a:ext>
            </a:extLst>
          </p:cNvPr>
          <p:cNvSpPr>
            <a:spLocks noChangeArrowheads="1"/>
          </p:cNvSpPr>
          <p:nvPr/>
        </p:nvSpPr>
        <p:spPr bwMode="auto">
          <a:xfrm>
            <a:off x="6883696"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38</a:t>
            </a:r>
          </a:p>
        </p:txBody>
      </p:sp>
      <p:sp>
        <p:nvSpPr>
          <p:cNvPr id="385" name="Rectangle 1266">
            <a:extLst>
              <a:ext uri="{FF2B5EF4-FFF2-40B4-BE49-F238E27FC236}">
                <a16:creationId xmlns:a16="http://schemas.microsoft.com/office/drawing/2014/main" id="{AB91CC07-4335-4E78-B62D-362EAE9AB8CC}"/>
              </a:ext>
            </a:extLst>
          </p:cNvPr>
          <p:cNvSpPr>
            <a:spLocks noChangeArrowheads="1"/>
          </p:cNvSpPr>
          <p:nvPr/>
        </p:nvSpPr>
        <p:spPr bwMode="auto">
          <a:xfrm>
            <a:off x="7158334" y="4530633"/>
            <a:ext cx="42703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p>
        </p:txBody>
      </p:sp>
      <p:sp>
        <p:nvSpPr>
          <p:cNvPr id="386" name="Rectangle 1267">
            <a:extLst>
              <a:ext uri="{FF2B5EF4-FFF2-40B4-BE49-F238E27FC236}">
                <a16:creationId xmlns:a16="http://schemas.microsoft.com/office/drawing/2014/main" id="{36B4F16F-B688-4408-B4EA-C0DC13652DB5}"/>
              </a:ext>
            </a:extLst>
          </p:cNvPr>
          <p:cNvSpPr>
            <a:spLocks noChangeArrowheads="1"/>
          </p:cNvSpPr>
          <p:nvPr/>
        </p:nvSpPr>
        <p:spPr bwMode="auto">
          <a:xfrm>
            <a:off x="7426621"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42</a:t>
            </a:r>
          </a:p>
        </p:txBody>
      </p:sp>
      <p:sp>
        <p:nvSpPr>
          <p:cNvPr id="387" name="Rectangle 1268">
            <a:extLst>
              <a:ext uri="{FF2B5EF4-FFF2-40B4-BE49-F238E27FC236}">
                <a16:creationId xmlns:a16="http://schemas.microsoft.com/office/drawing/2014/main" id="{1A79F8D3-3E81-49D0-B107-DE254D0D41D7}"/>
              </a:ext>
            </a:extLst>
          </p:cNvPr>
          <p:cNvSpPr>
            <a:spLocks noChangeArrowheads="1"/>
          </p:cNvSpPr>
          <p:nvPr/>
        </p:nvSpPr>
        <p:spPr bwMode="auto">
          <a:xfrm>
            <a:off x="7702846" y="4530633"/>
            <a:ext cx="427038"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p>
        </p:txBody>
      </p:sp>
      <p:sp>
        <p:nvSpPr>
          <p:cNvPr id="388" name="Rectangle 1269">
            <a:extLst>
              <a:ext uri="{FF2B5EF4-FFF2-40B4-BE49-F238E27FC236}">
                <a16:creationId xmlns:a16="http://schemas.microsoft.com/office/drawing/2014/main" id="{F62FE22C-5433-44D1-93A8-EE7C1362CFE5}"/>
              </a:ext>
            </a:extLst>
          </p:cNvPr>
          <p:cNvSpPr>
            <a:spLocks noChangeArrowheads="1"/>
          </p:cNvSpPr>
          <p:nvPr/>
        </p:nvSpPr>
        <p:spPr bwMode="auto">
          <a:xfrm>
            <a:off x="7974309"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389" name="Rectangle 1270">
            <a:extLst>
              <a:ext uri="{FF2B5EF4-FFF2-40B4-BE49-F238E27FC236}">
                <a16:creationId xmlns:a16="http://schemas.microsoft.com/office/drawing/2014/main" id="{4726EE7E-D2B3-4EB7-9E2F-E93A61665398}"/>
              </a:ext>
            </a:extLst>
          </p:cNvPr>
          <p:cNvSpPr>
            <a:spLocks noChangeArrowheads="1"/>
          </p:cNvSpPr>
          <p:nvPr/>
        </p:nvSpPr>
        <p:spPr bwMode="auto">
          <a:xfrm>
            <a:off x="8242596" y="4530633"/>
            <a:ext cx="42862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390" name="Rectangle 1270">
            <a:extLst>
              <a:ext uri="{FF2B5EF4-FFF2-40B4-BE49-F238E27FC236}">
                <a16:creationId xmlns:a16="http://schemas.microsoft.com/office/drawing/2014/main" id="{ABBEEDDE-3524-4777-ABFC-2BBF5C9C906C}"/>
              </a:ext>
            </a:extLst>
          </p:cNvPr>
          <p:cNvSpPr>
            <a:spLocks noChangeArrowheads="1"/>
          </p:cNvSpPr>
          <p:nvPr/>
        </p:nvSpPr>
        <p:spPr bwMode="auto">
          <a:xfrm>
            <a:off x="8403368" y="4709169"/>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91" name="Rectangle 1333">
            <a:extLst>
              <a:ext uri="{FF2B5EF4-FFF2-40B4-BE49-F238E27FC236}">
                <a16:creationId xmlns:a16="http://schemas.microsoft.com/office/drawing/2014/main" id="{C5AB391C-3904-438E-B454-A03D7F431474}"/>
              </a:ext>
            </a:extLst>
          </p:cNvPr>
          <p:cNvSpPr>
            <a:spLocks noChangeArrowheads="1"/>
          </p:cNvSpPr>
          <p:nvPr/>
        </p:nvSpPr>
        <p:spPr bwMode="auto">
          <a:xfrm>
            <a:off x="1523940" y="4555920"/>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392" name="Line 93">
            <a:extLst>
              <a:ext uri="{FF2B5EF4-FFF2-40B4-BE49-F238E27FC236}">
                <a16:creationId xmlns:a16="http://schemas.microsoft.com/office/drawing/2014/main" id="{DADDF737-7DA5-45C1-B79F-19D6CAC1FD51}"/>
              </a:ext>
            </a:extLst>
          </p:cNvPr>
          <p:cNvSpPr>
            <a:spLocks noChangeShapeType="1"/>
          </p:cNvSpPr>
          <p:nvPr/>
        </p:nvSpPr>
        <p:spPr bwMode="auto">
          <a:xfrm>
            <a:off x="1840209" y="4402731"/>
            <a:ext cx="67024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93" name="Text Box 216">
            <a:extLst>
              <a:ext uri="{FF2B5EF4-FFF2-40B4-BE49-F238E27FC236}">
                <a16:creationId xmlns:a16="http://schemas.microsoft.com/office/drawing/2014/main" id="{F1AD0BFE-E6E5-4C9D-B2A2-C7DBC527141D}"/>
              </a:ext>
            </a:extLst>
          </p:cNvPr>
          <p:cNvSpPr txBox="1">
            <a:spLocks noChangeArrowheads="1"/>
          </p:cNvSpPr>
          <p:nvPr/>
        </p:nvSpPr>
        <p:spPr bwMode="auto">
          <a:xfrm>
            <a:off x="359071" y="1357906"/>
            <a:ext cx="120173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Very severe straining</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cxnSp>
        <p:nvCxnSpPr>
          <p:cNvPr id="394" name="直線コネクタ 393">
            <a:extLst>
              <a:ext uri="{FF2B5EF4-FFF2-40B4-BE49-F238E27FC236}">
                <a16:creationId xmlns:a16="http://schemas.microsoft.com/office/drawing/2014/main" id="{47C83200-7973-4FE5-9081-C214F492270C}"/>
              </a:ext>
            </a:extLst>
          </p:cNvPr>
          <p:cNvCxnSpPr/>
          <p:nvPr/>
        </p:nvCxnSpPr>
        <p:spPr bwMode="auto">
          <a:xfrm>
            <a:off x="1843384" y="3724868"/>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95" name="Freeform 17">
            <a:extLst>
              <a:ext uri="{FF2B5EF4-FFF2-40B4-BE49-F238E27FC236}">
                <a16:creationId xmlns:a16="http://schemas.microsoft.com/office/drawing/2014/main" id="{6CC5E61C-511A-404D-95B6-10049D52AF25}"/>
              </a:ext>
            </a:extLst>
          </p:cNvPr>
          <p:cNvSpPr>
            <a:spLocks/>
          </p:cNvSpPr>
          <p:nvPr/>
        </p:nvSpPr>
        <p:spPr bwMode="auto">
          <a:xfrm>
            <a:off x="1833859" y="3112093"/>
            <a:ext cx="6621462" cy="685800"/>
          </a:xfrm>
          <a:custGeom>
            <a:avLst/>
            <a:gdLst>
              <a:gd name="T0" fmla="*/ 0 w 10150"/>
              <a:gd name="T1" fmla="*/ 0 h 10177"/>
              <a:gd name="T2" fmla="*/ 2147483646 w 10150"/>
              <a:gd name="T3" fmla="*/ 2147483646 h 10177"/>
              <a:gd name="T4" fmla="*/ 2147483646 w 10150"/>
              <a:gd name="T5" fmla="*/ 2147483646 h 10177"/>
              <a:gd name="T6" fmla="*/ 2147483646 w 10150"/>
              <a:gd name="T7" fmla="*/ 2147483646 h 10177"/>
              <a:gd name="T8" fmla="*/ 2147483646 w 10150"/>
              <a:gd name="T9" fmla="*/ 2147483646 h 10177"/>
              <a:gd name="T10" fmla="*/ 2147483646 w 10150"/>
              <a:gd name="T11" fmla="*/ 2147483646 h 10177"/>
              <a:gd name="T12" fmla="*/ 2147483646 w 10150"/>
              <a:gd name="T13" fmla="*/ 2147483646 h 10177"/>
              <a:gd name="T14" fmla="*/ 2147483646 w 10150"/>
              <a:gd name="T15" fmla="*/ 2147483646 h 10177"/>
              <a:gd name="T16" fmla="*/ 2147483646 w 10150"/>
              <a:gd name="T17" fmla="*/ 2147483646 h 10177"/>
              <a:gd name="T18" fmla="*/ 2147483646 w 10150"/>
              <a:gd name="T19" fmla="*/ 2147483646 h 10177"/>
              <a:gd name="T20" fmla="*/ 2147483646 w 10150"/>
              <a:gd name="T21" fmla="*/ 2147483646 h 10177"/>
              <a:gd name="T22" fmla="*/ 2147483646 w 10150"/>
              <a:gd name="T23" fmla="*/ 2147483646 h 10177"/>
              <a:gd name="T24" fmla="*/ 2147483646 w 10150"/>
              <a:gd name="T25" fmla="*/ 2147483646 h 10177"/>
              <a:gd name="T26" fmla="*/ 2147483646 w 10150"/>
              <a:gd name="T27" fmla="*/ 2147483646 h 10177"/>
              <a:gd name="T28" fmla="*/ 2147483646 w 10150"/>
              <a:gd name="T29" fmla="*/ 2147483646 h 10177"/>
              <a:gd name="T30" fmla="*/ 2147483646 w 10150"/>
              <a:gd name="T31" fmla="*/ 2147483646 h 10177"/>
              <a:gd name="T32" fmla="*/ 2147483646 w 10150"/>
              <a:gd name="T33" fmla="*/ 2147483646 h 10177"/>
              <a:gd name="T34" fmla="*/ 2147483646 w 10150"/>
              <a:gd name="T35" fmla="*/ 2147483646 h 10177"/>
              <a:gd name="T36" fmla="*/ 2147483646 w 10150"/>
              <a:gd name="T37" fmla="*/ 2147483646 h 10177"/>
              <a:gd name="T38" fmla="*/ 2147483646 w 10150"/>
              <a:gd name="T39" fmla="*/ 2147483646 h 10177"/>
              <a:gd name="T40" fmla="*/ 2147483646 w 10150"/>
              <a:gd name="T41" fmla="*/ 2147483646 h 10177"/>
              <a:gd name="T42" fmla="*/ 2147483646 w 10150"/>
              <a:gd name="T43" fmla="*/ 2147483646 h 10177"/>
              <a:gd name="T44" fmla="*/ 2147483646 w 10150"/>
              <a:gd name="T45" fmla="*/ 2147483646 h 10177"/>
              <a:gd name="T46" fmla="*/ 2147483646 w 10150"/>
              <a:gd name="T47" fmla="*/ 2147483646 h 10177"/>
              <a:gd name="T48" fmla="*/ 2147483646 w 10150"/>
              <a:gd name="T49" fmla="*/ 2147483646 h 10177"/>
              <a:gd name="T50" fmla="*/ 2147483646 w 10150"/>
              <a:gd name="T51" fmla="*/ 2147483646 h 10177"/>
              <a:gd name="T52" fmla="*/ 2147483646 w 10150"/>
              <a:gd name="T53" fmla="*/ 2147483646 h 10177"/>
              <a:gd name="T54" fmla="*/ 2147483646 w 10150"/>
              <a:gd name="T55" fmla="*/ 2147483646 h 10177"/>
              <a:gd name="T56" fmla="*/ 2147483646 w 10150"/>
              <a:gd name="T57" fmla="*/ 2147483646 h 10177"/>
              <a:gd name="T58" fmla="*/ 2147483646 w 10150"/>
              <a:gd name="T59" fmla="*/ 2147483646 h 10177"/>
              <a:gd name="T60" fmla="*/ 2147483646 w 10150"/>
              <a:gd name="T61" fmla="*/ 2147483646 h 10177"/>
              <a:gd name="T62" fmla="*/ 2147483646 w 10150"/>
              <a:gd name="T63" fmla="*/ 2147483646 h 10177"/>
              <a:gd name="T64" fmla="*/ 2147483646 w 10150"/>
              <a:gd name="T65" fmla="*/ 2147483646 h 10177"/>
              <a:gd name="T66" fmla="*/ 2147483646 w 10150"/>
              <a:gd name="T67" fmla="*/ 2147483646 h 10177"/>
              <a:gd name="T68" fmla="*/ 2147483646 w 10150"/>
              <a:gd name="T69" fmla="*/ 2147483646 h 10177"/>
              <a:gd name="T70" fmla="*/ 2147483646 w 10150"/>
              <a:gd name="T71" fmla="*/ 2147483646 h 10177"/>
              <a:gd name="T72" fmla="*/ 2147483646 w 10150"/>
              <a:gd name="T73" fmla="*/ 2147483646 h 10177"/>
              <a:gd name="T74" fmla="*/ 2147483646 w 10150"/>
              <a:gd name="T75" fmla="*/ 2147483646 h 10177"/>
              <a:gd name="T76" fmla="*/ 2147483646 w 10150"/>
              <a:gd name="T77" fmla="*/ 2147483646 h 10177"/>
              <a:gd name="T78" fmla="*/ 2147483646 w 10150"/>
              <a:gd name="T79" fmla="*/ 2147483646 h 10177"/>
              <a:gd name="T80" fmla="*/ 2147483646 w 10150"/>
              <a:gd name="T81" fmla="*/ 2147483646 h 10177"/>
              <a:gd name="T82" fmla="*/ 2147483646 w 10150"/>
              <a:gd name="T83" fmla="*/ 2147483646 h 10177"/>
              <a:gd name="T84" fmla="*/ 2147483646 w 10150"/>
              <a:gd name="T85" fmla="*/ 2147483646 h 10177"/>
              <a:gd name="T86" fmla="*/ 2147483646 w 10150"/>
              <a:gd name="T87" fmla="*/ 2147483646 h 10177"/>
              <a:gd name="T88" fmla="*/ 2147483646 w 10150"/>
              <a:gd name="T89" fmla="*/ 2147483646 h 10177"/>
              <a:gd name="T90" fmla="*/ 2147483646 w 10150"/>
              <a:gd name="T91" fmla="*/ 2147483646 h 10177"/>
              <a:gd name="T92" fmla="*/ 2147483646 w 10150"/>
              <a:gd name="T93" fmla="*/ 2147483646 h 10177"/>
              <a:gd name="T94" fmla="*/ 2147483646 w 10150"/>
              <a:gd name="T95" fmla="*/ 2147483646 h 10177"/>
              <a:gd name="T96" fmla="*/ 2147483646 w 10150"/>
              <a:gd name="T97" fmla="*/ 2147483646 h 10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150"/>
              <a:gd name="T148" fmla="*/ 0 h 10177"/>
              <a:gd name="T149" fmla="*/ 10150 w 10150"/>
              <a:gd name="T150" fmla="*/ 10177 h 10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150" h="10177">
                <a:moveTo>
                  <a:pt x="0" y="0"/>
                </a:moveTo>
                <a:cubicBezTo>
                  <a:pt x="97" y="2700"/>
                  <a:pt x="188" y="5401"/>
                  <a:pt x="285" y="8101"/>
                </a:cubicBezTo>
                <a:cubicBezTo>
                  <a:pt x="363" y="7778"/>
                  <a:pt x="483" y="7455"/>
                  <a:pt x="561" y="7132"/>
                </a:cubicBezTo>
                <a:cubicBezTo>
                  <a:pt x="613" y="7467"/>
                  <a:pt x="721" y="7801"/>
                  <a:pt x="773" y="8136"/>
                </a:cubicBezTo>
                <a:lnTo>
                  <a:pt x="988" y="8136"/>
                </a:lnTo>
                <a:lnTo>
                  <a:pt x="1192" y="8136"/>
                </a:lnTo>
                <a:lnTo>
                  <a:pt x="1406" y="8136"/>
                </a:lnTo>
                <a:lnTo>
                  <a:pt x="1611" y="8136"/>
                </a:lnTo>
                <a:lnTo>
                  <a:pt x="1815" y="9157"/>
                </a:lnTo>
                <a:cubicBezTo>
                  <a:pt x="1886" y="8817"/>
                  <a:pt x="1958" y="8476"/>
                  <a:pt x="2029" y="8136"/>
                </a:cubicBezTo>
                <a:cubicBezTo>
                  <a:pt x="2097" y="8476"/>
                  <a:pt x="2166" y="8817"/>
                  <a:pt x="2234" y="9157"/>
                </a:cubicBezTo>
                <a:lnTo>
                  <a:pt x="2438" y="8136"/>
                </a:lnTo>
                <a:cubicBezTo>
                  <a:pt x="2510" y="8476"/>
                  <a:pt x="2581" y="8817"/>
                  <a:pt x="2653" y="9157"/>
                </a:cubicBezTo>
                <a:lnTo>
                  <a:pt x="2857" y="9157"/>
                </a:lnTo>
                <a:lnTo>
                  <a:pt x="3071" y="9157"/>
                </a:lnTo>
                <a:lnTo>
                  <a:pt x="3276" y="9157"/>
                </a:lnTo>
                <a:lnTo>
                  <a:pt x="3480" y="9157"/>
                </a:lnTo>
                <a:lnTo>
                  <a:pt x="3694" y="9157"/>
                </a:lnTo>
                <a:lnTo>
                  <a:pt x="3899" y="9157"/>
                </a:lnTo>
                <a:lnTo>
                  <a:pt x="4113" y="9157"/>
                </a:lnTo>
                <a:lnTo>
                  <a:pt x="4318" y="9157"/>
                </a:lnTo>
                <a:lnTo>
                  <a:pt x="4522" y="9157"/>
                </a:lnTo>
                <a:cubicBezTo>
                  <a:pt x="4593" y="9497"/>
                  <a:pt x="4665" y="9837"/>
                  <a:pt x="4736" y="10177"/>
                </a:cubicBezTo>
                <a:cubicBezTo>
                  <a:pt x="4804" y="9837"/>
                  <a:pt x="4873" y="9497"/>
                  <a:pt x="4941" y="9157"/>
                </a:cubicBezTo>
                <a:lnTo>
                  <a:pt x="5155" y="9157"/>
                </a:lnTo>
                <a:lnTo>
                  <a:pt x="5359" y="9157"/>
                </a:lnTo>
                <a:lnTo>
                  <a:pt x="5564" y="9157"/>
                </a:lnTo>
                <a:lnTo>
                  <a:pt x="5778" y="9157"/>
                </a:lnTo>
                <a:lnTo>
                  <a:pt x="5982" y="9157"/>
                </a:lnTo>
                <a:lnTo>
                  <a:pt x="6187" y="9157"/>
                </a:lnTo>
                <a:lnTo>
                  <a:pt x="6401" y="9157"/>
                </a:lnTo>
                <a:cubicBezTo>
                  <a:pt x="6469" y="9497"/>
                  <a:pt x="6538" y="9837"/>
                  <a:pt x="6606" y="10177"/>
                </a:cubicBezTo>
                <a:cubicBezTo>
                  <a:pt x="6677" y="9837"/>
                  <a:pt x="6749" y="9497"/>
                  <a:pt x="6820" y="9157"/>
                </a:cubicBezTo>
                <a:lnTo>
                  <a:pt x="7024" y="10177"/>
                </a:lnTo>
                <a:cubicBezTo>
                  <a:pt x="7092" y="9837"/>
                  <a:pt x="7161" y="9497"/>
                  <a:pt x="7229" y="9157"/>
                </a:cubicBezTo>
                <a:cubicBezTo>
                  <a:pt x="7300" y="9497"/>
                  <a:pt x="7372" y="9837"/>
                  <a:pt x="7443" y="10177"/>
                </a:cubicBezTo>
                <a:lnTo>
                  <a:pt x="7647" y="9157"/>
                </a:lnTo>
                <a:lnTo>
                  <a:pt x="7862" y="9157"/>
                </a:lnTo>
                <a:lnTo>
                  <a:pt x="8066" y="9157"/>
                </a:lnTo>
                <a:lnTo>
                  <a:pt x="8271" y="9157"/>
                </a:lnTo>
                <a:cubicBezTo>
                  <a:pt x="8342" y="9497"/>
                  <a:pt x="8414" y="9837"/>
                  <a:pt x="8485" y="10177"/>
                </a:cubicBezTo>
                <a:lnTo>
                  <a:pt x="8689" y="10177"/>
                </a:lnTo>
                <a:lnTo>
                  <a:pt x="8894" y="10177"/>
                </a:lnTo>
                <a:lnTo>
                  <a:pt x="9108" y="10177"/>
                </a:lnTo>
                <a:lnTo>
                  <a:pt x="9312" y="9157"/>
                </a:lnTo>
                <a:cubicBezTo>
                  <a:pt x="9384" y="9497"/>
                  <a:pt x="9455" y="9837"/>
                  <a:pt x="9527" y="10177"/>
                </a:cubicBezTo>
                <a:lnTo>
                  <a:pt x="9731" y="9157"/>
                </a:lnTo>
                <a:lnTo>
                  <a:pt x="9935" y="10177"/>
                </a:lnTo>
                <a:lnTo>
                  <a:pt x="10150" y="10177"/>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444" name="直線コネクタ 443">
            <a:extLst>
              <a:ext uri="{FF2B5EF4-FFF2-40B4-BE49-F238E27FC236}">
                <a16:creationId xmlns:a16="http://schemas.microsoft.com/office/drawing/2014/main" id="{87F79434-16E3-4F37-A408-72FCB610E7EB}"/>
              </a:ext>
            </a:extLst>
          </p:cNvPr>
          <p:cNvCxnSpPr/>
          <p:nvPr/>
        </p:nvCxnSpPr>
        <p:spPr bwMode="auto">
          <a:xfrm>
            <a:off x="1843384" y="3048593"/>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48" name="Rectangle 86">
            <a:extLst>
              <a:ext uri="{FF2B5EF4-FFF2-40B4-BE49-F238E27FC236}">
                <a16:creationId xmlns:a16="http://schemas.microsoft.com/office/drawing/2014/main" id="{1899A156-D6C7-471B-B3DD-6D83E52A0B0E}"/>
              </a:ext>
            </a:extLst>
          </p:cNvPr>
          <p:cNvSpPr>
            <a:spLocks noChangeArrowheads="1"/>
          </p:cNvSpPr>
          <p:nvPr/>
        </p:nvSpPr>
        <p:spPr bwMode="auto">
          <a:xfrm>
            <a:off x="5240634" y="1899099"/>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449" name="Line 85">
            <a:extLst>
              <a:ext uri="{FF2B5EF4-FFF2-40B4-BE49-F238E27FC236}">
                <a16:creationId xmlns:a16="http://schemas.microsoft.com/office/drawing/2014/main" id="{79C952EA-434F-4093-86CE-55FE5F6FAF9A}"/>
              </a:ext>
            </a:extLst>
          </p:cNvPr>
          <p:cNvSpPr>
            <a:spLocks noChangeShapeType="1"/>
          </p:cNvSpPr>
          <p:nvPr/>
        </p:nvSpPr>
        <p:spPr bwMode="auto">
          <a:xfrm>
            <a:off x="4897400" y="2027269"/>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450" name="Oval 84">
            <a:extLst>
              <a:ext uri="{FF2B5EF4-FFF2-40B4-BE49-F238E27FC236}">
                <a16:creationId xmlns:a16="http://schemas.microsoft.com/office/drawing/2014/main" id="{EFAFFA10-7A40-44C8-9A6A-C81BDC3D9626}"/>
              </a:ext>
            </a:extLst>
          </p:cNvPr>
          <p:cNvSpPr>
            <a:spLocks noChangeArrowheads="1"/>
          </p:cNvSpPr>
          <p:nvPr/>
        </p:nvSpPr>
        <p:spPr bwMode="auto">
          <a:xfrm>
            <a:off x="5005350" y="1955832"/>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451" name="Text Box 100">
            <a:extLst>
              <a:ext uri="{FF2B5EF4-FFF2-40B4-BE49-F238E27FC236}">
                <a16:creationId xmlns:a16="http://schemas.microsoft.com/office/drawing/2014/main" id="{E9D14929-A52A-49BF-AD3D-D270A1518BBD}"/>
              </a:ext>
            </a:extLst>
          </p:cNvPr>
          <p:cNvSpPr txBox="1">
            <a:spLocks noChangeArrowheads="1"/>
          </p:cNvSpPr>
          <p:nvPr/>
        </p:nvSpPr>
        <p:spPr bwMode="auto">
          <a:xfrm>
            <a:off x="2112973" y="2440385"/>
            <a:ext cx="650780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Change in the degree of straining: p &lt; 0.001 for all weeks (one-sample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452" name="グループ化 451">
            <a:extLst>
              <a:ext uri="{FF2B5EF4-FFF2-40B4-BE49-F238E27FC236}">
                <a16:creationId xmlns:a16="http://schemas.microsoft.com/office/drawing/2014/main" id="{EE20807E-DB10-49BD-BD73-62792CA85602}"/>
              </a:ext>
            </a:extLst>
          </p:cNvPr>
          <p:cNvGrpSpPr/>
          <p:nvPr/>
        </p:nvGrpSpPr>
        <p:grpSpPr>
          <a:xfrm>
            <a:off x="1783059" y="3059706"/>
            <a:ext cx="6731000" cy="785812"/>
            <a:chOff x="1783059" y="3059706"/>
            <a:chExt cx="6731000" cy="785812"/>
          </a:xfrm>
          <a:solidFill>
            <a:srgbClr val="549117"/>
          </a:solidFill>
        </p:grpSpPr>
        <p:sp>
          <p:nvSpPr>
            <p:cNvPr id="453" name="Oval 26">
              <a:extLst>
                <a:ext uri="{FF2B5EF4-FFF2-40B4-BE49-F238E27FC236}">
                  <a16:creationId xmlns:a16="http://schemas.microsoft.com/office/drawing/2014/main" id="{BFBFFBC6-A523-4CFA-99D7-F8451D1E4F09}"/>
                </a:ext>
              </a:extLst>
            </p:cNvPr>
            <p:cNvSpPr>
              <a:spLocks noChangeArrowheads="1"/>
            </p:cNvSpPr>
            <p:nvPr/>
          </p:nvSpPr>
          <p:spPr bwMode="auto">
            <a:xfrm>
              <a:off x="1964034" y="360104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4" name="Oval 27">
              <a:extLst>
                <a:ext uri="{FF2B5EF4-FFF2-40B4-BE49-F238E27FC236}">
                  <a16:creationId xmlns:a16="http://schemas.microsoft.com/office/drawing/2014/main" id="{23256B89-6D4B-4A3C-B06A-391D9020CCE2}"/>
                </a:ext>
              </a:extLst>
            </p:cNvPr>
            <p:cNvSpPr>
              <a:spLocks noChangeArrowheads="1"/>
            </p:cNvSpPr>
            <p:nvPr/>
          </p:nvSpPr>
          <p:spPr bwMode="auto">
            <a:xfrm>
              <a:off x="2143421" y="35311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5" name="Oval 28">
              <a:extLst>
                <a:ext uri="{FF2B5EF4-FFF2-40B4-BE49-F238E27FC236}">
                  <a16:creationId xmlns:a16="http://schemas.microsoft.com/office/drawing/2014/main" id="{155B9C2A-686B-4574-91DF-EFC9A36DB8FC}"/>
                </a:ext>
              </a:extLst>
            </p:cNvPr>
            <p:cNvSpPr>
              <a:spLocks noChangeArrowheads="1"/>
            </p:cNvSpPr>
            <p:nvPr/>
          </p:nvSpPr>
          <p:spPr bwMode="auto">
            <a:xfrm>
              <a:off x="2278359"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6" name="Oval 29">
              <a:extLst>
                <a:ext uri="{FF2B5EF4-FFF2-40B4-BE49-F238E27FC236}">
                  <a16:creationId xmlns:a16="http://schemas.microsoft.com/office/drawing/2014/main" id="{E019C0EE-A75E-4A7A-80F8-1F13327F8AB7}"/>
                </a:ext>
              </a:extLst>
            </p:cNvPr>
            <p:cNvSpPr>
              <a:spLocks noChangeArrowheads="1"/>
            </p:cNvSpPr>
            <p:nvPr/>
          </p:nvSpPr>
          <p:spPr bwMode="auto">
            <a:xfrm>
              <a:off x="2411709"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7" name="Oval 30">
              <a:extLst>
                <a:ext uri="{FF2B5EF4-FFF2-40B4-BE49-F238E27FC236}">
                  <a16:creationId xmlns:a16="http://schemas.microsoft.com/office/drawing/2014/main" id="{E7467C87-5EAD-42BD-89C2-0F99A996D991}"/>
                </a:ext>
              </a:extLst>
            </p:cNvPr>
            <p:cNvSpPr>
              <a:spLocks noChangeArrowheads="1"/>
            </p:cNvSpPr>
            <p:nvPr/>
          </p:nvSpPr>
          <p:spPr bwMode="auto">
            <a:xfrm>
              <a:off x="2554584"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8" name="Oval 31">
              <a:extLst>
                <a:ext uri="{FF2B5EF4-FFF2-40B4-BE49-F238E27FC236}">
                  <a16:creationId xmlns:a16="http://schemas.microsoft.com/office/drawing/2014/main" id="{26A9DB14-2A89-4CD1-8356-D1FB25788D0A}"/>
                </a:ext>
              </a:extLst>
            </p:cNvPr>
            <p:cNvSpPr>
              <a:spLocks noChangeArrowheads="1"/>
            </p:cNvSpPr>
            <p:nvPr/>
          </p:nvSpPr>
          <p:spPr bwMode="auto">
            <a:xfrm>
              <a:off x="2697459"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59" name="Oval 32">
              <a:extLst>
                <a:ext uri="{FF2B5EF4-FFF2-40B4-BE49-F238E27FC236}">
                  <a16:creationId xmlns:a16="http://schemas.microsoft.com/office/drawing/2014/main" id="{BEBB6DAB-8DAA-47B0-A690-79225785721E}"/>
                </a:ext>
              </a:extLst>
            </p:cNvPr>
            <p:cNvSpPr>
              <a:spLocks noChangeArrowheads="1"/>
            </p:cNvSpPr>
            <p:nvPr/>
          </p:nvSpPr>
          <p:spPr bwMode="auto">
            <a:xfrm>
              <a:off x="2830809"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0" name="Oval 33">
              <a:extLst>
                <a:ext uri="{FF2B5EF4-FFF2-40B4-BE49-F238E27FC236}">
                  <a16:creationId xmlns:a16="http://schemas.microsoft.com/office/drawing/2014/main" id="{CA68F4A8-1D99-48B2-8845-E3E073F9A732}"/>
                </a:ext>
              </a:extLst>
            </p:cNvPr>
            <p:cNvSpPr>
              <a:spLocks noChangeArrowheads="1"/>
            </p:cNvSpPr>
            <p:nvPr/>
          </p:nvSpPr>
          <p:spPr bwMode="auto">
            <a:xfrm>
              <a:off x="2967334"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1" name="Oval 34">
              <a:extLst>
                <a:ext uri="{FF2B5EF4-FFF2-40B4-BE49-F238E27FC236}">
                  <a16:creationId xmlns:a16="http://schemas.microsoft.com/office/drawing/2014/main" id="{3D4283E8-C837-40D8-845B-86A162350FF6}"/>
                </a:ext>
              </a:extLst>
            </p:cNvPr>
            <p:cNvSpPr>
              <a:spLocks noChangeArrowheads="1"/>
            </p:cNvSpPr>
            <p:nvPr/>
          </p:nvSpPr>
          <p:spPr bwMode="auto">
            <a:xfrm>
              <a:off x="3099096"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2" name="Oval 35">
              <a:extLst>
                <a:ext uri="{FF2B5EF4-FFF2-40B4-BE49-F238E27FC236}">
                  <a16:creationId xmlns:a16="http://schemas.microsoft.com/office/drawing/2014/main" id="{E45ABAD6-F470-431D-BDC1-A5699449FBA4}"/>
                </a:ext>
              </a:extLst>
            </p:cNvPr>
            <p:cNvSpPr>
              <a:spLocks noChangeArrowheads="1"/>
            </p:cNvSpPr>
            <p:nvPr/>
          </p:nvSpPr>
          <p:spPr bwMode="auto">
            <a:xfrm>
              <a:off x="3227684"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3" name="Oval 36">
              <a:extLst>
                <a:ext uri="{FF2B5EF4-FFF2-40B4-BE49-F238E27FC236}">
                  <a16:creationId xmlns:a16="http://schemas.microsoft.com/office/drawing/2014/main" id="{A821D17A-5B9E-467C-AD36-C226B50177F6}"/>
                </a:ext>
              </a:extLst>
            </p:cNvPr>
            <p:cNvSpPr>
              <a:spLocks noChangeArrowheads="1"/>
            </p:cNvSpPr>
            <p:nvPr/>
          </p:nvSpPr>
          <p:spPr bwMode="auto">
            <a:xfrm>
              <a:off x="3364209" y="359945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4" name="Oval 37">
              <a:extLst>
                <a:ext uri="{FF2B5EF4-FFF2-40B4-BE49-F238E27FC236}">
                  <a16:creationId xmlns:a16="http://schemas.microsoft.com/office/drawing/2014/main" id="{D97F7EF5-A0E1-4D9A-BFF4-B1198C9D0B85}"/>
                </a:ext>
              </a:extLst>
            </p:cNvPr>
            <p:cNvSpPr>
              <a:spLocks noChangeArrowheads="1"/>
            </p:cNvSpPr>
            <p:nvPr/>
          </p:nvSpPr>
          <p:spPr bwMode="auto">
            <a:xfrm>
              <a:off x="3500734"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5" name="Oval 38">
              <a:extLst>
                <a:ext uri="{FF2B5EF4-FFF2-40B4-BE49-F238E27FC236}">
                  <a16:creationId xmlns:a16="http://schemas.microsoft.com/office/drawing/2014/main" id="{2861EDCA-DB39-4620-A062-16D04A3E35E3}"/>
                </a:ext>
              </a:extLst>
            </p:cNvPr>
            <p:cNvSpPr>
              <a:spLocks noChangeArrowheads="1"/>
            </p:cNvSpPr>
            <p:nvPr/>
          </p:nvSpPr>
          <p:spPr bwMode="auto">
            <a:xfrm>
              <a:off x="3638846"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6" name="Oval 39">
              <a:extLst>
                <a:ext uri="{FF2B5EF4-FFF2-40B4-BE49-F238E27FC236}">
                  <a16:creationId xmlns:a16="http://schemas.microsoft.com/office/drawing/2014/main" id="{923157BC-BA9A-42CF-803F-F83AB025A3D6}"/>
                </a:ext>
              </a:extLst>
            </p:cNvPr>
            <p:cNvSpPr>
              <a:spLocks noChangeArrowheads="1"/>
            </p:cNvSpPr>
            <p:nvPr/>
          </p:nvSpPr>
          <p:spPr bwMode="auto">
            <a:xfrm>
              <a:off x="3775371"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7" name="Oval 40">
              <a:extLst>
                <a:ext uri="{FF2B5EF4-FFF2-40B4-BE49-F238E27FC236}">
                  <a16:creationId xmlns:a16="http://schemas.microsoft.com/office/drawing/2014/main" id="{8C2B4065-94CA-4956-8622-BBB10D58E374}"/>
                </a:ext>
              </a:extLst>
            </p:cNvPr>
            <p:cNvSpPr>
              <a:spLocks noChangeArrowheads="1"/>
            </p:cNvSpPr>
            <p:nvPr/>
          </p:nvSpPr>
          <p:spPr bwMode="auto">
            <a:xfrm>
              <a:off x="3908721"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8" name="Oval 41">
              <a:extLst>
                <a:ext uri="{FF2B5EF4-FFF2-40B4-BE49-F238E27FC236}">
                  <a16:creationId xmlns:a16="http://schemas.microsoft.com/office/drawing/2014/main" id="{A16D3268-7442-4943-9153-0C408FF56234}"/>
                </a:ext>
              </a:extLst>
            </p:cNvPr>
            <p:cNvSpPr>
              <a:spLocks noChangeArrowheads="1"/>
            </p:cNvSpPr>
            <p:nvPr/>
          </p:nvSpPr>
          <p:spPr bwMode="auto">
            <a:xfrm>
              <a:off x="4042071"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69" name="Oval 42">
              <a:extLst>
                <a:ext uri="{FF2B5EF4-FFF2-40B4-BE49-F238E27FC236}">
                  <a16:creationId xmlns:a16="http://schemas.microsoft.com/office/drawing/2014/main" id="{E8A0031A-7BF3-4B2F-8CAD-00E477D79E31}"/>
                </a:ext>
              </a:extLst>
            </p:cNvPr>
            <p:cNvSpPr>
              <a:spLocks noChangeArrowheads="1"/>
            </p:cNvSpPr>
            <p:nvPr/>
          </p:nvSpPr>
          <p:spPr bwMode="auto">
            <a:xfrm>
              <a:off x="4181771"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0" name="Oval 43">
              <a:extLst>
                <a:ext uri="{FF2B5EF4-FFF2-40B4-BE49-F238E27FC236}">
                  <a16:creationId xmlns:a16="http://schemas.microsoft.com/office/drawing/2014/main" id="{5BBD452F-C58C-4A33-B3D2-B6A996D20B24}"/>
                </a:ext>
              </a:extLst>
            </p:cNvPr>
            <p:cNvSpPr>
              <a:spLocks noChangeArrowheads="1"/>
            </p:cNvSpPr>
            <p:nvPr/>
          </p:nvSpPr>
          <p:spPr bwMode="auto">
            <a:xfrm>
              <a:off x="4319884"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1" name="Oval 44">
              <a:extLst>
                <a:ext uri="{FF2B5EF4-FFF2-40B4-BE49-F238E27FC236}">
                  <a16:creationId xmlns:a16="http://schemas.microsoft.com/office/drawing/2014/main" id="{E7DD856D-F149-4EC1-977C-9735CFCE20EB}"/>
                </a:ext>
              </a:extLst>
            </p:cNvPr>
            <p:cNvSpPr>
              <a:spLocks noChangeArrowheads="1"/>
            </p:cNvSpPr>
            <p:nvPr/>
          </p:nvSpPr>
          <p:spPr bwMode="auto">
            <a:xfrm>
              <a:off x="4456409"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2" name="Oval 45">
              <a:extLst>
                <a:ext uri="{FF2B5EF4-FFF2-40B4-BE49-F238E27FC236}">
                  <a16:creationId xmlns:a16="http://schemas.microsoft.com/office/drawing/2014/main" id="{BE16B126-A386-44FD-A7C8-DB58F230D031}"/>
                </a:ext>
              </a:extLst>
            </p:cNvPr>
            <p:cNvSpPr>
              <a:spLocks noChangeArrowheads="1"/>
            </p:cNvSpPr>
            <p:nvPr/>
          </p:nvSpPr>
          <p:spPr bwMode="auto">
            <a:xfrm>
              <a:off x="4591346" y="36708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3" name="Oval 46">
              <a:extLst>
                <a:ext uri="{FF2B5EF4-FFF2-40B4-BE49-F238E27FC236}">
                  <a16:creationId xmlns:a16="http://schemas.microsoft.com/office/drawing/2014/main" id="{3387BA01-15C8-4163-8343-F5538D3D1C67}"/>
                </a:ext>
              </a:extLst>
            </p:cNvPr>
            <p:cNvSpPr>
              <a:spLocks noChangeArrowheads="1"/>
            </p:cNvSpPr>
            <p:nvPr/>
          </p:nvSpPr>
          <p:spPr bwMode="auto">
            <a:xfrm>
              <a:off x="4727871" y="36693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4" name="Oval 47">
              <a:extLst>
                <a:ext uri="{FF2B5EF4-FFF2-40B4-BE49-F238E27FC236}">
                  <a16:creationId xmlns:a16="http://schemas.microsoft.com/office/drawing/2014/main" id="{17B79687-35D3-4169-B116-EE419EBF4A4E}"/>
                </a:ext>
              </a:extLst>
            </p:cNvPr>
            <p:cNvSpPr>
              <a:spLocks noChangeArrowheads="1"/>
            </p:cNvSpPr>
            <p:nvPr/>
          </p:nvSpPr>
          <p:spPr bwMode="auto">
            <a:xfrm>
              <a:off x="4862809" y="373280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5" name="Oval 48">
              <a:extLst>
                <a:ext uri="{FF2B5EF4-FFF2-40B4-BE49-F238E27FC236}">
                  <a16:creationId xmlns:a16="http://schemas.microsoft.com/office/drawing/2014/main" id="{337AF971-AAAD-4BA5-8EA4-4958ED104104}"/>
                </a:ext>
              </a:extLst>
            </p:cNvPr>
            <p:cNvSpPr>
              <a:spLocks noChangeArrowheads="1"/>
            </p:cNvSpPr>
            <p:nvPr/>
          </p:nvSpPr>
          <p:spPr bwMode="auto">
            <a:xfrm>
              <a:off x="4996159"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6" name="Oval 49">
              <a:extLst>
                <a:ext uri="{FF2B5EF4-FFF2-40B4-BE49-F238E27FC236}">
                  <a16:creationId xmlns:a16="http://schemas.microsoft.com/office/drawing/2014/main" id="{D3FCC2DC-78D4-4802-8CDC-5D1E0582A400}"/>
                </a:ext>
              </a:extLst>
            </p:cNvPr>
            <p:cNvSpPr>
              <a:spLocks noChangeArrowheads="1"/>
            </p:cNvSpPr>
            <p:nvPr/>
          </p:nvSpPr>
          <p:spPr bwMode="auto">
            <a:xfrm>
              <a:off x="5132684"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7" name="Oval 50">
              <a:extLst>
                <a:ext uri="{FF2B5EF4-FFF2-40B4-BE49-F238E27FC236}">
                  <a16:creationId xmlns:a16="http://schemas.microsoft.com/office/drawing/2014/main" id="{45B817D4-836C-4396-90D0-B5C4BD0BF2C2}"/>
                </a:ext>
              </a:extLst>
            </p:cNvPr>
            <p:cNvSpPr>
              <a:spLocks noChangeArrowheads="1"/>
            </p:cNvSpPr>
            <p:nvPr/>
          </p:nvSpPr>
          <p:spPr bwMode="auto">
            <a:xfrm>
              <a:off x="5273971"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8" name="Oval 51">
              <a:extLst>
                <a:ext uri="{FF2B5EF4-FFF2-40B4-BE49-F238E27FC236}">
                  <a16:creationId xmlns:a16="http://schemas.microsoft.com/office/drawing/2014/main" id="{0CEEAF4D-FE29-4865-93C3-4B93EA414A32}"/>
                </a:ext>
              </a:extLst>
            </p:cNvPr>
            <p:cNvSpPr>
              <a:spLocks noChangeArrowheads="1"/>
            </p:cNvSpPr>
            <p:nvPr/>
          </p:nvSpPr>
          <p:spPr bwMode="auto">
            <a:xfrm>
              <a:off x="5412084" y="36677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79" name="Oval 52">
              <a:extLst>
                <a:ext uri="{FF2B5EF4-FFF2-40B4-BE49-F238E27FC236}">
                  <a16:creationId xmlns:a16="http://schemas.microsoft.com/office/drawing/2014/main" id="{299E7994-E35E-4688-85C6-25A4C64EF70B}"/>
                </a:ext>
              </a:extLst>
            </p:cNvPr>
            <p:cNvSpPr>
              <a:spLocks noChangeArrowheads="1"/>
            </p:cNvSpPr>
            <p:nvPr/>
          </p:nvSpPr>
          <p:spPr bwMode="auto">
            <a:xfrm>
              <a:off x="5548609" y="36677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0" name="Oval 53">
              <a:extLst>
                <a:ext uri="{FF2B5EF4-FFF2-40B4-BE49-F238E27FC236}">
                  <a16:creationId xmlns:a16="http://schemas.microsoft.com/office/drawing/2014/main" id="{0579AF28-F033-4D17-861F-DC5664AB91CA}"/>
                </a:ext>
              </a:extLst>
            </p:cNvPr>
            <p:cNvSpPr>
              <a:spLocks noChangeArrowheads="1"/>
            </p:cNvSpPr>
            <p:nvPr/>
          </p:nvSpPr>
          <p:spPr bwMode="auto">
            <a:xfrm>
              <a:off x="5685134"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1" name="Oval 54">
              <a:extLst>
                <a:ext uri="{FF2B5EF4-FFF2-40B4-BE49-F238E27FC236}">
                  <a16:creationId xmlns:a16="http://schemas.microsoft.com/office/drawing/2014/main" id="{EBF81DB6-F214-47D7-B415-A9180E77DDE6}"/>
                </a:ext>
              </a:extLst>
            </p:cNvPr>
            <p:cNvSpPr>
              <a:spLocks noChangeArrowheads="1"/>
            </p:cNvSpPr>
            <p:nvPr/>
          </p:nvSpPr>
          <p:spPr bwMode="auto">
            <a:xfrm>
              <a:off x="5820071"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2" name="Oval 55">
              <a:extLst>
                <a:ext uri="{FF2B5EF4-FFF2-40B4-BE49-F238E27FC236}">
                  <a16:creationId xmlns:a16="http://schemas.microsoft.com/office/drawing/2014/main" id="{B2CE0853-AE25-433C-8513-E161C541A0A3}"/>
                </a:ext>
              </a:extLst>
            </p:cNvPr>
            <p:cNvSpPr>
              <a:spLocks noChangeArrowheads="1"/>
            </p:cNvSpPr>
            <p:nvPr/>
          </p:nvSpPr>
          <p:spPr bwMode="auto">
            <a:xfrm>
              <a:off x="5955009"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3" name="Oval 56">
              <a:extLst>
                <a:ext uri="{FF2B5EF4-FFF2-40B4-BE49-F238E27FC236}">
                  <a16:creationId xmlns:a16="http://schemas.microsoft.com/office/drawing/2014/main" id="{35FFDA98-CC7C-4120-A0AF-210457C53473}"/>
                </a:ext>
              </a:extLst>
            </p:cNvPr>
            <p:cNvSpPr>
              <a:spLocks noChangeArrowheads="1"/>
            </p:cNvSpPr>
            <p:nvPr/>
          </p:nvSpPr>
          <p:spPr bwMode="auto">
            <a:xfrm>
              <a:off x="6091534" y="37343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4" name="Oval 57">
              <a:extLst>
                <a:ext uri="{FF2B5EF4-FFF2-40B4-BE49-F238E27FC236}">
                  <a16:creationId xmlns:a16="http://schemas.microsoft.com/office/drawing/2014/main" id="{81B3C983-4D8B-40DF-BB1F-55F731DFCAC0}"/>
                </a:ext>
              </a:extLst>
            </p:cNvPr>
            <p:cNvSpPr>
              <a:spLocks noChangeArrowheads="1"/>
            </p:cNvSpPr>
            <p:nvPr/>
          </p:nvSpPr>
          <p:spPr bwMode="auto">
            <a:xfrm>
              <a:off x="6229646" y="36677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5" name="Oval 58">
              <a:extLst>
                <a:ext uri="{FF2B5EF4-FFF2-40B4-BE49-F238E27FC236}">
                  <a16:creationId xmlns:a16="http://schemas.microsoft.com/office/drawing/2014/main" id="{46401C08-1A6C-4DC3-AF62-47BCF61C10B0}"/>
                </a:ext>
              </a:extLst>
            </p:cNvPr>
            <p:cNvSpPr>
              <a:spLocks noChangeArrowheads="1"/>
            </p:cNvSpPr>
            <p:nvPr/>
          </p:nvSpPr>
          <p:spPr bwMode="auto">
            <a:xfrm>
              <a:off x="6364584"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6" name="Oval 59">
              <a:extLst>
                <a:ext uri="{FF2B5EF4-FFF2-40B4-BE49-F238E27FC236}">
                  <a16:creationId xmlns:a16="http://schemas.microsoft.com/office/drawing/2014/main" id="{5D7B31A3-3141-4228-B0C2-7D8F7D9592E4}"/>
                </a:ext>
              </a:extLst>
            </p:cNvPr>
            <p:cNvSpPr>
              <a:spLocks noChangeArrowheads="1"/>
            </p:cNvSpPr>
            <p:nvPr/>
          </p:nvSpPr>
          <p:spPr bwMode="auto">
            <a:xfrm>
              <a:off x="6499521" y="36677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7" name="Oval 60">
              <a:extLst>
                <a:ext uri="{FF2B5EF4-FFF2-40B4-BE49-F238E27FC236}">
                  <a16:creationId xmlns:a16="http://schemas.microsoft.com/office/drawing/2014/main" id="{E5533426-8BBA-4C32-B2F3-9146C146822C}"/>
                </a:ext>
              </a:extLst>
            </p:cNvPr>
            <p:cNvSpPr>
              <a:spLocks noChangeArrowheads="1"/>
            </p:cNvSpPr>
            <p:nvPr/>
          </p:nvSpPr>
          <p:spPr bwMode="auto">
            <a:xfrm>
              <a:off x="6634459" y="37343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8" name="Oval 61">
              <a:extLst>
                <a:ext uri="{FF2B5EF4-FFF2-40B4-BE49-F238E27FC236}">
                  <a16:creationId xmlns:a16="http://schemas.microsoft.com/office/drawing/2014/main" id="{8ADC85A0-970B-4809-A892-7088D79DB897}"/>
                </a:ext>
              </a:extLst>
            </p:cNvPr>
            <p:cNvSpPr>
              <a:spLocks noChangeArrowheads="1"/>
            </p:cNvSpPr>
            <p:nvPr/>
          </p:nvSpPr>
          <p:spPr bwMode="auto">
            <a:xfrm>
              <a:off x="6769396"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89" name="Oval 62">
              <a:extLst>
                <a:ext uri="{FF2B5EF4-FFF2-40B4-BE49-F238E27FC236}">
                  <a16:creationId xmlns:a16="http://schemas.microsoft.com/office/drawing/2014/main" id="{AD1ED146-1EA2-4071-8619-1183EA7A3019}"/>
                </a:ext>
              </a:extLst>
            </p:cNvPr>
            <p:cNvSpPr>
              <a:spLocks noChangeArrowheads="1"/>
            </p:cNvSpPr>
            <p:nvPr/>
          </p:nvSpPr>
          <p:spPr bwMode="auto">
            <a:xfrm>
              <a:off x="6907509"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0" name="Oval 63">
              <a:extLst>
                <a:ext uri="{FF2B5EF4-FFF2-40B4-BE49-F238E27FC236}">
                  <a16:creationId xmlns:a16="http://schemas.microsoft.com/office/drawing/2014/main" id="{0E92CBA4-09D2-4AA4-9517-FF5FB22467BE}"/>
                </a:ext>
              </a:extLst>
            </p:cNvPr>
            <p:cNvSpPr>
              <a:spLocks noChangeArrowheads="1"/>
            </p:cNvSpPr>
            <p:nvPr/>
          </p:nvSpPr>
          <p:spPr bwMode="auto">
            <a:xfrm>
              <a:off x="7045621" y="366771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1" name="Oval 64">
              <a:extLst>
                <a:ext uri="{FF2B5EF4-FFF2-40B4-BE49-F238E27FC236}">
                  <a16:creationId xmlns:a16="http://schemas.microsoft.com/office/drawing/2014/main" id="{02EFC70C-8045-4DAC-9FF1-D5CD9EEBA068}"/>
                </a:ext>
              </a:extLst>
            </p:cNvPr>
            <p:cNvSpPr>
              <a:spLocks noChangeArrowheads="1"/>
            </p:cNvSpPr>
            <p:nvPr/>
          </p:nvSpPr>
          <p:spPr bwMode="auto">
            <a:xfrm>
              <a:off x="7180559"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2" name="Oval 65">
              <a:extLst>
                <a:ext uri="{FF2B5EF4-FFF2-40B4-BE49-F238E27FC236}">
                  <a16:creationId xmlns:a16="http://schemas.microsoft.com/office/drawing/2014/main" id="{776A970C-E71C-4DA1-961F-8C92620878A3}"/>
                </a:ext>
              </a:extLst>
            </p:cNvPr>
            <p:cNvSpPr>
              <a:spLocks noChangeArrowheads="1"/>
            </p:cNvSpPr>
            <p:nvPr/>
          </p:nvSpPr>
          <p:spPr bwMode="auto">
            <a:xfrm>
              <a:off x="7315496" y="37296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3" name="Oval 66">
              <a:extLst>
                <a:ext uri="{FF2B5EF4-FFF2-40B4-BE49-F238E27FC236}">
                  <a16:creationId xmlns:a16="http://schemas.microsoft.com/office/drawing/2014/main" id="{DBAC6462-B872-488B-9D23-63AA1E928016}"/>
                </a:ext>
              </a:extLst>
            </p:cNvPr>
            <p:cNvSpPr>
              <a:spLocks noChangeArrowheads="1"/>
            </p:cNvSpPr>
            <p:nvPr/>
          </p:nvSpPr>
          <p:spPr bwMode="auto">
            <a:xfrm>
              <a:off x="7452021"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4" name="Oval 67">
              <a:extLst>
                <a:ext uri="{FF2B5EF4-FFF2-40B4-BE49-F238E27FC236}">
                  <a16:creationId xmlns:a16="http://schemas.microsoft.com/office/drawing/2014/main" id="{4907BF9F-9280-4F97-BF5E-5D96F384FD6A}"/>
                </a:ext>
              </a:extLst>
            </p:cNvPr>
            <p:cNvSpPr>
              <a:spLocks noChangeArrowheads="1"/>
            </p:cNvSpPr>
            <p:nvPr/>
          </p:nvSpPr>
          <p:spPr bwMode="auto">
            <a:xfrm>
              <a:off x="7588546"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5" name="Oval 68">
              <a:extLst>
                <a:ext uri="{FF2B5EF4-FFF2-40B4-BE49-F238E27FC236}">
                  <a16:creationId xmlns:a16="http://schemas.microsoft.com/office/drawing/2014/main" id="{922F38F5-C4CC-4BBB-8FDE-2D43D6D2B9C9}"/>
                </a:ext>
              </a:extLst>
            </p:cNvPr>
            <p:cNvSpPr>
              <a:spLocks noChangeArrowheads="1"/>
            </p:cNvSpPr>
            <p:nvPr/>
          </p:nvSpPr>
          <p:spPr bwMode="auto">
            <a:xfrm>
              <a:off x="7726659" y="37343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6" name="Oval 69">
              <a:extLst>
                <a:ext uri="{FF2B5EF4-FFF2-40B4-BE49-F238E27FC236}">
                  <a16:creationId xmlns:a16="http://schemas.microsoft.com/office/drawing/2014/main" id="{D21B1FD7-591E-4D73-8CF9-0FAA9F31D06A}"/>
                </a:ext>
              </a:extLst>
            </p:cNvPr>
            <p:cNvSpPr>
              <a:spLocks noChangeArrowheads="1"/>
            </p:cNvSpPr>
            <p:nvPr/>
          </p:nvSpPr>
          <p:spPr bwMode="auto">
            <a:xfrm>
              <a:off x="7864771"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7" name="Oval 70">
              <a:extLst>
                <a:ext uri="{FF2B5EF4-FFF2-40B4-BE49-F238E27FC236}">
                  <a16:creationId xmlns:a16="http://schemas.microsoft.com/office/drawing/2014/main" id="{C7BC3511-916D-4A0F-9B0B-21D85817E6AC}"/>
                </a:ext>
              </a:extLst>
            </p:cNvPr>
            <p:cNvSpPr>
              <a:spLocks noChangeArrowheads="1"/>
            </p:cNvSpPr>
            <p:nvPr/>
          </p:nvSpPr>
          <p:spPr bwMode="auto">
            <a:xfrm>
              <a:off x="7999709" y="37343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8" name="Oval 71">
              <a:extLst>
                <a:ext uri="{FF2B5EF4-FFF2-40B4-BE49-F238E27FC236}">
                  <a16:creationId xmlns:a16="http://schemas.microsoft.com/office/drawing/2014/main" id="{3441EA79-29DA-433D-BA3C-B396579AA81C}"/>
                </a:ext>
              </a:extLst>
            </p:cNvPr>
            <p:cNvSpPr>
              <a:spLocks noChangeArrowheads="1"/>
            </p:cNvSpPr>
            <p:nvPr/>
          </p:nvSpPr>
          <p:spPr bwMode="auto">
            <a:xfrm>
              <a:off x="8136234" y="366613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499" name="Oval 72">
              <a:extLst>
                <a:ext uri="{FF2B5EF4-FFF2-40B4-BE49-F238E27FC236}">
                  <a16:creationId xmlns:a16="http://schemas.microsoft.com/office/drawing/2014/main" id="{86AEDC98-4793-4AA9-A0EA-FD2CF191D40D}"/>
                </a:ext>
              </a:extLst>
            </p:cNvPr>
            <p:cNvSpPr>
              <a:spLocks noChangeArrowheads="1"/>
            </p:cNvSpPr>
            <p:nvPr/>
          </p:nvSpPr>
          <p:spPr bwMode="auto">
            <a:xfrm>
              <a:off x="8271171" y="3737568"/>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500" name="Oval 73">
              <a:extLst>
                <a:ext uri="{FF2B5EF4-FFF2-40B4-BE49-F238E27FC236}">
                  <a16:creationId xmlns:a16="http://schemas.microsoft.com/office/drawing/2014/main" id="{917D7960-A7E5-45ED-8B79-E363BEB96894}"/>
                </a:ext>
              </a:extLst>
            </p:cNvPr>
            <p:cNvSpPr>
              <a:spLocks noChangeArrowheads="1"/>
            </p:cNvSpPr>
            <p:nvPr/>
          </p:nvSpPr>
          <p:spPr bwMode="auto">
            <a:xfrm>
              <a:off x="8406109" y="373439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501" name="Oval 25">
              <a:extLst>
                <a:ext uri="{FF2B5EF4-FFF2-40B4-BE49-F238E27FC236}">
                  <a16:creationId xmlns:a16="http://schemas.microsoft.com/office/drawing/2014/main" id="{7D15F024-5962-4E1A-964B-953314F369AE}"/>
                </a:ext>
              </a:extLst>
            </p:cNvPr>
            <p:cNvSpPr>
              <a:spLocks noChangeArrowheads="1"/>
            </p:cNvSpPr>
            <p:nvPr/>
          </p:nvSpPr>
          <p:spPr bwMode="auto">
            <a:xfrm>
              <a:off x="1783059" y="3059706"/>
              <a:ext cx="107950" cy="1127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502" name="Text Box 106">
            <a:extLst>
              <a:ext uri="{FF2B5EF4-FFF2-40B4-BE49-F238E27FC236}">
                <a16:creationId xmlns:a16="http://schemas.microsoft.com/office/drawing/2014/main" id="{6BC04825-AED7-4FB8-ACEF-279643680381}"/>
              </a:ext>
            </a:extLst>
          </p:cNvPr>
          <p:cNvSpPr txBox="1">
            <a:spLocks noChangeArrowheads="1"/>
          </p:cNvSpPr>
          <p:nvPr/>
        </p:nvSpPr>
        <p:spPr bwMode="auto">
          <a:xfrm>
            <a:off x="1422004" y="359526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503" name="Text Box 107">
            <a:extLst>
              <a:ext uri="{FF2B5EF4-FFF2-40B4-BE49-F238E27FC236}">
                <a16:creationId xmlns:a16="http://schemas.microsoft.com/office/drawing/2014/main" id="{92ACE062-3915-4904-98C3-CC85D3E29C80}"/>
              </a:ext>
            </a:extLst>
          </p:cNvPr>
          <p:cNvSpPr txBox="1">
            <a:spLocks noChangeArrowheads="1"/>
          </p:cNvSpPr>
          <p:nvPr/>
        </p:nvSpPr>
        <p:spPr bwMode="auto">
          <a:xfrm>
            <a:off x="1422004" y="2923753"/>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504" name="Text Box 108">
            <a:extLst>
              <a:ext uri="{FF2B5EF4-FFF2-40B4-BE49-F238E27FC236}">
                <a16:creationId xmlns:a16="http://schemas.microsoft.com/office/drawing/2014/main" id="{CDA96193-C38D-4304-BF14-8EC19AC8A8F9}"/>
              </a:ext>
            </a:extLst>
          </p:cNvPr>
          <p:cNvSpPr txBox="1">
            <a:spLocks noChangeArrowheads="1"/>
          </p:cNvSpPr>
          <p:nvPr/>
        </p:nvSpPr>
        <p:spPr bwMode="auto">
          <a:xfrm>
            <a:off x="1422004" y="225224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505" name="Text Box 108">
            <a:extLst>
              <a:ext uri="{FF2B5EF4-FFF2-40B4-BE49-F238E27FC236}">
                <a16:creationId xmlns:a16="http://schemas.microsoft.com/office/drawing/2014/main" id="{A2660BCD-D703-4DF3-B1FA-F9D2D8AD0B2F}"/>
              </a:ext>
            </a:extLst>
          </p:cNvPr>
          <p:cNvSpPr txBox="1">
            <a:spLocks noChangeArrowheads="1"/>
          </p:cNvSpPr>
          <p:nvPr/>
        </p:nvSpPr>
        <p:spPr bwMode="auto">
          <a:xfrm>
            <a:off x="1426767" y="1579140"/>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506" name="Text Box 105">
            <a:extLst>
              <a:ext uri="{FF2B5EF4-FFF2-40B4-BE49-F238E27FC236}">
                <a16:creationId xmlns:a16="http://schemas.microsoft.com/office/drawing/2014/main" id="{6DC2FE5B-7C5D-4B2A-AE53-731DF10180AF}"/>
              </a:ext>
            </a:extLst>
          </p:cNvPr>
          <p:cNvSpPr txBox="1">
            <a:spLocks noChangeArrowheads="1"/>
          </p:cNvSpPr>
          <p:nvPr/>
        </p:nvSpPr>
        <p:spPr bwMode="auto">
          <a:xfrm>
            <a:off x="1422004" y="426853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graphicFrame>
        <p:nvGraphicFramePr>
          <p:cNvPr id="113" name="Group 145">
            <a:extLst>
              <a:ext uri="{FF2B5EF4-FFF2-40B4-BE49-F238E27FC236}">
                <a16:creationId xmlns:a16="http://schemas.microsoft.com/office/drawing/2014/main" id="{E0E7623C-F7DE-4FE2-A1E0-AFF63471F9A2}"/>
              </a:ext>
            </a:extLst>
          </p:cNvPr>
          <p:cNvGraphicFramePr>
            <a:graphicFrameLocks noGrp="1"/>
          </p:cNvGraphicFramePr>
          <p:nvPr>
            <p:extLst>
              <p:ext uri="{D42A27DB-BD31-4B8C-83A1-F6EECF244321}">
                <p14:modId xmlns:p14="http://schemas.microsoft.com/office/powerpoint/2010/main" val="3868176317"/>
              </p:ext>
            </p:extLst>
          </p:nvPr>
        </p:nvGraphicFramePr>
        <p:xfrm>
          <a:off x="371810" y="4997795"/>
          <a:ext cx="8431665" cy="382320"/>
        </p:xfrm>
        <a:graphic>
          <a:graphicData uri="http://schemas.openxmlformats.org/drawingml/2006/table">
            <a:tbl>
              <a:tblPr/>
              <a:tblGrid>
                <a:gridCol w="1686333">
                  <a:extLst>
                    <a:ext uri="{9D8B030D-6E8A-4147-A177-3AD203B41FA5}">
                      <a16:colId xmlns:a16="http://schemas.microsoft.com/office/drawing/2014/main" val="20000"/>
                    </a:ext>
                  </a:extLst>
                </a:gridCol>
                <a:gridCol w="1686333">
                  <a:extLst>
                    <a:ext uri="{9D8B030D-6E8A-4147-A177-3AD203B41FA5}">
                      <a16:colId xmlns:a16="http://schemas.microsoft.com/office/drawing/2014/main" val="20001"/>
                    </a:ext>
                  </a:extLst>
                </a:gridCol>
                <a:gridCol w="1686333">
                  <a:extLst>
                    <a:ext uri="{9D8B030D-6E8A-4147-A177-3AD203B41FA5}">
                      <a16:colId xmlns:a16="http://schemas.microsoft.com/office/drawing/2014/main" val="20002"/>
                    </a:ext>
                  </a:extLst>
                </a:gridCol>
                <a:gridCol w="1686333">
                  <a:extLst>
                    <a:ext uri="{9D8B030D-6E8A-4147-A177-3AD203B41FA5}">
                      <a16:colId xmlns:a16="http://schemas.microsoft.com/office/drawing/2014/main" val="20003"/>
                    </a:ext>
                  </a:extLst>
                </a:gridCol>
                <a:gridCol w="1686333">
                  <a:extLst>
                    <a:ext uri="{9D8B030D-6E8A-4147-A177-3AD203B41FA5}">
                      <a16:colId xmlns:a16="http://schemas.microsoft.com/office/drawing/2014/main" val="20004"/>
                    </a:ext>
                  </a:extLst>
                </a:gridCol>
              </a:tblGrid>
              <a:tr h="0">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82524">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straining</a:t>
                      </a:r>
                      <a:endParaRPr kumimoji="1" lang="en-US" altLang="ja-JP"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 straining</a:t>
                      </a:r>
                      <a:endParaRPr kumimoji="1" lang="ja-JP" altLang="en-US" sz="9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anose="020B0900000000000000" pitchFamily="50" charset="-128"/>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spcBef>
                          <a:spcPct val="20000"/>
                        </a:spcBef>
                        <a:buFont typeface="HGPｺﾞｼｯｸE" panose="020B0900000000000000" pitchFamily="50" charset="-128"/>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spcBef>
                          <a:spcPct val="20000"/>
                        </a:spcBef>
                        <a:buFont typeface="HGPｺﾞｼｯｸE" panose="020B0900000000000000" pitchFamily="50" charset="-128"/>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spcBef>
                          <a:spcPct val="20000"/>
                        </a:spcBef>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defRPr kumimoji="1" sz="1400">
                          <a:solidFill>
                            <a:schemeClr val="tx1"/>
                          </a:solidFill>
                          <a:latin typeface="HGPｺﾞｼｯｸE" panose="020B0900000000000000" pitchFamily="50" charset="-128"/>
                          <a:ea typeface="HGPｺﾞｼｯｸE" panose="020B0900000000000000"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HGPｺﾞｼｯｸE" panose="020B0900000000000000" pitchFamily="50" charset="-128"/>
                        <a:buNone/>
                        <a:tabLst/>
                      </a:pPr>
                      <a:r>
                        <a:rPr lang="en-us" sz="9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 straining</a:t>
                      </a:r>
                      <a:endParaRPr kumimoji="0" lang="en-US" altLang="ja-JP"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114" name="Text Box 189">
            <a:extLst>
              <a:ext uri="{FF2B5EF4-FFF2-40B4-BE49-F238E27FC236}">
                <a16:creationId xmlns:a16="http://schemas.microsoft.com/office/drawing/2014/main" id="{9252E873-88A2-4C3E-B521-E21CEF9C4913}"/>
              </a:ext>
            </a:extLst>
          </p:cNvPr>
          <p:cNvSpPr txBox="1">
            <a:spLocks noChangeArrowheads="1"/>
          </p:cNvSpPr>
          <p:nvPr/>
        </p:nvSpPr>
        <p:spPr bwMode="auto">
          <a:xfrm>
            <a:off x="265370" y="4764176"/>
            <a:ext cx="2571153"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[Assessment of degree of straining]</a:t>
            </a:r>
          </a:p>
        </p:txBody>
      </p:sp>
      <p:sp>
        <p:nvSpPr>
          <p:cNvPr id="115" name="正方形/長方形 114">
            <a:extLst>
              <a:ext uri="{FF2B5EF4-FFF2-40B4-BE49-F238E27FC236}">
                <a16:creationId xmlns:a16="http://schemas.microsoft.com/office/drawing/2014/main" id="{2BADB612-BF1B-4BE6-92A2-1A0C3A44C099}"/>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9" name="テキスト ボックス 10">
            <a:extLst>
              <a:ext uri="{FF2B5EF4-FFF2-40B4-BE49-F238E27FC236}">
                <a16:creationId xmlns:a16="http://schemas.microsoft.com/office/drawing/2014/main" id="{233FC70D-CCF7-4E9A-B7A4-7EF0CE7C4BD0}"/>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10" name="テキスト ボックス 22">
            <a:extLst>
              <a:ext uri="{FF2B5EF4-FFF2-40B4-BE49-F238E27FC236}">
                <a16:creationId xmlns:a16="http://schemas.microsoft.com/office/drawing/2014/main" id="{F80AEC22-4C20-47F5-8A77-BB0EE22B89EF}"/>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1025" indent="-5810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12"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6"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3"/>
          <p:cNvSpPr>
            <a:spLocks noGrp="1"/>
          </p:cNvSpPr>
          <p:nvPr>
            <p:ph type="title"/>
          </p:nvPr>
        </p:nvSpPr>
        <p:spPr/>
        <p:txBody>
          <a:bodyPr rtlCol="0"/>
          <a:lstStyle/>
          <a:p>
            <a:pPr rtl="0"/>
            <a:r>
              <a:rPr lang="en-us" dirty="0"/>
              <a:t>Severity of constipation in patients treated with </a:t>
            </a:r>
            <a:r>
              <a:rPr lang="en-us" dirty="0" err="1"/>
              <a:t>lubiprostone</a:t>
            </a:r>
            <a:r>
              <a:rPr lang="en-us" dirty="0"/>
              <a:t> (change over 48 weeks)</a:t>
            </a:r>
            <a:endParaRPr lang="ja-JP" altLang="en-US" dirty="0"/>
          </a:p>
        </p:txBody>
      </p:sp>
      <p:sp>
        <p:nvSpPr>
          <p:cNvPr id="181" name="Rectangle 32">
            <a:extLst>
              <a:ext uri="{FF2B5EF4-FFF2-40B4-BE49-F238E27FC236}">
                <a16:creationId xmlns:a16="http://schemas.microsoft.com/office/drawing/2014/main" id="{7C7DC19D-B7B9-4530-AA9C-23907161FFB0}"/>
              </a:ext>
            </a:extLst>
          </p:cNvPr>
          <p:cNvSpPr>
            <a:spLocks noChangeArrowheads="1"/>
          </p:cNvSpPr>
          <p:nvPr/>
        </p:nvSpPr>
        <p:spPr bwMode="auto">
          <a:xfrm>
            <a:off x="2772013" y="425986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2" name="Rectangle 33">
            <a:extLst>
              <a:ext uri="{FF2B5EF4-FFF2-40B4-BE49-F238E27FC236}">
                <a16:creationId xmlns:a16="http://schemas.microsoft.com/office/drawing/2014/main" id="{462D8423-E200-4407-B743-3E02CCE7449C}"/>
              </a:ext>
            </a:extLst>
          </p:cNvPr>
          <p:cNvSpPr>
            <a:spLocks noChangeArrowheads="1"/>
          </p:cNvSpPr>
          <p:nvPr/>
        </p:nvSpPr>
        <p:spPr bwMode="auto">
          <a:xfrm>
            <a:off x="3218101" y="425986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3" name="Rectangle 34">
            <a:extLst>
              <a:ext uri="{FF2B5EF4-FFF2-40B4-BE49-F238E27FC236}">
                <a16:creationId xmlns:a16="http://schemas.microsoft.com/office/drawing/2014/main" id="{1B47E4AF-227B-44EB-9AFA-8BE19D667108}"/>
              </a:ext>
            </a:extLst>
          </p:cNvPr>
          <p:cNvSpPr>
            <a:spLocks noChangeArrowheads="1"/>
          </p:cNvSpPr>
          <p:nvPr/>
        </p:nvSpPr>
        <p:spPr bwMode="auto">
          <a:xfrm>
            <a:off x="3667363" y="425986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4" name="Rectangle 35">
            <a:extLst>
              <a:ext uri="{FF2B5EF4-FFF2-40B4-BE49-F238E27FC236}">
                <a16:creationId xmlns:a16="http://schemas.microsoft.com/office/drawing/2014/main" id="{0E184BFA-3527-4850-A0FA-500D52CC03AD}"/>
              </a:ext>
            </a:extLst>
          </p:cNvPr>
          <p:cNvSpPr>
            <a:spLocks noChangeArrowheads="1"/>
          </p:cNvSpPr>
          <p:nvPr/>
        </p:nvSpPr>
        <p:spPr bwMode="auto">
          <a:xfrm>
            <a:off x="4070941"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p>
        </p:txBody>
      </p:sp>
      <p:sp>
        <p:nvSpPr>
          <p:cNvPr id="185" name="Rectangle 36">
            <a:extLst>
              <a:ext uri="{FF2B5EF4-FFF2-40B4-BE49-F238E27FC236}">
                <a16:creationId xmlns:a16="http://schemas.microsoft.com/office/drawing/2014/main" id="{BBA55481-CF0A-403D-995D-0C84C106A2DA}"/>
              </a:ext>
            </a:extLst>
          </p:cNvPr>
          <p:cNvSpPr>
            <a:spLocks noChangeArrowheads="1"/>
          </p:cNvSpPr>
          <p:nvPr/>
        </p:nvSpPr>
        <p:spPr bwMode="auto">
          <a:xfrm>
            <a:off x="4517028"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16</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6" name="Rectangle 37">
            <a:extLst>
              <a:ext uri="{FF2B5EF4-FFF2-40B4-BE49-F238E27FC236}">
                <a16:creationId xmlns:a16="http://schemas.microsoft.com/office/drawing/2014/main" id="{163E0E03-0C75-4AEF-AB6C-32103BA34A20}"/>
              </a:ext>
            </a:extLst>
          </p:cNvPr>
          <p:cNvSpPr>
            <a:spLocks noChangeArrowheads="1"/>
          </p:cNvSpPr>
          <p:nvPr/>
        </p:nvSpPr>
        <p:spPr bwMode="auto">
          <a:xfrm>
            <a:off x="4971053"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7" name="Rectangle 38">
            <a:extLst>
              <a:ext uri="{FF2B5EF4-FFF2-40B4-BE49-F238E27FC236}">
                <a16:creationId xmlns:a16="http://schemas.microsoft.com/office/drawing/2014/main" id="{1689EBD8-7474-4A89-BB40-65ABCB78791A}"/>
              </a:ext>
            </a:extLst>
          </p:cNvPr>
          <p:cNvSpPr>
            <a:spLocks noChangeArrowheads="1"/>
          </p:cNvSpPr>
          <p:nvPr/>
        </p:nvSpPr>
        <p:spPr bwMode="auto">
          <a:xfrm>
            <a:off x="5425078"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24</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8" name="Rectangle 39">
            <a:extLst>
              <a:ext uri="{FF2B5EF4-FFF2-40B4-BE49-F238E27FC236}">
                <a16:creationId xmlns:a16="http://schemas.microsoft.com/office/drawing/2014/main" id="{A5CF4D1D-83A2-46E6-AA0E-D0A8777BC266}"/>
              </a:ext>
            </a:extLst>
          </p:cNvPr>
          <p:cNvSpPr>
            <a:spLocks noChangeArrowheads="1"/>
          </p:cNvSpPr>
          <p:nvPr/>
        </p:nvSpPr>
        <p:spPr bwMode="auto">
          <a:xfrm>
            <a:off x="5871166"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28</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9" name="Rectangle 40">
            <a:extLst>
              <a:ext uri="{FF2B5EF4-FFF2-40B4-BE49-F238E27FC236}">
                <a16:creationId xmlns:a16="http://schemas.microsoft.com/office/drawing/2014/main" id="{FC5C80FA-B882-4B2B-87CC-19C0BED711E5}"/>
              </a:ext>
            </a:extLst>
          </p:cNvPr>
          <p:cNvSpPr>
            <a:spLocks noChangeArrowheads="1"/>
          </p:cNvSpPr>
          <p:nvPr/>
        </p:nvSpPr>
        <p:spPr bwMode="auto">
          <a:xfrm>
            <a:off x="6766516"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36</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0" name="Rectangle 41">
            <a:extLst>
              <a:ext uri="{FF2B5EF4-FFF2-40B4-BE49-F238E27FC236}">
                <a16:creationId xmlns:a16="http://schemas.microsoft.com/office/drawing/2014/main" id="{304460B6-FF0F-48B3-85BC-C1FCB2778E87}"/>
              </a:ext>
            </a:extLst>
          </p:cNvPr>
          <p:cNvSpPr>
            <a:spLocks noChangeArrowheads="1"/>
          </p:cNvSpPr>
          <p:nvPr/>
        </p:nvSpPr>
        <p:spPr bwMode="auto">
          <a:xfrm>
            <a:off x="7228478"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1" name="Rectangle 42">
            <a:extLst>
              <a:ext uri="{FF2B5EF4-FFF2-40B4-BE49-F238E27FC236}">
                <a16:creationId xmlns:a16="http://schemas.microsoft.com/office/drawing/2014/main" id="{78C48971-748C-4DF2-AE37-1E6D6E1737C9}"/>
              </a:ext>
            </a:extLst>
          </p:cNvPr>
          <p:cNvSpPr>
            <a:spLocks noChangeArrowheads="1"/>
          </p:cNvSpPr>
          <p:nvPr/>
        </p:nvSpPr>
        <p:spPr bwMode="auto">
          <a:xfrm>
            <a:off x="7672978"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44</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2" name="Rectangle 45">
            <a:extLst>
              <a:ext uri="{FF2B5EF4-FFF2-40B4-BE49-F238E27FC236}">
                <a16:creationId xmlns:a16="http://schemas.microsoft.com/office/drawing/2014/main" id="{B165C678-9CCA-443B-B0DB-1D01C28C8B90}"/>
              </a:ext>
            </a:extLst>
          </p:cNvPr>
          <p:cNvSpPr>
            <a:spLocks noChangeArrowheads="1"/>
          </p:cNvSpPr>
          <p:nvPr/>
        </p:nvSpPr>
        <p:spPr bwMode="auto">
          <a:xfrm>
            <a:off x="820967" y="1600225"/>
            <a:ext cx="496546" cy="2403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ts val="200"/>
              </a:spcBef>
              <a:buFontTx/>
              <a:buNone/>
            </a:pPr>
            <a:r>
              <a:rPr lang="en-us" sz="1800" b="0" i="0" dirty="0">
                <a:latin typeface="Calibri" panose="020F0502020204030204" pitchFamily="34" charset="0"/>
                <a:ea typeface="メイリオ" panose="020B0604030504040204" pitchFamily="50" charset="-128"/>
                <a:cs typeface="Calibri" panose="020F0502020204030204" pitchFamily="34" charset="0"/>
              </a:rPr>
              <a:t>Severity of constipation</a:t>
            </a:r>
          </a:p>
          <a:p>
            <a:pPr algn="ctr" rtl="0" eaLnBrk="1" hangingPunct="1">
              <a:lnSpc>
                <a:spcPct val="90000"/>
              </a:lnSpc>
              <a:spcBef>
                <a:spcPts val="20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(patient's global assessment)</a:t>
            </a:r>
            <a:endParaRPr lang="en-US" altLang="ja-JP"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93" name="Rectangle 49">
            <a:extLst>
              <a:ext uri="{FF2B5EF4-FFF2-40B4-BE49-F238E27FC236}">
                <a16:creationId xmlns:a16="http://schemas.microsoft.com/office/drawing/2014/main" id="{EA3817E8-5952-42A5-BA4A-DEAFAC0A7231}"/>
              </a:ext>
            </a:extLst>
          </p:cNvPr>
          <p:cNvSpPr>
            <a:spLocks noChangeArrowheads="1"/>
          </p:cNvSpPr>
          <p:nvPr/>
        </p:nvSpPr>
        <p:spPr bwMode="auto">
          <a:xfrm>
            <a:off x="2316401" y="425986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94" name="Rectangle 50">
            <a:extLst>
              <a:ext uri="{FF2B5EF4-FFF2-40B4-BE49-F238E27FC236}">
                <a16:creationId xmlns:a16="http://schemas.microsoft.com/office/drawing/2014/main" id="{311F5C88-0730-42D1-AA3F-B6EC020ABED1}"/>
              </a:ext>
            </a:extLst>
          </p:cNvPr>
          <p:cNvSpPr>
            <a:spLocks noChangeArrowheads="1"/>
          </p:cNvSpPr>
          <p:nvPr/>
        </p:nvSpPr>
        <p:spPr bwMode="auto">
          <a:xfrm>
            <a:off x="6325191" y="425986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32</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95" name="Rectangle 1270">
            <a:extLst>
              <a:ext uri="{FF2B5EF4-FFF2-40B4-BE49-F238E27FC236}">
                <a16:creationId xmlns:a16="http://schemas.microsoft.com/office/drawing/2014/main" id="{6192D583-561B-4294-A936-84EA91C17A65}"/>
              </a:ext>
            </a:extLst>
          </p:cNvPr>
          <p:cNvSpPr>
            <a:spLocks noChangeArrowheads="1"/>
          </p:cNvSpPr>
          <p:nvPr/>
        </p:nvSpPr>
        <p:spPr bwMode="auto">
          <a:xfrm>
            <a:off x="8011999" y="4259860"/>
            <a:ext cx="41275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197" name="Line 93">
            <a:extLst>
              <a:ext uri="{FF2B5EF4-FFF2-40B4-BE49-F238E27FC236}">
                <a16:creationId xmlns:a16="http://schemas.microsoft.com/office/drawing/2014/main" id="{686BB6B1-BCD2-479D-84FD-7515D9093263}"/>
              </a:ext>
            </a:extLst>
          </p:cNvPr>
          <p:cNvSpPr>
            <a:spLocks noChangeShapeType="1"/>
          </p:cNvSpPr>
          <p:nvPr/>
        </p:nvSpPr>
        <p:spPr bwMode="auto">
          <a:xfrm>
            <a:off x="1841387" y="4161499"/>
            <a:ext cx="67024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203" name="直線コネクタ 202">
            <a:extLst>
              <a:ext uri="{FF2B5EF4-FFF2-40B4-BE49-F238E27FC236}">
                <a16:creationId xmlns:a16="http://schemas.microsoft.com/office/drawing/2014/main" id="{461436DA-07E5-4007-BF9A-0E308FB1BF89}"/>
              </a:ext>
            </a:extLst>
          </p:cNvPr>
          <p:cNvCxnSpPr/>
          <p:nvPr/>
        </p:nvCxnSpPr>
        <p:spPr bwMode="auto">
          <a:xfrm>
            <a:off x="1844562" y="1456399"/>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4" name="直線コネクタ 203">
            <a:extLst>
              <a:ext uri="{FF2B5EF4-FFF2-40B4-BE49-F238E27FC236}">
                <a16:creationId xmlns:a16="http://schemas.microsoft.com/office/drawing/2014/main" id="{AFD3B8A5-2BF0-4B93-8F26-DABE0EEAF156}"/>
              </a:ext>
            </a:extLst>
          </p:cNvPr>
          <p:cNvCxnSpPr>
            <a:cxnSpLocks/>
          </p:cNvCxnSpPr>
          <p:nvPr/>
        </p:nvCxnSpPr>
        <p:spPr bwMode="auto">
          <a:xfrm>
            <a:off x="1844562" y="2131086"/>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5" name="Line 100">
            <a:extLst>
              <a:ext uri="{FF2B5EF4-FFF2-40B4-BE49-F238E27FC236}">
                <a16:creationId xmlns:a16="http://schemas.microsoft.com/office/drawing/2014/main" id="{F38D74F5-977F-463C-9985-CCF81EC41B38}"/>
              </a:ext>
            </a:extLst>
          </p:cNvPr>
          <p:cNvSpPr>
            <a:spLocks noChangeShapeType="1"/>
          </p:cNvSpPr>
          <p:nvPr/>
        </p:nvSpPr>
        <p:spPr bwMode="auto">
          <a:xfrm rot="5400000">
            <a:off x="1771537" y="3415374"/>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6" name="Line 102">
            <a:extLst>
              <a:ext uri="{FF2B5EF4-FFF2-40B4-BE49-F238E27FC236}">
                <a16:creationId xmlns:a16="http://schemas.microsoft.com/office/drawing/2014/main" id="{0887FC3D-DD90-44C9-BBE5-1B01420F0F4B}"/>
              </a:ext>
            </a:extLst>
          </p:cNvPr>
          <p:cNvSpPr>
            <a:spLocks noChangeShapeType="1"/>
          </p:cNvSpPr>
          <p:nvPr/>
        </p:nvSpPr>
        <p:spPr bwMode="auto">
          <a:xfrm rot="5400000">
            <a:off x="1771537" y="2064411"/>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7" name="Line 101">
            <a:extLst>
              <a:ext uri="{FF2B5EF4-FFF2-40B4-BE49-F238E27FC236}">
                <a16:creationId xmlns:a16="http://schemas.microsoft.com/office/drawing/2014/main" id="{FD20539C-39B4-482A-896F-AB870F33D437}"/>
              </a:ext>
            </a:extLst>
          </p:cNvPr>
          <p:cNvSpPr>
            <a:spLocks noChangeShapeType="1"/>
          </p:cNvSpPr>
          <p:nvPr/>
        </p:nvSpPr>
        <p:spPr bwMode="auto">
          <a:xfrm rot="5400000">
            <a:off x="1767568" y="2736718"/>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8" name="Line 102">
            <a:extLst>
              <a:ext uri="{FF2B5EF4-FFF2-40B4-BE49-F238E27FC236}">
                <a16:creationId xmlns:a16="http://schemas.microsoft.com/office/drawing/2014/main" id="{1755D94A-96DF-4939-B0CC-60F8E4AD7C8E}"/>
              </a:ext>
            </a:extLst>
          </p:cNvPr>
          <p:cNvSpPr>
            <a:spLocks noChangeShapeType="1"/>
          </p:cNvSpPr>
          <p:nvPr/>
        </p:nvSpPr>
        <p:spPr bwMode="auto">
          <a:xfrm rot="5400000">
            <a:off x="1767568" y="1387343"/>
            <a:ext cx="0" cy="138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09" name="Line 92">
            <a:extLst>
              <a:ext uri="{FF2B5EF4-FFF2-40B4-BE49-F238E27FC236}">
                <a16:creationId xmlns:a16="http://schemas.microsoft.com/office/drawing/2014/main" id="{AA3ACD94-DF74-45F7-8C36-C1D795153340}"/>
              </a:ext>
            </a:extLst>
          </p:cNvPr>
          <p:cNvSpPr>
            <a:spLocks noChangeShapeType="1"/>
          </p:cNvSpPr>
          <p:nvPr/>
        </p:nvSpPr>
        <p:spPr bwMode="auto">
          <a:xfrm>
            <a:off x="1841387" y="1456399"/>
            <a:ext cx="0" cy="2698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10" name="Line 103">
            <a:extLst>
              <a:ext uri="{FF2B5EF4-FFF2-40B4-BE49-F238E27FC236}">
                <a16:creationId xmlns:a16="http://schemas.microsoft.com/office/drawing/2014/main" id="{CDF66A10-DF37-449F-AFA6-41711FC8FF8F}"/>
              </a:ext>
            </a:extLst>
          </p:cNvPr>
          <p:cNvSpPr>
            <a:spLocks noChangeShapeType="1"/>
          </p:cNvSpPr>
          <p:nvPr/>
        </p:nvSpPr>
        <p:spPr bwMode="auto">
          <a:xfrm rot="16200000" flipV="1">
            <a:off x="1771537" y="4091649"/>
            <a:ext cx="0" cy="139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18" name="Freeform 47">
            <a:extLst>
              <a:ext uri="{FF2B5EF4-FFF2-40B4-BE49-F238E27FC236}">
                <a16:creationId xmlns:a16="http://schemas.microsoft.com/office/drawing/2014/main" id="{7F2B28DD-B1F9-4B62-B438-4BDFB5A65E87}"/>
              </a:ext>
            </a:extLst>
          </p:cNvPr>
          <p:cNvSpPr>
            <a:spLocks/>
          </p:cNvSpPr>
          <p:nvPr/>
        </p:nvSpPr>
        <p:spPr bwMode="auto">
          <a:xfrm>
            <a:off x="1842974" y="2323174"/>
            <a:ext cx="6376988" cy="1100137"/>
          </a:xfrm>
          <a:custGeom>
            <a:avLst/>
            <a:gdLst>
              <a:gd name="T0" fmla="*/ 0 w 10111"/>
              <a:gd name="T1" fmla="*/ 0 h 10729"/>
              <a:gd name="T2" fmla="*/ 2147483646 w 10111"/>
              <a:gd name="T3" fmla="*/ 2147483646 h 10729"/>
              <a:gd name="T4" fmla="*/ 2147483646 w 10111"/>
              <a:gd name="T5" fmla="*/ 2147483646 h 10729"/>
              <a:gd name="T6" fmla="*/ 2147483646 w 10111"/>
              <a:gd name="T7" fmla="*/ 2147483646 h 10729"/>
              <a:gd name="T8" fmla="*/ 2147483646 w 10111"/>
              <a:gd name="T9" fmla="*/ 2147483646 h 10729"/>
              <a:gd name="T10" fmla="*/ 2147483646 w 10111"/>
              <a:gd name="T11" fmla="*/ 2147483646 h 10729"/>
              <a:gd name="T12" fmla="*/ 2147483646 w 10111"/>
              <a:gd name="T13" fmla="*/ 2147483646 h 10729"/>
              <a:gd name="T14" fmla="*/ 2147483646 w 10111"/>
              <a:gd name="T15" fmla="*/ 2147483646 h 10729"/>
              <a:gd name="T16" fmla="*/ 2147483646 w 10111"/>
              <a:gd name="T17" fmla="*/ 2147483646 h 10729"/>
              <a:gd name="T18" fmla="*/ 2147483646 w 10111"/>
              <a:gd name="T19" fmla="*/ 2147483646 h 107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11"/>
              <a:gd name="T31" fmla="*/ 0 h 10729"/>
              <a:gd name="T32" fmla="*/ 10111 w 10111"/>
              <a:gd name="T33" fmla="*/ 10729 h 107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11" h="10729">
                <a:moveTo>
                  <a:pt x="0" y="0"/>
                </a:moveTo>
                <a:lnTo>
                  <a:pt x="836" y="7382"/>
                </a:lnTo>
                <a:lnTo>
                  <a:pt x="1527" y="7912"/>
                </a:lnTo>
                <a:lnTo>
                  <a:pt x="2279" y="9428"/>
                </a:lnTo>
                <a:lnTo>
                  <a:pt x="2985" y="9428"/>
                </a:lnTo>
                <a:lnTo>
                  <a:pt x="3680" y="9996"/>
                </a:lnTo>
                <a:lnTo>
                  <a:pt x="6542" y="10034"/>
                </a:lnTo>
                <a:lnTo>
                  <a:pt x="7254" y="10681"/>
                </a:lnTo>
                <a:lnTo>
                  <a:pt x="9406" y="10729"/>
                </a:lnTo>
                <a:lnTo>
                  <a:pt x="10111" y="9958"/>
                </a:lnTo>
              </a:path>
            </a:pathLst>
          </a:custGeom>
          <a:noFill/>
          <a:ln w="38100">
            <a:solidFill>
              <a:srgbClr val="549117"/>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233" name="直線コネクタ 232">
            <a:extLst>
              <a:ext uri="{FF2B5EF4-FFF2-40B4-BE49-F238E27FC236}">
                <a16:creationId xmlns:a16="http://schemas.microsoft.com/office/drawing/2014/main" id="{EF7FF839-2993-44DA-BAAF-2456375EBC37}"/>
              </a:ext>
            </a:extLst>
          </p:cNvPr>
          <p:cNvCxnSpPr/>
          <p:nvPr/>
        </p:nvCxnSpPr>
        <p:spPr bwMode="auto">
          <a:xfrm>
            <a:off x="1844562" y="3483636"/>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34" name="直線コネクタ 233">
            <a:extLst>
              <a:ext uri="{FF2B5EF4-FFF2-40B4-BE49-F238E27FC236}">
                <a16:creationId xmlns:a16="http://schemas.microsoft.com/office/drawing/2014/main" id="{8A7F5F2D-0071-4114-830D-48FD80230169}"/>
              </a:ext>
            </a:extLst>
          </p:cNvPr>
          <p:cNvCxnSpPr/>
          <p:nvPr/>
        </p:nvCxnSpPr>
        <p:spPr bwMode="auto">
          <a:xfrm>
            <a:off x="1844562" y="2807361"/>
            <a:ext cx="6691312"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7" name="グループ化 6">
            <a:extLst>
              <a:ext uri="{FF2B5EF4-FFF2-40B4-BE49-F238E27FC236}">
                <a16:creationId xmlns:a16="http://schemas.microsoft.com/office/drawing/2014/main" id="{28CE5A31-6CE5-4031-928F-B2A410A79273}"/>
              </a:ext>
            </a:extLst>
          </p:cNvPr>
          <p:cNvGrpSpPr/>
          <p:nvPr/>
        </p:nvGrpSpPr>
        <p:grpSpPr>
          <a:xfrm>
            <a:off x="1787412" y="2278724"/>
            <a:ext cx="6488112" cy="1190625"/>
            <a:chOff x="1787412" y="2307299"/>
            <a:chExt cx="6488112" cy="1190625"/>
          </a:xfrm>
          <a:solidFill>
            <a:srgbClr val="549117"/>
          </a:solidFill>
        </p:grpSpPr>
        <p:sp>
          <p:nvSpPr>
            <p:cNvPr id="219" name="Oval 20">
              <a:extLst>
                <a:ext uri="{FF2B5EF4-FFF2-40B4-BE49-F238E27FC236}">
                  <a16:creationId xmlns:a16="http://schemas.microsoft.com/office/drawing/2014/main" id="{76C4BBC3-4A2F-4ECD-A6CF-D7FCCE3FFBB1}"/>
                </a:ext>
              </a:extLst>
            </p:cNvPr>
            <p:cNvSpPr>
              <a:spLocks noChangeArrowheads="1"/>
            </p:cNvSpPr>
            <p:nvPr/>
          </p:nvSpPr>
          <p:spPr bwMode="auto">
            <a:xfrm>
              <a:off x="2311287" y="305183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0" name="Oval 21">
              <a:extLst>
                <a:ext uri="{FF2B5EF4-FFF2-40B4-BE49-F238E27FC236}">
                  <a16:creationId xmlns:a16="http://schemas.microsoft.com/office/drawing/2014/main" id="{BBE80CB7-48C1-4ACC-BD9C-677FD1A2B1E7}"/>
                </a:ext>
              </a:extLst>
            </p:cNvPr>
            <p:cNvSpPr>
              <a:spLocks noChangeArrowheads="1"/>
            </p:cNvSpPr>
            <p:nvPr/>
          </p:nvSpPr>
          <p:spPr bwMode="auto">
            <a:xfrm>
              <a:off x="3211399" y="325503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1" name="Oval 22">
              <a:extLst>
                <a:ext uri="{FF2B5EF4-FFF2-40B4-BE49-F238E27FC236}">
                  <a16:creationId xmlns:a16="http://schemas.microsoft.com/office/drawing/2014/main" id="{57BC5028-9C89-457E-B32A-20284FE70949}"/>
                </a:ext>
              </a:extLst>
            </p:cNvPr>
            <p:cNvSpPr>
              <a:spLocks noChangeArrowheads="1"/>
            </p:cNvSpPr>
            <p:nvPr/>
          </p:nvSpPr>
          <p:spPr bwMode="auto">
            <a:xfrm>
              <a:off x="3662249" y="325503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2" name="Oval 23">
              <a:extLst>
                <a:ext uri="{FF2B5EF4-FFF2-40B4-BE49-F238E27FC236}">
                  <a16:creationId xmlns:a16="http://schemas.microsoft.com/office/drawing/2014/main" id="{C73BAF83-13A9-416F-A15B-5DC3B1B3007D}"/>
                </a:ext>
              </a:extLst>
            </p:cNvPr>
            <p:cNvSpPr>
              <a:spLocks noChangeArrowheads="1"/>
            </p:cNvSpPr>
            <p:nvPr/>
          </p:nvSpPr>
          <p:spPr bwMode="auto">
            <a:xfrm>
              <a:off x="4113099" y="3323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3" name="Oval 24">
              <a:extLst>
                <a:ext uri="{FF2B5EF4-FFF2-40B4-BE49-F238E27FC236}">
                  <a16:creationId xmlns:a16="http://schemas.microsoft.com/office/drawing/2014/main" id="{09CD2449-2963-465E-930D-E91F83444463}"/>
                </a:ext>
              </a:extLst>
            </p:cNvPr>
            <p:cNvSpPr>
              <a:spLocks noChangeArrowheads="1"/>
            </p:cNvSpPr>
            <p:nvPr/>
          </p:nvSpPr>
          <p:spPr bwMode="auto">
            <a:xfrm>
              <a:off x="4563949" y="3323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4" name="Oval 25">
              <a:extLst>
                <a:ext uri="{FF2B5EF4-FFF2-40B4-BE49-F238E27FC236}">
                  <a16:creationId xmlns:a16="http://schemas.microsoft.com/office/drawing/2014/main" id="{D7B59F50-415C-4CBB-90D5-DA7E91432C15}"/>
                </a:ext>
              </a:extLst>
            </p:cNvPr>
            <p:cNvSpPr>
              <a:spLocks noChangeArrowheads="1"/>
            </p:cNvSpPr>
            <p:nvPr/>
          </p:nvSpPr>
          <p:spPr bwMode="auto">
            <a:xfrm>
              <a:off x="5013212" y="3323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5" name="Oval 26">
              <a:extLst>
                <a:ext uri="{FF2B5EF4-FFF2-40B4-BE49-F238E27FC236}">
                  <a16:creationId xmlns:a16="http://schemas.microsoft.com/office/drawing/2014/main" id="{93E01B0D-446D-4FD9-BBF3-C957F8A943E7}"/>
                </a:ext>
              </a:extLst>
            </p:cNvPr>
            <p:cNvSpPr>
              <a:spLocks noChangeArrowheads="1"/>
            </p:cNvSpPr>
            <p:nvPr/>
          </p:nvSpPr>
          <p:spPr bwMode="auto">
            <a:xfrm>
              <a:off x="5464062" y="3323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6" name="Oval 27">
              <a:extLst>
                <a:ext uri="{FF2B5EF4-FFF2-40B4-BE49-F238E27FC236}">
                  <a16:creationId xmlns:a16="http://schemas.microsoft.com/office/drawing/2014/main" id="{B39F3070-939C-4D59-B223-AD059B18FC39}"/>
                </a:ext>
              </a:extLst>
            </p:cNvPr>
            <p:cNvSpPr>
              <a:spLocks noChangeArrowheads="1"/>
            </p:cNvSpPr>
            <p:nvPr/>
          </p:nvSpPr>
          <p:spPr bwMode="auto">
            <a:xfrm>
              <a:off x="5914912" y="3323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7" name="Oval 28">
              <a:extLst>
                <a:ext uri="{FF2B5EF4-FFF2-40B4-BE49-F238E27FC236}">
                  <a16:creationId xmlns:a16="http://schemas.microsoft.com/office/drawing/2014/main" id="{64380903-DE7D-486F-9CEF-6C3D1CC6868F}"/>
                </a:ext>
              </a:extLst>
            </p:cNvPr>
            <p:cNvSpPr>
              <a:spLocks noChangeArrowheads="1"/>
            </p:cNvSpPr>
            <p:nvPr/>
          </p:nvSpPr>
          <p:spPr bwMode="auto">
            <a:xfrm>
              <a:off x="6816612" y="338997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8" name="Oval 29">
              <a:extLst>
                <a:ext uri="{FF2B5EF4-FFF2-40B4-BE49-F238E27FC236}">
                  <a16:creationId xmlns:a16="http://schemas.microsoft.com/office/drawing/2014/main" id="{F1D2E2DF-EDA6-4CAB-938C-6DBCA42B812E}"/>
                </a:ext>
              </a:extLst>
            </p:cNvPr>
            <p:cNvSpPr>
              <a:spLocks noChangeArrowheads="1"/>
            </p:cNvSpPr>
            <p:nvPr/>
          </p:nvSpPr>
          <p:spPr bwMode="auto">
            <a:xfrm>
              <a:off x="7265874" y="338997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29" name="Oval 30">
              <a:extLst>
                <a:ext uri="{FF2B5EF4-FFF2-40B4-BE49-F238E27FC236}">
                  <a16:creationId xmlns:a16="http://schemas.microsoft.com/office/drawing/2014/main" id="{3CB31337-F680-41EB-A019-FB8CEC6B6F53}"/>
                </a:ext>
              </a:extLst>
            </p:cNvPr>
            <p:cNvSpPr>
              <a:spLocks noChangeArrowheads="1"/>
            </p:cNvSpPr>
            <p:nvPr/>
          </p:nvSpPr>
          <p:spPr bwMode="auto">
            <a:xfrm>
              <a:off x="7716724" y="338997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0" name="Oval 31">
              <a:extLst>
                <a:ext uri="{FF2B5EF4-FFF2-40B4-BE49-F238E27FC236}">
                  <a16:creationId xmlns:a16="http://schemas.microsoft.com/office/drawing/2014/main" id="{B257FE2E-9234-4388-B0F7-EA42CA6DB0FC}"/>
                </a:ext>
              </a:extLst>
            </p:cNvPr>
            <p:cNvSpPr>
              <a:spLocks noChangeArrowheads="1"/>
            </p:cNvSpPr>
            <p:nvPr/>
          </p:nvSpPr>
          <p:spPr bwMode="auto">
            <a:xfrm>
              <a:off x="8167574" y="3324886"/>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1" name="Oval 46">
              <a:extLst>
                <a:ext uri="{FF2B5EF4-FFF2-40B4-BE49-F238E27FC236}">
                  <a16:creationId xmlns:a16="http://schemas.microsoft.com/office/drawing/2014/main" id="{77A47FB4-F0F7-4E61-B28D-06E82EA79498}"/>
                </a:ext>
              </a:extLst>
            </p:cNvPr>
            <p:cNvSpPr>
              <a:spLocks noChangeArrowheads="1"/>
            </p:cNvSpPr>
            <p:nvPr/>
          </p:nvSpPr>
          <p:spPr bwMode="auto">
            <a:xfrm>
              <a:off x="6365762" y="3389974"/>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2" name="Oval 48">
              <a:extLst>
                <a:ext uri="{FF2B5EF4-FFF2-40B4-BE49-F238E27FC236}">
                  <a16:creationId xmlns:a16="http://schemas.microsoft.com/office/drawing/2014/main" id="{9E9EC756-73FE-456E-BBCD-5258D931F45F}"/>
                </a:ext>
              </a:extLst>
            </p:cNvPr>
            <p:cNvSpPr>
              <a:spLocks noChangeArrowheads="1"/>
            </p:cNvSpPr>
            <p:nvPr/>
          </p:nvSpPr>
          <p:spPr bwMode="auto">
            <a:xfrm>
              <a:off x="2760549" y="3118511"/>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35" name="Oval 20">
              <a:extLst>
                <a:ext uri="{FF2B5EF4-FFF2-40B4-BE49-F238E27FC236}">
                  <a16:creationId xmlns:a16="http://schemas.microsoft.com/office/drawing/2014/main" id="{B27E07AD-D83D-4C56-BC07-E1E57454DCF9}"/>
                </a:ext>
              </a:extLst>
            </p:cNvPr>
            <p:cNvSpPr>
              <a:spLocks noChangeArrowheads="1"/>
            </p:cNvSpPr>
            <p:nvPr/>
          </p:nvSpPr>
          <p:spPr bwMode="auto">
            <a:xfrm>
              <a:off x="1787412" y="2307299"/>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239" name="Text Box 100">
            <a:extLst>
              <a:ext uri="{FF2B5EF4-FFF2-40B4-BE49-F238E27FC236}">
                <a16:creationId xmlns:a16="http://schemas.microsoft.com/office/drawing/2014/main" id="{274F13AE-8424-4672-ACC4-7B195ED5BE8B}"/>
              </a:ext>
            </a:extLst>
          </p:cNvPr>
          <p:cNvSpPr txBox="1">
            <a:spLocks noChangeArrowheads="1"/>
          </p:cNvSpPr>
          <p:nvPr/>
        </p:nvSpPr>
        <p:spPr bwMode="auto">
          <a:xfrm>
            <a:off x="2419236" y="2188523"/>
            <a:ext cx="6201543" cy="674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Change in the severity of constipation (patient's global assessment):</a:t>
            </a:r>
            <a:br>
              <a:rPr lang="en-us" sz="1400" b="0" i="0" dirty="0">
                <a:latin typeface="Calibri" panose="020F0502020204030204" pitchFamily="34" charset="0"/>
                <a:ea typeface="メイリオ" panose="020B0604030504040204" pitchFamily="50" charset="-128"/>
                <a:cs typeface="Calibri" panose="020F0502020204030204" pitchFamily="34" charset="0"/>
              </a:rPr>
            </a:br>
            <a:r>
              <a:rPr lang="en-us" sz="1400" b="0" i="0" dirty="0">
                <a:latin typeface="Calibri" panose="020F0502020204030204" pitchFamily="34" charset="0"/>
                <a:ea typeface="メイリオ" panose="020B0604030504040204" pitchFamily="50" charset="-128"/>
                <a:cs typeface="Calibri" panose="020F0502020204030204" pitchFamily="34" charset="0"/>
              </a:rPr>
              <a:t>p &lt; 0.001 at all time points </a:t>
            </a:r>
            <a:br>
              <a:rPr lang="en-US" altLang="ja-JP" sz="1400" b="0" i="0" dirty="0">
                <a:latin typeface="Calibri" panose="020F0502020204030204" pitchFamily="34" charset="0"/>
                <a:ea typeface="メイリオ" panose="020B0604030504040204" pitchFamily="50" charset="-128"/>
                <a:cs typeface="Calibri" panose="020F0502020204030204" pitchFamily="34" charset="0"/>
              </a:rPr>
            </a:br>
            <a:r>
              <a:rPr lang="en-us" sz="1400" b="0" i="0" dirty="0">
                <a:latin typeface="Calibri" panose="020F0502020204030204" pitchFamily="34" charset="0"/>
                <a:ea typeface="メイリオ" panose="020B0604030504040204" pitchFamily="50" charset="-128"/>
                <a:cs typeface="Calibri" panose="020F0502020204030204" pitchFamily="34" charset="0"/>
              </a:rPr>
              <a:t>(one-sample t-test, vs. baseline)</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68" name="Text Box 189">
            <a:extLst>
              <a:ext uri="{FF2B5EF4-FFF2-40B4-BE49-F238E27FC236}">
                <a16:creationId xmlns:a16="http://schemas.microsoft.com/office/drawing/2014/main" id="{C84D1CC2-B5CD-437F-B667-7CE6BBFD807F}"/>
              </a:ext>
            </a:extLst>
          </p:cNvPr>
          <p:cNvSpPr txBox="1">
            <a:spLocks noChangeArrowheads="1"/>
          </p:cNvSpPr>
          <p:nvPr/>
        </p:nvSpPr>
        <p:spPr bwMode="auto">
          <a:xfrm>
            <a:off x="261352" y="4546460"/>
            <a:ext cx="5065489" cy="21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1800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[Assessment of severity of constipation (patient's global assessment)]</a:t>
            </a:r>
          </a:p>
        </p:txBody>
      </p:sp>
      <p:sp>
        <p:nvSpPr>
          <p:cNvPr id="70" name="Text Box 217">
            <a:extLst>
              <a:ext uri="{FF2B5EF4-FFF2-40B4-BE49-F238E27FC236}">
                <a16:creationId xmlns:a16="http://schemas.microsoft.com/office/drawing/2014/main" id="{3B4809CA-86E7-4950-A6CD-BAE013082905}"/>
              </a:ext>
            </a:extLst>
          </p:cNvPr>
          <p:cNvSpPr txBox="1">
            <a:spLocks noChangeArrowheads="1"/>
          </p:cNvSpPr>
          <p:nvPr/>
        </p:nvSpPr>
        <p:spPr bwMode="auto">
          <a:xfrm>
            <a:off x="742951" y="4004239"/>
            <a:ext cx="61425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None</a:t>
            </a:r>
          </a:p>
        </p:txBody>
      </p:sp>
      <p:sp>
        <p:nvSpPr>
          <p:cNvPr id="72" name="Text Box 216">
            <a:extLst>
              <a:ext uri="{FF2B5EF4-FFF2-40B4-BE49-F238E27FC236}">
                <a16:creationId xmlns:a16="http://schemas.microsoft.com/office/drawing/2014/main" id="{0C3C68F4-1567-4C12-9801-8AF74B9EE34C}"/>
              </a:ext>
            </a:extLst>
          </p:cNvPr>
          <p:cNvSpPr txBox="1">
            <a:spLocks noChangeArrowheads="1"/>
          </p:cNvSpPr>
          <p:nvPr/>
        </p:nvSpPr>
        <p:spPr bwMode="auto">
          <a:xfrm>
            <a:off x="743827" y="1114906"/>
            <a:ext cx="731829"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Very severe</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4" name="Text Box 106">
            <a:extLst>
              <a:ext uri="{FF2B5EF4-FFF2-40B4-BE49-F238E27FC236}">
                <a16:creationId xmlns:a16="http://schemas.microsoft.com/office/drawing/2014/main" id="{B450F1B5-1C88-4A5A-A429-3A30F5B7D19F}"/>
              </a:ext>
            </a:extLst>
          </p:cNvPr>
          <p:cNvSpPr txBox="1">
            <a:spLocks noChangeArrowheads="1"/>
          </p:cNvSpPr>
          <p:nvPr/>
        </p:nvSpPr>
        <p:spPr bwMode="auto">
          <a:xfrm>
            <a:off x="1411371" y="3337748"/>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p>
        </p:txBody>
      </p:sp>
      <p:sp>
        <p:nvSpPr>
          <p:cNvPr id="77" name="Text Box 107">
            <a:extLst>
              <a:ext uri="{FF2B5EF4-FFF2-40B4-BE49-F238E27FC236}">
                <a16:creationId xmlns:a16="http://schemas.microsoft.com/office/drawing/2014/main" id="{16E964F5-A3F9-4C64-B6EF-300CE277FA31}"/>
              </a:ext>
            </a:extLst>
          </p:cNvPr>
          <p:cNvSpPr txBox="1">
            <a:spLocks noChangeArrowheads="1"/>
          </p:cNvSpPr>
          <p:nvPr/>
        </p:nvSpPr>
        <p:spPr bwMode="auto">
          <a:xfrm>
            <a:off x="1411371" y="2663395"/>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p>
        </p:txBody>
      </p:sp>
      <p:sp>
        <p:nvSpPr>
          <p:cNvPr id="80" name="Text Box 108">
            <a:extLst>
              <a:ext uri="{FF2B5EF4-FFF2-40B4-BE49-F238E27FC236}">
                <a16:creationId xmlns:a16="http://schemas.microsoft.com/office/drawing/2014/main" id="{8353A7CD-3E1D-423A-B0AE-11BA6692A0AD}"/>
              </a:ext>
            </a:extLst>
          </p:cNvPr>
          <p:cNvSpPr txBox="1">
            <a:spLocks noChangeArrowheads="1"/>
          </p:cNvSpPr>
          <p:nvPr/>
        </p:nvSpPr>
        <p:spPr bwMode="auto">
          <a:xfrm>
            <a:off x="1411371" y="198904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p>
        </p:txBody>
      </p:sp>
      <p:sp>
        <p:nvSpPr>
          <p:cNvPr id="81" name="Text Box 108">
            <a:extLst>
              <a:ext uri="{FF2B5EF4-FFF2-40B4-BE49-F238E27FC236}">
                <a16:creationId xmlns:a16="http://schemas.microsoft.com/office/drawing/2014/main" id="{F862A18B-7851-4B3F-823A-33A27D2A00F0}"/>
              </a:ext>
            </a:extLst>
          </p:cNvPr>
          <p:cNvSpPr txBox="1">
            <a:spLocks noChangeArrowheads="1"/>
          </p:cNvSpPr>
          <p:nvPr/>
        </p:nvSpPr>
        <p:spPr bwMode="auto">
          <a:xfrm>
            <a:off x="1416134" y="1343264"/>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p>
        </p:txBody>
      </p:sp>
      <p:sp>
        <p:nvSpPr>
          <p:cNvPr id="82" name="Text Box 105">
            <a:extLst>
              <a:ext uri="{FF2B5EF4-FFF2-40B4-BE49-F238E27FC236}">
                <a16:creationId xmlns:a16="http://schemas.microsoft.com/office/drawing/2014/main" id="{09DFEA49-D2E0-4841-A45E-879AFA590AA2}"/>
              </a:ext>
            </a:extLst>
          </p:cNvPr>
          <p:cNvSpPr txBox="1">
            <a:spLocks noChangeArrowheads="1"/>
          </p:cNvSpPr>
          <p:nvPr/>
        </p:nvSpPr>
        <p:spPr bwMode="auto">
          <a:xfrm>
            <a:off x="1411371" y="4012102"/>
            <a:ext cx="27603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p>
        </p:txBody>
      </p:sp>
      <p:sp>
        <p:nvSpPr>
          <p:cNvPr id="83" name="Rectangle 1333">
            <a:extLst>
              <a:ext uri="{FF2B5EF4-FFF2-40B4-BE49-F238E27FC236}">
                <a16:creationId xmlns:a16="http://schemas.microsoft.com/office/drawing/2014/main" id="{C7758CD7-CB60-408E-B607-BA92169AAE33}"/>
              </a:ext>
            </a:extLst>
          </p:cNvPr>
          <p:cNvSpPr>
            <a:spLocks noChangeArrowheads="1"/>
          </p:cNvSpPr>
          <p:nvPr/>
        </p:nvSpPr>
        <p:spPr bwMode="auto">
          <a:xfrm>
            <a:off x="1523539" y="4270632"/>
            <a:ext cx="612347"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Baseline</a:t>
            </a:r>
          </a:p>
        </p:txBody>
      </p:sp>
      <p:sp>
        <p:nvSpPr>
          <p:cNvPr id="84" name="Rectangle 1270">
            <a:extLst>
              <a:ext uri="{FF2B5EF4-FFF2-40B4-BE49-F238E27FC236}">
                <a16:creationId xmlns:a16="http://schemas.microsoft.com/office/drawing/2014/main" id="{63365DED-C1E0-4235-AED1-AB365EAEB2C0}"/>
              </a:ext>
            </a:extLst>
          </p:cNvPr>
          <p:cNvSpPr>
            <a:spLocks noChangeArrowheads="1"/>
          </p:cNvSpPr>
          <p:nvPr/>
        </p:nvSpPr>
        <p:spPr bwMode="auto">
          <a:xfrm>
            <a:off x="8172400" y="4402087"/>
            <a:ext cx="592855"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(Weeks)</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5" name="Rectangle 86">
            <a:extLst>
              <a:ext uri="{FF2B5EF4-FFF2-40B4-BE49-F238E27FC236}">
                <a16:creationId xmlns:a16="http://schemas.microsoft.com/office/drawing/2014/main" id="{7604F331-C94B-46BB-B342-E88C0734192B}"/>
              </a:ext>
            </a:extLst>
          </p:cNvPr>
          <p:cNvSpPr>
            <a:spLocks noChangeArrowheads="1"/>
          </p:cNvSpPr>
          <p:nvPr/>
        </p:nvSpPr>
        <p:spPr bwMode="auto">
          <a:xfrm>
            <a:off x="5240634" y="1670417"/>
            <a:ext cx="2866234"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latin typeface="Calibri" panose="020F0502020204030204" pitchFamily="34" charset="0"/>
                <a:ea typeface="メイリオ" panose="020B0604030504040204" pitchFamily="50" charset="-128"/>
                <a:cs typeface="Calibri" panose="020F0502020204030204" pitchFamily="34" charset="0"/>
              </a:rPr>
              <a:t>Lubiprostone 48 </a:t>
            </a:r>
            <a:r>
              <a:rPr lang="en-us" sz="1600" b="0" i="0" dirty="0" err="1">
                <a:latin typeface="Calibri" panose="020F0502020204030204" pitchFamily="34" charset="0"/>
                <a:ea typeface="メイリオ" panose="020B0604030504040204" pitchFamily="50" charset="-128"/>
                <a:cs typeface="Calibri" panose="020F0502020204030204" pitchFamily="34" charset="0"/>
              </a:rPr>
              <a:t>μg</a:t>
            </a:r>
            <a:r>
              <a:rPr lang="en-us" sz="1600" b="0" i="0" dirty="0">
                <a:latin typeface="Calibri" panose="020F0502020204030204" pitchFamily="34" charset="0"/>
                <a:ea typeface="メイリオ" panose="020B0604030504040204" pitchFamily="50" charset="-128"/>
                <a:cs typeface="Calibri" panose="020F0502020204030204" pitchFamily="34" charset="0"/>
              </a:rPr>
              <a:t>/day (n = 209)</a:t>
            </a:r>
            <a:endParaRPr lang="ja-JP" altLang="en-US" sz="1600" b="0" i="0" baseline="30000" dirty="0">
              <a:latin typeface="Calibri" panose="020F0502020204030204" pitchFamily="34" charset="0"/>
              <a:ea typeface="メイリオ" panose="020B0604030504040204" pitchFamily="50" charset="-128"/>
              <a:cs typeface="Calibri" panose="020F0502020204030204" pitchFamily="34" charset="0"/>
            </a:endParaRPr>
          </a:p>
        </p:txBody>
      </p:sp>
      <p:sp>
        <p:nvSpPr>
          <p:cNvPr id="86" name="Line 85">
            <a:extLst>
              <a:ext uri="{FF2B5EF4-FFF2-40B4-BE49-F238E27FC236}">
                <a16:creationId xmlns:a16="http://schemas.microsoft.com/office/drawing/2014/main" id="{02192104-E0F1-468B-9B27-B0775BCFB348}"/>
              </a:ext>
            </a:extLst>
          </p:cNvPr>
          <p:cNvSpPr>
            <a:spLocks noChangeShapeType="1"/>
          </p:cNvSpPr>
          <p:nvPr/>
        </p:nvSpPr>
        <p:spPr bwMode="auto">
          <a:xfrm>
            <a:off x="4897400" y="1798587"/>
            <a:ext cx="360362" cy="0"/>
          </a:xfrm>
          <a:prstGeom prst="line">
            <a:avLst/>
          </a:prstGeom>
          <a:noFill/>
          <a:ln w="38100">
            <a:solidFill>
              <a:srgbClr val="549117"/>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87" name="Oval 84">
            <a:extLst>
              <a:ext uri="{FF2B5EF4-FFF2-40B4-BE49-F238E27FC236}">
                <a16:creationId xmlns:a16="http://schemas.microsoft.com/office/drawing/2014/main" id="{D06A5141-E913-47BF-99B3-D9E561054837}"/>
              </a:ext>
            </a:extLst>
          </p:cNvPr>
          <p:cNvSpPr>
            <a:spLocks noChangeArrowheads="1"/>
          </p:cNvSpPr>
          <p:nvPr/>
        </p:nvSpPr>
        <p:spPr bwMode="auto">
          <a:xfrm>
            <a:off x="5005350" y="1727150"/>
            <a:ext cx="144462" cy="142875"/>
          </a:xfrm>
          <a:prstGeom prst="ellipse">
            <a:avLst/>
          </a:prstGeom>
          <a:solidFill>
            <a:srgbClr val="549117"/>
          </a:solidFill>
          <a:ln>
            <a:noFill/>
          </a:ln>
        </p:spPr>
        <p:txBody>
          <a:bodyPr wrap="none" rtlCol="0" anchor="ct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79" name="Group 194">
            <a:extLst>
              <a:ext uri="{FF2B5EF4-FFF2-40B4-BE49-F238E27FC236}">
                <a16:creationId xmlns:a16="http://schemas.microsoft.com/office/drawing/2014/main" id="{6FE1450A-C187-4FD4-890A-42BA789A0C78}"/>
              </a:ext>
            </a:extLst>
          </p:cNvPr>
          <p:cNvGraphicFramePr>
            <a:graphicFrameLocks noGrp="1"/>
          </p:cNvGraphicFramePr>
          <p:nvPr>
            <p:extLst>
              <p:ext uri="{D42A27DB-BD31-4B8C-83A1-F6EECF244321}">
                <p14:modId xmlns:p14="http://schemas.microsoft.com/office/powerpoint/2010/main" val="2197561209"/>
              </p:ext>
            </p:extLst>
          </p:nvPr>
        </p:nvGraphicFramePr>
        <p:xfrm>
          <a:off x="371809" y="4760491"/>
          <a:ext cx="8435308" cy="711504"/>
        </p:xfrm>
        <a:graphic>
          <a:graphicData uri="http://schemas.openxmlformats.org/drawingml/2006/table">
            <a:tbl>
              <a:tblPr/>
              <a:tblGrid>
                <a:gridCol w="1033258">
                  <a:extLst>
                    <a:ext uri="{9D8B030D-6E8A-4147-A177-3AD203B41FA5}">
                      <a16:colId xmlns:a16="http://schemas.microsoft.com/office/drawing/2014/main" val="20000"/>
                    </a:ext>
                  </a:extLst>
                </a:gridCol>
                <a:gridCol w="1418112">
                  <a:extLst>
                    <a:ext uri="{9D8B030D-6E8A-4147-A177-3AD203B41FA5}">
                      <a16:colId xmlns:a16="http://schemas.microsoft.com/office/drawing/2014/main" val="20001"/>
                    </a:ext>
                  </a:extLst>
                </a:gridCol>
                <a:gridCol w="1249852">
                  <a:extLst>
                    <a:ext uri="{9D8B030D-6E8A-4147-A177-3AD203B41FA5}">
                      <a16:colId xmlns:a16="http://schemas.microsoft.com/office/drawing/2014/main" val="20002"/>
                    </a:ext>
                  </a:extLst>
                </a:gridCol>
                <a:gridCol w="2582077">
                  <a:extLst>
                    <a:ext uri="{9D8B030D-6E8A-4147-A177-3AD203B41FA5}">
                      <a16:colId xmlns:a16="http://schemas.microsoft.com/office/drawing/2014/main" val="20003"/>
                    </a:ext>
                  </a:extLst>
                </a:gridCol>
                <a:gridCol w="2152009">
                  <a:extLst>
                    <a:ext uri="{9D8B030D-6E8A-4147-A177-3AD203B41FA5}">
                      <a16:colId xmlns:a16="http://schemas.microsoft.com/office/drawing/2014/main" val="20004"/>
                    </a:ext>
                  </a:extLst>
                </a:gridCol>
              </a:tblGrid>
              <a:tr h="112484">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1</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2</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3</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ctr"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4</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a16="http://schemas.microsoft.com/office/drawing/2014/main" val="10000"/>
                  </a:ext>
                </a:extLst>
              </a:tr>
              <a:tr h="311817">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None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 symptom of constipation at all)</a:t>
                      </a:r>
                      <a:endParaRPr kumimoji="1"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0" fontAlgn="base" latinLnBrk="0" hangingPunct="0">
                        <a:lnSpc>
                          <a:spcPct val="90000"/>
                        </a:lnSpc>
                        <a:spcBef>
                          <a:spcPts val="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Mild</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0" fontAlgn="base" latinLnBrk="0" hangingPunct="0">
                        <a:lnSpc>
                          <a:spcPct val="90000"/>
                        </a:lnSpc>
                        <a:spcBef>
                          <a:spcPts val="0"/>
                        </a:spcBef>
                        <a:spcAft>
                          <a:spcPct val="0"/>
                        </a:spcAft>
                        <a:buClrTx/>
                        <a:buSzTx/>
                        <a:buFont typeface="HGPｺﾞｼｯｸE" pitchFamily="50" charset="-128"/>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(Slight symptoms of constipation)</a:t>
                      </a:r>
                      <a:endParaRPr kumimoji="1" lang="ja-JP" altLang="en-US" sz="1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ts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Moderate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(Constipation is present, but with only moderate symptoms)</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ts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(Having severe constipation with difficulty in defecation, or having only a slight feeling of evacuation in the bathroom)</a:t>
                      </a:r>
                      <a:endParaRPr kumimoji="0" lang="ja-JP" altLang="en-US" sz="9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HGPｺﾞｼｯｸE" pitchFamily="50" charset="-128"/>
                        <a:defRPr kumimoji="1" sz="2000">
                          <a:solidFill>
                            <a:schemeClr val="tx1"/>
                          </a:solidFill>
                          <a:latin typeface="HGPｺﾞｼｯｸE" pitchFamily="50" charset="-128"/>
                          <a:ea typeface="HGPｺﾞｼｯｸE" pitchFamily="50" charset="-128"/>
                        </a:defRPr>
                      </a:lvl1pPr>
                      <a:lvl2pPr marL="742950" indent="-285750" eaLnBrk="0" hangingPunct="0">
                        <a:spcBef>
                          <a:spcPct val="20000"/>
                        </a:spcBef>
                        <a:buFont typeface="HGPｺﾞｼｯｸE" pitchFamily="50" charset="-128"/>
                        <a:defRPr kumimoji="1">
                          <a:solidFill>
                            <a:schemeClr val="tx1"/>
                          </a:solidFill>
                          <a:latin typeface="HGPｺﾞｼｯｸE" pitchFamily="50" charset="-128"/>
                          <a:ea typeface="HGPｺﾞｼｯｸE" pitchFamily="50" charset="-128"/>
                        </a:defRPr>
                      </a:lvl2pPr>
                      <a:lvl3pPr marL="1143000" indent="-228600" eaLnBrk="0" hangingPunct="0">
                        <a:spcBef>
                          <a:spcPct val="20000"/>
                        </a:spcBef>
                        <a:buFont typeface="HGPｺﾞｼｯｸE" pitchFamily="50" charset="-128"/>
                        <a:defRPr kumimoji="1" sz="1600">
                          <a:solidFill>
                            <a:schemeClr val="tx1"/>
                          </a:solidFill>
                          <a:latin typeface="HGPｺﾞｼｯｸE" pitchFamily="50" charset="-128"/>
                          <a:ea typeface="HGPｺﾞｼｯｸE" pitchFamily="50" charset="-128"/>
                        </a:defRPr>
                      </a:lvl3pPr>
                      <a:lvl4pPr marL="16002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4pPr>
                      <a:lvl5pPr marL="2057400" indent="-228600" eaLnBrk="0" hangingPunct="0">
                        <a:spcBef>
                          <a:spcPct val="20000"/>
                        </a:spcBef>
                        <a:buFont typeface="HGPｺﾞｼｯｸE" pitchFamily="50" charset="-128"/>
                        <a:defRPr kumimoji="1" sz="1400">
                          <a:solidFill>
                            <a:schemeClr val="tx1"/>
                          </a:solidFill>
                          <a:latin typeface="HGPｺﾞｼｯｸE" pitchFamily="50" charset="-128"/>
                          <a:ea typeface="HGPｺﾞｼｯｸE" pitchFamily="50" charset="-128"/>
                        </a:defRPr>
                      </a:lvl5pPr>
                      <a:lvl6pPr marL="25146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6pPr>
                      <a:lvl7pPr marL="29718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7pPr>
                      <a:lvl8pPr marL="34290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8pPr>
                      <a:lvl9pPr marL="3886200" indent="-228600" eaLnBrk="0" fontAlgn="base" hangingPunct="0">
                        <a:spcBef>
                          <a:spcPct val="20000"/>
                        </a:spcBef>
                        <a:spcAft>
                          <a:spcPct val="0"/>
                        </a:spcAft>
                        <a:buFont typeface="HGPｺﾞｼｯｸE" pitchFamily="50" charset="-128"/>
                        <a:defRPr kumimoji="1" sz="1400">
                          <a:solidFill>
                            <a:schemeClr val="tx1"/>
                          </a:solidFill>
                          <a:latin typeface="HGPｺﾞｼｯｸE" pitchFamily="50" charset="-128"/>
                          <a:ea typeface="HGPｺﾞｼｯｸE" pitchFamily="50" charset="-128"/>
                        </a:defRPr>
                      </a:lvl9pPr>
                    </a:lstStyle>
                    <a:p>
                      <a:pPr marL="0" marR="0" lvl="0" indent="0" algn="l" defTabSz="914400" rtl="0" eaLnBrk="1" fontAlgn="base" latinLnBrk="0" hangingPunct="1">
                        <a:lnSpc>
                          <a:spcPct val="90000"/>
                        </a:lnSpc>
                        <a:spcBef>
                          <a:spcPts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Very severe</a:t>
                      </a:r>
                      <a:endParaRPr kumimoji="0"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88900" marR="0" lvl="0" indent="-88900" algn="l" defTabSz="914400" rtl="0" eaLnBrk="1" fontAlgn="base" latinLnBrk="0" hangingPunct="1">
                        <a:lnSpc>
                          <a:spcPct val="90000"/>
                        </a:lnSpc>
                        <a:spcBef>
                          <a:spcPts val="0"/>
                        </a:spcBef>
                        <a:spcAft>
                          <a:spcPct val="0"/>
                        </a:spcAft>
                        <a:buClrTx/>
                        <a:buSzTx/>
                        <a:buFontTx/>
                        <a:buNone/>
                        <a:tabLst/>
                      </a:pPr>
                      <a:r>
                        <a:rPr lang="en-us" sz="8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(Stubborn constipation with almost no bowel movement, or almost no feeling of evacuation in the bathroom)</a:t>
                      </a:r>
                      <a:endParaRPr kumimoji="0" lang="ja-JP" altLang="en-US" sz="8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R="36000" marT="36000" marB="18000"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sp>
        <p:nvSpPr>
          <p:cNvPr id="66" name="正方形/長方形 65">
            <a:extLst>
              <a:ext uri="{FF2B5EF4-FFF2-40B4-BE49-F238E27FC236}">
                <a16:creationId xmlns:a16="http://schemas.microsoft.com/office/drawing/2014/main" id="{1D27DFFA-CB32-45D3-9D6C-D3D0FF9785F7}"/>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78" name="テキスト ボックス 10">
            <a:extLst>
              <a:ext uri="{FF2B5EF4-FFF2-40B4-BE49-F238E27FC236}">
                <a16:creationId xmlns:a16="http://schemas.microsoft.com/office/drawing/2014/main" id="{B42165B0-D8F2-428A-B75D-B6FAD614970D}"/>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9" name="テキスト ボックス 22">
            <a:extLst>
              <a:ext uri="{FF2B5EF4-FFF2-40B4-BE49-F238E27FC236}">
                <a16:creationId xmlns:a16="http://schemas.microsoft.com/office/drawing/2014/main" id="{F50406D0-C3D8-4B42-B062-A7792FE8ED16}"/>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71500" indent="-5715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67"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71"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56" name="タイトル 2"/>
          <p:cNvSpPr>
            <a:spLocks noGrp="1"/>
          </p:cNvSpPr>
          <p:nvPr>
            <p:ph type="title"/>
          </p:nvPr>
        </p:nvSpPr>
        <p:spPr/>
        <p:txBody>
          <a:bodyPr rtlCol="0"/>
          <a:lstStyle/>
          <a:p>
            <a:pPr rtl="0"/>
            <a:r>
              <a:rPr lang="en-us" dirty="0"/>
              <a:t>Effect of </a:t>
            </a:r>
            <a:r>
              <a:rPr lang="en-us" dirty="0" err="1"/>
              <a:t>lubiprostone</a:t>
            </a:r>
            <a:r>
              <a:rPr lang="en-us" dirty="0"/>
              <a:t> on QOL:</a:t>
            </a:r>
            <a:br>
              <a:rPr lang="en-US" altLang="ja-JP" dirty="0"/>
            </a:br>
            <a:r>
              <a:rPr lang="en-us" dirty="0"/>
              <a:t>Evaluation with SF-36</a:t>
            </a:r>
            <a:r>
              <a:rPr lang="en-us" baseline="30000"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a:t>
            </a:r>
            <a:r>
              <a:rPr lang="en-us" sz="1800" dirty="0"/>
              <a:t>(scores based on the Japanese version scoring program)</a:t>
            </a:r>
            <a:endParaRPr lang="ja-JP" altLang="en-US" sz="2000" dirty="0"/>
          </a:p>
        </p:txBody>
      </p:sp>
      <p:sp>
        <p:nvSpPr>
          <p:cNvPr id="115744" name="Text Box 243"/>
          <p:cNvSpPr txBox="1">
            <a:spLocks noChangeArrowheads="1"/>
          </p:cNvSpPr>
          <p:nvPr/>
        </p:nvSpPr>
        <p:spPr bwMode="auto">
          <a:xfrm>
            <a:off x="371810" y="4918985"/>
            <a:ext cx="4037259"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5000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*1: SF-36</a:t>
            </a:r>
            <a:r>
              <a:rPr lang="en-us" sz="1200" b="0" i="0" baseline="30000" dirty="0">
                <a:solidFill>
                  <a:srgbClr val="000000"/>
                </a:solidFill>
                <a:latin typeface="Arial" panose="020B0604020202020204" pitchFamily="34" charset="0"/>
                <a:ea typeface="メイリオ" panose="020B0604030504040204" pitchFamily="50" charset="-128"/>
                <a:cs typeface="Arial" panose="020B060402020202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is a registered trademark of Medical Outcomes Trust.</a:t>
            </a:r>
          </a:p>
        </p:txBody>
      </p:sp>
      <p:sp>
        <p:nvSpPr>
          <p:cNvPr id="115745" name="Rectangle 1288"/>
          <p:cNvSpPr>
            <a:spLocks noChangeArrowheads="1"/>
          </p:cNvSpPr>
          <p:nvPr/>
        </p:nvSpPr>
        <p:spPr bwMode="auto">
          <a:xfrm>
            <a:off x="908645" y="2013702"/>
            <a:ext cx="249299" cy="2226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eaLnBrk="1" hangingPunct="1">
              <a:lnSpc>
                <a:spcPct val="90000"/>
              </a:lnSpc>
              <a:spcBef>
                <a:spcPct val="0"/>
              </a:spcBef>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SF-36</a:t>
            </a:r>
            <a:r>
              <a:rPr lang="en-us" altLang="ja-JP" sz="1800" b="0" i="0" baseline="20000" dirty="0">
                <a:solidFill>
                  <a:srgbClr val="000000"/>
                </a:solidFill>
                <a:latin typeface="Arial" panose="020B0604020202020204" pitchFamily="34" charset="0"/>
                <a:ea typeface="メイリオ" panose="020B0604030504040204" pitchFamily="50" charset="-128"/>
                <a:cs typeface="Arial" panose="020B0604020202020204" pitchFamily="34" charset="0"/>
              </a:rPr>
              <a:t>®</a:t>
            </a:r>
            <a:r>
              <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altLang="ja-JP" sz="1800" b="0" i="0" baseline="20000" dirty="0">
                <a:solidFill>
                  <a:srgbClr val="000000"/>
                </a:solidFill>
                <a:latin typeface="Calibri" panose="020F0502020204030204" pitchFamily="34" charset="0"/>
                <a:ea typeface="メイリオ" panose="020B0604030504040204" pitchFamily="50" charset="-128"/>
                <a:cs typeface="Calibri" panose="020F0502020204030204" pitchFamily="34" charset="0"/>
              </a:rPr>
              <a:t>1</a:t>
            </a:r>
            <a:r>
              <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subscale score</a:t>
            </a:r>
          </a:p>
        </p:txBody>
      </p:sp>
      <p:sp>
        <p:nvSpPr>
          <p:cNvPr id="115758" name="Rectangle 1282"/>
          <p:cNvSpPr>
            <a:spLocks noChangeArrowheads="1"/>
          </p:cNvSpPr>
          <p:nvPr/>
        </p:nvSpPr>
        <p:spPr bwMode="auto">
          <a:xfrm>
            <a:off x="1692356" y="5162626"/>
            <a:ext cx="1482778"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Baseline (n = 208)</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60" name="Rectangle 1282"/>
          <p:cNvSpPr>
            <a:spLocks noChangeArrowheads="1"/>
          </p:cNvSpPr>
          <p:nvPr/>
        </p:nvSpPr>
        <p:spPr bwMode="auto">
          <a:xfrm>
            <a:off x="6606436" y="5151513"/>
            <a:ext cx="1515351"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Week 48 (n = 207)</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62" name="Rectangle 1282"/>
          <p:cNvSpPr>
            <a:spLocks noChangeArrowheads="1"/>
          </p:cNvSpPr>
          <p:nvPr/>
        </p:nvSpPr>
        <p:spPr bwMode="auto">
          <a:xfrm>
            <a:off x="3924542" y="5151513"/>
            <a:ext cx="1515351"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Week 24 (n = 173)</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14" name="Rectangle 1280"/>
          <p:cNvSpPr>
            <a:spLocks noChangeArrowheads="1"/>
          </p:cNvSpPr>
          <p:nvPr/>
        </p:nvSpPr>
        <p:spPr bwMode="auto">
          <a:xfrm>
            <a:off x="1730772" y="4444080"/>
            <a:ext cx="1060078"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Physical functioning</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15" name="Rectangle 1280"/>
          <p:cNvSpPr>
            <a:spLocks noChangeArrowheads="1"/>
          </p:cNvSpPr>
          <p:nvPr/>
        </p:nvSpPr>
        <p:spPr bwMode="auto">
          <a:xfrm>
            <a:off x="2709332" y="4444080"/>
            <a:ext cx="688258"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Role physical</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16" name="Rectangle 1280"/>
          <p:cNvSpPr>
            <a:spLocks noChangeArrowheads="1"/>
          </p:cNvSpPr>
          <p:nvPr/>
        </p:nvSpPr>
        <p:spPr bwMode="auto">
          <a:xfrm>
            <a:off x="3559417" y="4444080"/>
            <a:ext cx="59006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Bodily pain</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17" name="Rectangle 1280"/>
          <p:cNvSpPr>
            <a:spLocks noChangeArrowheads="1"/>
          </p:cNvSpPr>
          <p:nvPr/>
        </p:nvSpPr>
        <p:spPr bwMode="auto">
          <a:xfrm>
            <a:off x="4261211" y="4444080"/>
            <a:ext cx="790462"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General health</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18" name="Rectangle 1280"/>
          <p:cNvSpPr>
            <a:spLocks noChangeArrowheads="1"/>
          </p:cNvSpPr>
          <p:nvPr/>
        </p:nvSpPr>
        <p:spPr bwMode="auto">
          <a:xfrm>
            <a:off x="5107584" y="4444080"/>
            <a:ext cx="659636"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Vitality</a:t>
            </a:r>
          </a:p>
        </p:txBody>
      </p:sp>
      <p:sp>
        <p:nvSpPr>
          <p:cNvPr id="115719" name="Rectangle 1280"/>
          <p:cNvSpPr>
            <a:spLocks noChangeArrowheads="1"/>
          </p:cNvSpPr>
          <p:nvPr/>
        </p:nvSpPr>
        <p:spPr bwMode="auto">
          <a:xfrm>
            <a:off x="5755519" y="4444080"/>
            <a:ext cx="946842"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Social functioning</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20" name="Rectangle 1280"/>
          <p:cNvSpPr>
            <a:spLocks noChangeArrowheads="1"/>
          </p:cNvSpPr>
          <p:nvPr/>
        </p:nvSpPr>
        <p:spPr bwMode="auto">
          <a:xfrm>
            <a:off x="6632549" y="4444080"/>
            <a:ext cx="812418"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Role emotional</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21" name="Rectangle 1280"/>
          <p:cNvSpPr>
            <a:spLocks noChangeArrowheads="1"/>
          </p:cNvSpPr>
          <p:nvPr/>
        </p:nvSpPr>
        <p:spPr bwMode="auto">
          <a:xfrm>
            <a:off x="7439521" y="4444080"/>
            <a:ext cx="751929"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Mental health</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722" name="Rectangle 1060"/>
          <p:cNvSpPr>
            <a:spLocks noChangeArrowheads="1"/>
          </p:cNvSpPr>
          <p:nvPr/>
        </p:nvSpPr>
        <p:spPr bwMode="auto">
          <a:xfrm>
            <a:off x="1518889" y="4280529"/>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46</a:t>
            </a:r>
          </a:p>
        </p:txBody>
      </p:sp>
      <p:sp>
        <p:nvSpPr>
          <p:cNvPr id="115726" name="Rectangle 1065"/>
          <p:cNvSpPr>
            <a:spLocks noChangeArrowheads="1"/>
          </p:cNvSpPr>
          <p:nvPr/>
        </p:nvSpPr>
        <p:spPr bwMode="auto">
          <a:xfrm>
            <a:off x="1518889" y="1607814"/>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56</a:t>
            </a:r>
          </a:p>
        </p:txBody>
      </p:sp>
      <p:sp>
        <p:nvSpPr>
          <p:cNvPr id="115759" name="Rectangle 1221"/>
          <p:cNvSpPr>
            <a:spLocks noChangeArrowheads="1"/>
          </p:cNvSpPr>
          <p:nvPr/>
        </p:nvSpPr>
        <p:spPr bwMode="auto">
          <a:xfrm>
            <a:off x="1433986" y="5157355"/>
            <a:ext cx="212725" cy="220663"/>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63" name="Rectangle 1081"/>
          <p:cNvSpPr>
            <a:spLocks noChangeArrowheads="1"/>
          </p:cNvSpPr>
          <p:nvPr/>
        </p:nvSpPr>
        <p:spPr bwMode="auto">
          <a:xfrm>
            <a:off x="3676491" y="5157355"/>
            <a:ext cx="214312" cy="220663"/>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61" name="Rectangle 1232"/>
          <p:cNvSpPr>
            <a:spLocks noChangeArrowheads="1"/>
          </p:cNvSpPr>
          <p:nvPr/>
        </p:nvSpPr>
        <p:spPr bwMode="auto">
          <a:xfrm>
            <a:off x="6369019" y="5157355"/>
            <a:ext cx="212725" cy="22066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cxnSp>
        <p:nvCxnSpPr>
          <p:cNvPr id="154" name="直線コネクタ 153"/>
          <p:cNvCxnSpPr>
            <a:cxnSpLocks/>
          </p:cNvCxnSpPr>
          <p:nvPr/>
        </p:nvCxnSpPr>
        <p:spPr bwMode="auto">
          <a:xfrm>
            <a:off x="1823869" y="2500989"/>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5723" name="Rectangle 1061"/>
          <p:cNvSpPr>
            <a:spLocks noChangeArrowheads="1"/>
          </p:cNvSpPr>
          <p:nvPr/>
        </p:nvSpPr>
        <p:spPr bwMode="auto">
          <a:xfrm>
            <a:off x="1518889" y="3752081"/>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48</a:t>
            </a:r>
          </a:p>
        </p:txBody>
      </p:sp>
      <p:sp>
        <p:nvSpPr>
          <p:cNvPr id="115724" name="Rectangle 1062"/>
          <p:cNvSpPr>
            <a:spLocks noChangeArrowheads="1"/>
          </p:cNvSpPr>
          <p:nvPr/>
        </p:nvSpPr>
        <p:spPr bwMode="auto">
          <a:xfrm>
            <a:off x="1518889" y="3224329"/>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50</a:t>
            </a:r>
          </a:p>
        </p:txBody>
      </p:sp>
      <p:sp>
        <p:nvSpPr>
          <p:cNvPr id="115725" name="Rectangle 1064"/>
          <p:cNvSpPr>
            <a:spLocks noChangeArrowheads="1"/>
          </p:cNvSpPr>
          <p:nvPr/>
        </p:nvSpPr>
        <p:spPr bwMode="auto">
          <a:xfrm>
            <a:off x="1518889" y="2153346"/>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54</a:t>
            </a:r>
          </a:p>
        </p:txBody>
      </p:sp>
      <p:sp>
        <p:nvSpPr>
          <p:cNvPr id="115727" name="Line 1054"/>
          <p:cNvSpPr>
            <a:spLocks noChangeShapeType="1"/>
          </p:cNvSpPr>
          <p:nvPr/>
        </p:nvSpPr>
        <p:spPr bwMode="auto">
          <a:xfrm>
            <a:off x="1723856" y="3842181"/>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28" name="Line 1055"/>
          <p:cNvSpPr>
            <a:spLocks noChangeShapeType="1"/>
          </p:cNvSpPr>
          <p:nvPr/>
        </p:nvSpPr>
        <p:spPr bwMode="auto">
          <a:xfrm>
            <a:off x="1723856" y="3305986"/>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29" name="Line 1056"/>
          <p:cNvSpPr>
            <a:spLocks noChangeShapeType="1"/>
          </p:cNvSpPr>
          <p:nvPr/>
        </p:nvSpPr>
        <p:spPr bwMode="auto">
          <a:xfrm>
            <a:off x="1723856" y="2772604"/>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0" name="Line 1058"/>
          <p:cNvSpPr>
            <a:spLocks noChangeShapeType="1"/>
          </p:cNvSpPr>
          <p:nvPr/>
        </p:nvSpPr>
        <p:spPr bwMode="auto">
          <a:xfrm>
            <a:off x="1723856" y="1700213"/>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1" name="Line 1286"/>
          <p:cNvSpPr>
            <a:spLocks noChangeShapeType="1"/>
          </p:cNvSpPr>
          <p:nvPr/>
        </p:nvSpPr>
        <p:spPr bwMode="auto">
          <a:xfrm>
            <a:off x="1723856" y="4368525"/>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2" name="Line 1284"/>
          <p:cNvSpPr>
            <a:spLocks noChangeShapeType="1"/>
          </p:cNvSpPr>
          <p:nvPr/>
        </p:nvSpPr>
        <p:spPr bwMode="auto">
          <a:xfrm>
            <a:off x="1785769" y="4368525"/>
            <a:ext cx="6489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3" name="Rectangle 1063"/>
          <p:cNvSpPr>
            <a:spLocks noChangeArrowheads="1"/>
          </p:cNvSpPr>
          <p:nvPr/>
        </p:nvSpPr>
        <p:spPr bwMode="auto">
          <a:xfrm>
            <a:off x="1518889" y="2690949"/>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52</a:t>
            </a:r>
          </a:p>
        </p:txBody>
      </p:sp>
      <p:sp>
        <p:nvSpPr>
          <p:cNvPr id="115734" name="Rectangle 1065"/>
          <p:cNvSpPr>
            <a:spLocks noChangeArrowheads="1"/>
          </p:cNvSpPr>
          <p:nvPr/>
        </p:nvSpPr>
        <p:spPr bwMode="auto">
          <a:xfrm>
            <a:off x="1518889" y="1887358"/>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55</a:t>
            </a:r>
          </a:p>
        </p:txBody>
      </p:sp>
      <p:sp>
        <p:nvSpPr>
          <p:cNvPr id="115735" name="Line 1058"/>
          <p:cNvSpPr>
            <a:spLocks noChangeShapeType="1"/>
          </p:cNvSpPr>
          <p:nvPr/>
        </p:nvSpPr>
        <p:spPr bwMode="auto">
          <a:xfrm>
            <a:off x="1723856" y="1969015"/>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6" name="Rectangle 1065"/>
          <p:cNvSpPr>
            <a:spLocks noChangeArrowheads="1"/>
          </p:cNvSpPr>
          <p:nvPr/>
        </p:nvSpPr>
        <p:spPr bwMode="auto">
          <a:xfrm>
            <a:off x="1518889" y="242074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53</a:t>
            </a:r>
          </a:p>
        </p:txBody>
      </p:sp>
      <p:sp>
        <p:nvSpPr>
          <p:cNvPr id="115737" name="Line 1058"/>
          <p:cNvSpPr>
            <a:spLocks noChangeShapeType="1"/>
          </p:cNvSpPr>
          <p:nvPr/>
        </p:nvSpPr>
        <p:spPr bwMode="auto">
          <a:xfrm>
            <a:off x="1723856" y="2502396"/>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8" name="Line 1056"/>
          <p:cNvSpPr>
            <a:spLocks noChangeShapeType="1"/>
          </p:cNvSpPr>
          <p:nvPr/>
        </p:nvSpPr>
        <p:spPr bwMode="auto">
          <a:xfrm>
            <a:off x="1723856" y="3034369"/>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39" name="Rectangle 1063"/>
          <p:cNvSpPr>
            <a:spLocks noChangeArrowheads="1"/>
          </p:cNvSpPr>
          <p:nvPr/>
        </p:nvSpPr>
        <p:spPr bwMode="auto">
          <a:xfrm>
            <a:off x="1518889" y="295412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51</a:t>
            </a:r>
          </a:p>
        </p:txBody>
      </p:sp>
      <p:sp>
        <p:nvSpPr>
          <p:cNvPr id="115740" name="Rectangle 1062"/>
          <p:cNvSpPr>
            <a:spLocks noChangeArrowheads="1"/>
          </p:cNvSpPr>
          <p:nvPr/>
        </p:nvSpPr>
        <p:spPr bwMode="auto">
          <a:xfrm>
            <a:off x="1518889" y="3486094"/>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49</a:t>
            </a:r>
          </a:p>
        </p:txBody>
      </p:sp>
      <p:sp>
        <p:nvSpPr>
          <p:cNvPr id="115741" name="Line 1055"/>
          <p:cNvSpPr>
            <a:spLocks noChangeShapeType="1"/>
          </p:cNvSpPr>
          <p:nvPr/>
        </p:nvSpPr>
        <p:spPr bwMode="auto">
          <a:xfrm>
            <a:off x="1723856" y="3569158"/>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42" name="Rectangle 1062"/>
          <p:cNvSpPr>
            <a:spLocks noChangeArrowheads="1"/>
          </p:cNvSpPr>
          <p:nvPr/>
        </p:nvSpPr>
        <p:spPr bwMode="auto">
          <a:xfrm>
            <a:off x="1518889" y="4015253"/>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47</a:t>
            </a:r>
          </a:p>
        </p:txBody>
      </p:sp>
      <p:sp>
        <p:nvSpPr>
          <p:cNvPr id="115743" name="Line 1055"/>
          <p:cNvSpPr>
            <a:spLocks noChangeShapeType="1"/>
          </p:cNvSpPr>
          <p:nvPr/>
        </p:nvSpPr>
        <p:spPr bwMode="auto">
          <a:xfrm>
            <a:off x="1723856" y="4103946"/>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51" name="Line 1058"/>
          <p:cNvSpPr>
            <a:spLocks noChangeShapeType="1"/>
          </p:cNvSpPr>
          <p:nvPr/>
        </p:nvSpPr>
        <p:spPr bwMode="auto">
          <a:xfrm>
            <a:off x="1723856" y="2233594"/>
            <a:ext cx="1000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48" name="直線コネクタ 147"/>
          <p:cNvCxnSpPr>
            <a:cxnSpLocks/>
          </p:cNvCxnSpPr>
          <p:nvPr/>
        </p:nvCxnSpPr>
        <p:spPr bwMode="auto">
          <a:xfrm>
            <a:off x="1823869" y="3570565"/>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9" name="直線コネクタ 148"/>
          <p:cNvCxnSpPr>
            <a:cxnSpLocks/>
          </p:cNvCxnSpPr>
          <p:nvPr/>
        </p:nvCxnSpPr>
        <p:spPr bwMode="auto">
          <a:xfrm>
            <a:off x="1823869" y="3844996"/>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0" name="直線コネクタ 149"/>
          <p:cNvCxnSpPr>
            <a:cxnSpLocks/>
          </p:cNvCxnSpPr>
          <p:nvPr/>
        </p:nvCxnSpPr>
        <p:spPr bwMode="auto">
          <a:xfrm>
            <a:off x="1823869" y="4103946"/>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7" name="直線コネクタ 146"/>
          <p:cNvCxnSpPr>
            <a:cxnSpLocks/>
          </p:cNvCxnSpPr>
          <p:nvPr/>
        </p:nvCxnSpPr>
        <p:spPr bwMode="auto">
          <a:xfrm>
            <a:off x="1823869" y="3305986"/>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直線コネクタ 104"/>
          <p:cNvCxnSpPr/>
          <p:nvPr/>
        </p:nvCxnSpPr>
        <p:spPr bwMode="auto">
          <a:xfrm>
            <a:off x="1823869" y="1700213"/>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直線コネクタ 106"/>
          <p:cNvCxnSpPr>
            <a:cxnSpLocks/>
          </p:cNvCxnSpPr>
          <p:nvPr/>
        </p:nvCxnSpPr>
        <p:spPr bwMode="auto">
          <a:xfrm>
            <a:off x="1823869" y="1969015"/>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1" name="直線コネクタ 150"/>
          <p:cNvCxnSpPr>
            <a:cxnSpLocks/>
          </p:cNvCxnSpPr>
          <p:nvPr/>
        </p:nvCxnSpPr>
        <p:spPr bwMode="auto">
          <a:xfrm>
            <a:off x="1823869" y="2235001"/>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a:cxnSpLocks/>
          </p:cNvCxnSpPr>
          <p:nvPr/>
        </p:nvCxnSpPr>
        <p:spPr bwMode="auto">
          <a:xfrm>
            <a:off x="1823869" y="2771197"/>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4" name="直線コネクタ 133"/>
          <p:cNvCxnSpPr>
            <a:cxnSpLocks/>
          </p:cNvCxnSpPr>
          <p:nvPr/>
        </p:nvCxnSpPr>
        <p:spPr bwMode="auto">
          <a:xfrm>
            <a:off x="1823869" y="3035777"/>
            <a:ext cx="64087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5767" name="Text Box 33"/>
          <p:cNvSpPr txBox="1">
            <a:spLocks noChangeArrowheads="1"/>
          </p:cNvSpPr>
          <p:nvPr/>
        </p:nvSpPr>
        <p:spPr bwMode="auto">
          <a:xfrm>
            <a:off x="4655003" y="2348546"/>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768" name="Rectangle 1221"/>
          <p:cNvSpPr>
            <a:spLocks noChangeArrowheads="1"/>
          </p:cNvSpPr>
          <p:nvPr/>
        </p:nvSpPr>
        <p:spPr bwMode="auto">
          <a:xfrm>
            <a:off x="1969919" y="2447510"/>
            <a:ext cx="204788" cy="1923831"/>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71" name="Rectangle 1221"/>
          <p:cNvSpPr>
            <a:spLocks noChangeArrowheads="1"/>
          </p:cNvSpPr>
          <p:nvPr/>
        </p:nvSpPr>
        <p:spPr bwMode="auto">
          <a:xfrm>
            <a:off x="2755732" y="2928819"/>
            <a:ext cx="204788" cy="1442522"/>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74" name="Rectangle 1221"/>
          <p:cNvSpPr>
            <a:spLocks noChangeArrowheads="1"/>
          </p:cNvSpPr>
          <p:nvPr/>
        </p:nvSpPr>
        <p:spPr bwMode="auto">
          <a:xfrm>
            <a:off x="3552657" y="3383389"/>
            <a:ext cx="204788" cy="987951"/>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77" name="Rectangle 1221"/>
          <p:cNvSpPr>
            <a:spLocks noChangeArrowheads="1"/>
          </p:cNvSpPr>
          <p:nvPr/>
        </p:nvSpPr>
        <p:spPr bwMode="auto">
          <a:xfrm>
            <a:off x="4351169" y="3194806"/>
            <a:ext cx="206375" cy="1173720"/>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80" name="Rectangle 1221"/>
          <p:cNvSpPr>
            <a:spLocks noChangeArrowheads="1"/>
          </p:cNvSpPr>
          <p:nvPr/>
        </p:nvSpPr>
        <p:spPr bwMode="auto">
          <a:xfrm>
            <a:off x="5133807" y="3434053"/>
            <a:ext cx="204788" cy="931658"/>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83" name="Rectangle 1221"/>
          <p:cNvSpPr>
            <a:spLocks noChangeArrowheads="1"/>
          </p:cNvSpPr>
          <p:nvPr/>
        </p:nvSpPr>
        <p:spPr bwMode="auto">
          <a:xfrm>
            <a:off x="5929144" y="2980890"/>
            <a:ext cx="204788" cy="1386228"/>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86" name="Rectangle 1221"/>
          <p:cNvSpPr>
            <a:spLocks noChangeArrowheads="1"/>
          </p:cNvSpPr>
          <p:nvPr/>
        </p:nvSpPr>
        <p:spPr bwMode="auto">
          <a:xfrm>
            <a:off x="6726069" y="3383389"/>
            <a:ext cx="204788" cy="985136"/>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89" name="Rectangle 1221"/>
          <p:cNvSpPr>
            <a:spLocks noChangeArrowheads="1"/>
          </p:cNvSpPr>
          <p:nvPr/>
        </p:nvSpPr>
        <p:spPr bwMode="auto">
          <a:xfrm>
            <a:off x="7522994" y="3248285"/>
            <a:ext cx="204788" cy="1120241"/>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69" name="Rectangle 1232"/>
          <p:cNvSpPr>
            <a:spLocks noChangeArrowheads="1"/>
          </p:cNvSpPr>
          <p:nvPr/>
        </p:nvSpPr>
        <p:spPr bwMode="auto">
          <a:xfrm>
            <a:off x="2166769" y="2098490"/>
            <a:ext cx="204788" cy="2270036"/>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2" name="Rectangle 1232"/>
          <p:cNvSpPr>
            <a:spLocks noChangeArrowheads="1"/>
          </p:cNvSpPr>
          <p:nvPr/>
        </p:nvSpPr>
        <p:spPr bwMode="auto">
          <a:xfrm>
            <a:off x="2960519" y="2661425"/>
            <a:ext cx="206375" cy="1704286"/>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5" name="Rectangle 1232"/>
          <p:cNvSpPr>
            <a:spLocks noChangeArrowheads="1"/>
          </p:cNvSpPr>
          <p:nvPr/>
        </p:nvSpPr>
        <p:spPr bwMode="auto">
          <a:xfrm>
            <a:off x="3757444" y="2581206"/>
            <a:ext cx="204788" cy="1787319"/>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8" name="Rectangle 1232"/>
          <p:cNvSpPr>
            <a:spLocks noChangeArrowheads="1"/>
          </p:cNvSpPr>
          <p:nvPr/>
        </p:nvSpPr>
        <p:spPr bwMode="auto">
          <a:xfrm>
            <a:off x="4557544" y="2634685"/>
            <a:ext cx="204788" cy="1733840"/>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1" name="Rectangle 1232"/>
          <p:cNvSpPr>
            <a:spLocks noChangeArrowheads="1"/>
          </p:cNvSpPr>
          <p:nvPr/>
        </p:nvSpPr>
        <p:spPr bwMode="auto">
          <a:xfrm>
            <a:off x="5338594" y="3089256"/>
            <a:ext cx="204788" cy="1277863"/>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4" name="Rectangle 1232"/>
          <p:cNvSpPr>
            <a:spLocks noChangeArrowheads="1"/>
          </p:cNvSpPr>
          <p:nvPr/>
        </p:nvSpPr>
        <p:spPr bwMode="auto">
          <a:xfrm>
            <a:off x="6133932" y="2768383"/>
            <a:ext cx="204788" cy="1602958"/>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7" name="Rectangle 1232"/>
          <p:cNvSpPr>
            <a:spLocks noChangeArrowheads="1"/>
          </p:cNvSpPr>
          <p:nvPr/>
        </p:nvSpPr>
        <p:spPr bwMode="auto">
          <a:xfrm>
            <a:off x="6930857" y="2793715"/>
            <a:ext cx="203200" cy="1571997"/>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90" name="Rectangle 1232"/>
          <p:cNvSpPr>
            <a:spLocks noChangeArrowheads="1"/>
          </p:cNvSpPr>
          <p:nvPr/>
        </p:nvSpPr>
        <p:spPr bwMode="auto">
          <a:xfrm>
            <a:off x="7727782" y="2928819"/>
            <a:ext cx="204788" cy="1438299"/>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0" name="Rectangle 1232"/>
          <p:cNvSpPr>
            <a:spLocks noChangeArrowheads="1"/>
          </p:cNvSpPr>
          <p:nvPr/>
        </p:nvSpPr>
        <p:spPr bwMode="auto">
          <a:xfrm>
            <a:off x="2371557" y="1992939"/>
            <a:ext cx="204788" cy="2374179"/>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3" name="Rectangle 1232"/>
          <p:cNvSpPr>
            <a:spLocks noChangeArrowheads="1"/>
          </p:cNvSpPr>
          <p:nvPr/>
        </p:nvSpPr>
        <p:spPr bwMode="auto">
          <a:xfrm>
            <a:off x="3166894" y="2873933"/>
            <a:ext cx="204788" cy="1493186"/>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6" name="Rectangle 1232"/>
          <p:cNvSpPr>
            <a:spLocks noChangeArrowheads="1"/>
          </p:cNvSpPr>
          <p:nvPr/>
        </p:nvSpPr>
        <p:spPr bwMode="auto">
          <a:xfrm>
            <a:off x="3962232" y="2499581"/>
            <a:ext cx="204788" cy="1867538"/>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79" name="Rectangle 1232"/>
          <p:cNvSpPr>
            <a:spLocks noChangeArrowheads="1"/>
          </p:cNvSpPr>
          <p:nvPr/>
        </p:nvSpPr>
        <p:spPr bwMode="auto">
          <a:xfrm>
            <a:off x="4746457" y="2633278"/>
            <a:ext cx="206375" cy="1733840"/>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2" name="Rectangle 1232"/>
          <p:cNvSpPr>
            <a:spLocks noChangeArrowheads="1"/>
          </p:cNvSpPr>
          <p:nvPr/>
        </p:nvSpPr>
        <p:spPr bwMode="auto">
          <a:xfrm>
            <a:off x="5543382" y="3222952"/>
            <a:ext cx="204788" cy="1148388"/>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5" name="Rectangle 1232"/>
          <p:cNvSpPr>
            <a:spLocks noChangeArrowheads="1"/>
          </p:cNvSpPr>
          <p:nvPr/>
        </p:nvSpPr>
        <p:spPr bwMode="auto">
          <a:xfrm>
            <a:off x="6338719" y="2872526"/>
            <a:ext cx="204788" cy="1498815"/>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88" name="Rectangle 1232"/>
          <p:cNvSpPr>
            <a:spLocks noChangeArrowheads="1"/>
          </p:cNvSpPr>
          <p:nvPr/>
        </p:nvSpPr>
        <p:spPr bwMode="auto">
          <a:xfrm>
            <a:off x="7134057" y="2927412"/>
            <a:ext cx="204788" cy="1439707"/>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91" name="Rectangle 1232"/>
          <p:cNvSpPr>
            <a:spLocks noChangeArrowheads="1"/>
          </p:cNvSpPr>
          <p:nvPr/>
        </p:nvSpPr>
        <p:spPr bwMode="auto">
          <a:xfrm>
            <a:off x="7932569" y="3009037"/>
            <a:ext cx="204788" cy="1359488"/>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5792" name="Line 1053"/>
          <p:cNvSpPr>
            <a:spLocks noChangeShapeType="1"/>
          </p:cNvSpPr>
          <p:nvPr/>
        </p:nvSpPr>
        <p:spPr bwMode="auto">
          <a:xfrm>
            <a:off x="1825457" y="1700213"/>
            <a:ext cx="0" cy="2668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93" name="Line 1284"/>
          <p:cNvSpPr>
            <a:spLocks noChangeShapeType="1"/>
          </p:cNvSpPr>
          <p:nvPr/>
        </p:nvSpPr>
        <p:spPr bwMode="auto">
          <a:xfrm>
            <a:off x="1785769" y="4368525"/>
            <a:ext cx="6489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5799" name="Text Box 33"/>
          <p:cNvSpPr txBox="1">
            <a:spLocks noChangeArrowheads="1"/>
          </p:cNvSpPr>
          <p:nvPr/>
        </p:nvSpPr>
        <p:spPr bwMode="auto">
          <a:xfrm>
            <a:off x="6845741" y="2638086"/>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0" name="Text Box 33"/>
          <p:cNvSpPr txBox="1">
            <a:spLocks noChangeArrowheads="1"/>
          </p:cNvSpPr>
          <p:nvPr/>
        </p:nvSpPr>
        <p:spPr bwMode="auto">
          <a:xfrm>
            <a:off x="3878677" y="2249958"/>
            <a:ext cx="346250"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1" name="Text Box 33"/>
          <p:cNvSpPr txBox="1">
            <a:spLocks noChangeArrowheads="1"/>
          </p:cNvSpPr>
          <p:nvPr/>
        </p:nvSpPr>
        <p:spPr bwMode="auto">
          <a:xfrm>
            <a:off x="2357583" y="1826675"/>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2" name="Text Box 33"/>
          <p:cNvSpPr txBox="1">
            <a:spLocks noChangeArrowheads="1"/>
          </p:cNvSpPr>
          <p:nvPr/>
        </p:nvSpPr>
        <p:spPr bwMode="auto">
          <a:xfrm>
            <a:off x="2128175" y="1975119"/>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3" name="Text Box 33"/>
          <p:cNvSpPr txBox="1">
            <a:spLocks noChangeArrowheads="1"/>
          </p:cNvSpPr>
          <p:nvPr/>
        </p:nvSpPr>
        <p:spPr bwMode="auto">
          <a:xfrm>
            <a:off x="3723568" y="2371283"/>
            <a:ext cx="230832"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4" name="Text Box 33"/>
          <p:cNvSpPr txBox="1">
            <a:spLocks noChangeArrowheads="1"/>
          </p:cNvSpPr>
          <p:nvPr/>
        </p:nvSpPr>
        <p:spPr bwMode="auto">
          <a:xfrm>
            <a:off x="4586214" y="2501253"/>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5" name="Text Box 33"/>
          <p:cNvSpPr txBox="1">
            <a:spLocks noChangeArrowheads="1"/>
          </p:cNvSpPr>
          <p:nvPr/>
        </p:nvSpPr>
        <p:spPr bwMode="auto">
          <a:xfrm>
            <a:off x="5370196" y="2897868"/>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115806" name="Text Box 33"/>
          <p:cNvSpPr txBox="1">
            <a:spLocks noChangeArrowheads="1"/>
          </p:cNvSpPr>
          <p:nvPr/>
        </p:nvSpPr>
        <p:spPr bwMode="auto">
          <a:xfrm>
            <a:off x="7161379" y="2784908"/>
            <a:ext cx="115416" cy="24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99" name="Text Box 100">
            <a:extLst>
              <a:ext uri="{FF2B5EF4-FFF2-40B4-BE49-F238E27FC236}">
                <a16:creationId xmlns:a16="http://schemas.microsoft.com/office/drawing/2014/main" id="{971AADF5-3FA1-4B78-9989-58A18F1ED17F}"/>
              </a:ext>
            </a:extLst>
          </p:cNvPr>
          <p:cNvSpPr txBox="1">
            <a:spLocks noChangeArrowheads="1"/>
          </p:cNvSpPr>
          <p:nvPr/>
        </p:nvSpPr>
        <p:spPr bwMode="auto">
          <a:xfrm>
            <a:off x="3149919" y="1388944"/>
            <a:ext cx="5187446"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 &lt; 0.001, **: p &lt; 0.01, *: p &lt; 0.05 (one-sample t-test, vs. baseline)</a:t>
            </a:r>
            <a:endParaRPr lang="zh-TW"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03" name="正方形/長方形 102">
            <a:extLst>
              <a:ext uri="{FF2B5EF4-FFF2-40B4-BE49-F238E27FC236}">
                <a16:creationId xmlns:a16="http://schemas.microsoft.com/office/drawing/2014/main" id="{AFCE8E0F-ACC0-4832-A77F-3400F9D9140A}"/>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06" name="テキスト ボックス 10">
            <a:extLst>
              <a:ext uri="{FF2B5EF4-FFF2-40B4-BE49-F238E27FC236}">
                <a16:creationId xmlns:a16="http://schemas.microsoft.com/office/drawing/2014/main" id="{FAC6BC06-F28D-4B8A-8590-0D80077E6E3E}"/>
              </a:ext>
            </a:extLst>
          </p:cNvPr>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Fukudo S, et al. Clin Gastroenterol Hepatol. 13(2): 294-301. e5, 2015.</a:t>
            </a: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p>
        </p:txBody>
      </p:sp>
      <p:sp>
        <p:nvSpPr>
          <p:cNvPr id="101" name="テキスト ボックス 22">
            <a:extLst>
              <a:ext uri="{FF2B5EF4-FFF2-40B4-BE49-F238E27FC236}">
                <a16:creationId xmlns:a16="http://schemas.microsoft.com/office/drawing/2014/main" id="{6D18617A-07BC-4182-B509-FC2155569839}"/>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71500" indent="-5715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102"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04"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49" name="タイトル 2"/>
          <p:cNvSpPr>
            <a:spLocks noGrp="1"/>
          </p:cNvSpPr>
          <p:nvPr>
            <p:ph type="title"/>
          </p:nvPr>
        </p:nvSpPr>
        <p:spPr/>
        <p:txBody>
          <a:bodyPr rtlCol="0"/>
          <a:lstStyle/>
          <a:p>
            <a:pPr rtl="0"/>
            <a:r>
              <a:rPr lang="en-us" dirty="0"/>
              <a:t>Effect of </a:t>
            </a:r>
            <a:r>
              <a:rPr lang="en-us" dirty="0" err="1"/>
              <a:t>lubiprostone</a:t>
            </a:r>
            <a:r>
              <a:rPr lang="en-us" dirty="0"/>
              <a:t> on QOL:</a:t>
            </a:r>
            <a:br>
              <a:rPr lang="en-US" altLang="ja-JP" dirty="0"/>
            </a:br>
            <a:r>
              <a:rPr lang="en-us" dirty="0"/>
              <a:t>Evaluation with IBS-QOL-J</a:t>
            </a:r>
          </a:p>
        </p:txBody>
      </p:sp>
      <p:sp>
        <p:nvSpPr>
          <p:cNvPr id="236" name="Rectangle 1041">
            <a:extLst>
              <a:ext uri="{FF2B5EF4-FFF2-40B4-BE49-F238E27FC236}">
                <a16:creationId xmlns:a16="http://schemas.microsoft.com/office/drawing/2014/main" id="{4065DE21-4BA4-4AF1-BF5E-75D9F78DEA34}"/>
              </a:ext>
            </a:extLst>
          </p:cNvPr>
          <p:cNvSpPr>
            <a:spLocks noChangeArrowheads="1"/>
          </p:cNvSpPr>
          <p:nvPr/>
        </p:nvSpPr>
        <p:spPr bwMode="auto">
          <a:xfrm>
            <a:off x="2572560" y="4455258"/>
            <a:ext cx="68400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Dysphoria</a:t>
            </a:r>
          </a:p>
        </p:txBody>
      </p:sp>
      <p:sp>
        <p:nvSpPr>
          <p:cNvPr id="237" name="Rectangle 1042">
            <a:extLst>
              <a:ext uri="{FF2B5EF4-FFF2-40B4-BE49-F238E27FC236}">
                <a16:creationId xmlns:a16="http://schemas.microsoft.com/office/drawing/2014/main" id="{39E75971-6964-40F3-9BFA-4D9C45C6F8F5}"/>
              </a:ext>
            </a:extLst>
          </p:cNvPr>
          <p:cNvSpPr>
            <a:spLocks noChangeArrowheads="1"/>
          </p:cNvSpPr>
          <p:nvPr/>
        </p:nvSpPr>
        <p:spPr bwMode="auto">
          <a:xfrm>
            <a:off x="3265484" y="4455258"/>
            <a:ext cx="792000"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Interference with activity</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8" name="Rectangle 1043">
            <a:extLst>
              <a:ext uri="{FF2B5EF4-FFF2-40B4-BE49-F238E27FC236}">
                <a16:creationId xmlns:a16="http://schemas.microsoft.com/office/drawing/2014/main" id="{83FED567-70DD-4A7C-A29E-27A897E0E359}"/>
              </a:ext>
            </a:extLst>
          </p:cNvPr>
          <p:cNvSpPr>
            <a:spLocks noChangeArrowheads="1"/>
          </p:cNvSpPr>
          <p:nvPr/>
        </p:nvSpPr>
        <p:spPr bwMode="auto">
          <a:xfrm>
            <a:off x="4052576" y="4455258"/>
            <a:ext cx="634865"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Body image</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39" name="Rectangle 1044">
            <a:extLst>
              <a:ext uri="{FF2B5EF4-FFF2-40B4-BE49-F238E27FC236}">
                <a16:creationId xmlns:a16="http://schemas.microsoft.com/office/drawing/2014/main" id="{4BD125D8-EE05-40DF-A633-949ABF362EBA}"/>
              </a:ext>
            </a:extLst>
          </p:cNvPr>
          <p:cNvSpPr>
            <a:spLocks noChangeArrowheads="1"/>
          </p:cNvSpPr>
          <p:nvPr/>
        </p:nvSpPr>
        <p:spPr bwMode="auto">
          <a:xfrm>
            <a:off x="4728883" y="4455258"/>
            <a:ext cx="711405"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Health worry</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0" name="Rectangle 1045">
            <a:extLst>
              <a:ext uri="{FF2B5EF4-FFF2-40B4-BE49-F238E27FC236}">
                <a16:creationId xmlns:a16="http://schemas.microsoft.com/office/drawing/2014/main" id="{F1BA9410-699C-48C2-A19D-95F5DCDA1491}"/>
              </a:ext>
            </a:extLst>
          </p:cNvPr>
          <p:cNvSpPr>
            <a:spLocks noChangeArrowheads="1"/>
          </p:cNvSpPr>
          <p:nvPr/>
        </p:nvSpPr>
        <p:spPr bwMode="auto">
          <a:xfrm>
            <a:off x="5376213" y="4455258"/>
            <a:ext cx="851971"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Food avoidance</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1" name="Rectangle 1046">
            <a:extLst>
              <a:ext uri="{FF2B5EF4-FFF2-40B4-BE49-F238E27FC236}">
                <a16:creationId xmlns:a16="http://schemas.microsoft.com/office/drawing/2014/main" id="{6064E543-BF1E-4A4E-82C7-AE71261A17F6}"/>
              </a:ext>
            </a:extLst>
          </p:cNvPr>
          <p:cNvSpPr>
            <a:spLocks noChangeArrowheads="1"/>
          </p:cNvSpPr>
          <p:nvPr/>
        </p:nvSpPr>
        <p:spPr bwMode="auto">
          <a:xfrm>
            <a:off x="6109685" y="4455258"/>
            <a:ext cx="795146"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Social reaction</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2" name="Rectangle 1047">
            <a:extLst>
              <a:ext uri="{FF2B5EF4-FFF2-40B4-BE49-F238E27FC236}">
                <a16:creationId xmlns:a16="http://schemas.microsoft.com/office/drawing/2014/main" id="{82D2A940-A397-41F2-B389-E98F79E94BBF}"/>
              </a:ext>
            </a:extLst>
          </p:cNvPr>
          <p:cNvSpPr>
            <a:spLocks noChangeArrowheads="1"/>
          </p:cNvSpPr>
          <p:nvPr/>
        </p:nvSpPr>
        <p:spPr bwMode="auto">
          <a:xfrm>
            <a:off x="6813773" y="4455258"/>
            <a:ext cx="79200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Sexual concerns</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3" name="Rectangle 1048">
            <a:extLst>
              <a:ext uri="{FF2B5EF4-FFF2-40B4-BE49-F238E27FC236}">
                <a16:creationId xmlns:a16="http://schemas.microsoft.com/office/drawing/2014/main" id="{16B91DA2-1061-440E-B8C0-361FABAE24A1}"/>
              </a:ext>
            </a:extLst>
          </p:cNvPr>
          <p:cNvSpPr>
            <a:spLocks noChangeArrowheads="1"/>
          </p:cNvSpPr>
          <p:nvPr/>
        </p:nvSpPr>
        <p:spPr bwMode="auto">
          <a:xfrm>
            <a:off x="7527782" y="4455258"/>
            <a:ext cx="86400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Interpersonal relations</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44" name="Rectangle 1049">
            <a:extLst>
              <a:ext uri="{FF2B5EF4-FFF2-40B4-BE49-F238E27FC236}">
                <a16:creationId xmlns:a16="http://schemas.microsoft.com/office/drawing/2014/main" id="{1BD9A4CA-EE42-4B7D-8511-4D032DBE56BB}"/>
              </a:ext>
            </a:extLst>
          </p:cNvPr>
          <p:cNvSpPr>
            <a:spLocks noChangeArrowheads="1"/>
          </p:cNvSpPr>
          <p:nvPr/>
        </p:nvSpPr>
        <p:spPr bwMode="auto">
          <a:xfrm>
            <a:off x="1920218" y="4455258"/>
            <a:ext cx="58260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Total score</a:t>
            </a:r>
            <a:endParaRPr lang="ja-JP" alt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50" name="Rectangle 1065">
            <a:extLst>
              <a:ext uri="{FF2B5EF4-FFF2-40B4-BE49-F238E27FC236}">
                <a16:creationId xmlns:a16="http://schemas.microsoft.com/office/drawing/2014/main" id="{4765C6CC-4AF6-4B7F-A3AD-410310C6C666}"/>
              </a:ext>
            </a:extLst>
          </p:cNvPr>
          <p:cNvSpPr>
            <a:spLocks noChangeArrowheads="1"/>
          </p:cNvSpPr>
          <p:nvPr/>
        </p:nvSpPr>
        <p:spPr bwMode="auto">
          <a:xfrm>
            <a:off x="1424261" y="1613411"/>
            <a:ext cx="2741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100</a:t>
            </a:r>
          </a:p>
        </p:txBody>
      </p:sp>
      <p:sp>
        <p:nvSpPr>
          <p:cNvPr id="105" name="Text Box 100">
            <a:extLst>
              <a:ext uri="{FF2B5EF4-FFF2-40B4-BE49-F238E27FC236}">
                <a16:creationId xmlns:a16="http://schemas.microsoft.com/office/drawing/2014/main" id="{55EF8AFD-72A4-465A-8EF2-E9F218082998}"/>
              </a:ext>
            </a:extLst>
          </p:cNvPr>
          <p:cNvSpPr txBox="1">
            <a:spLocks noChangeArrowheads="1"/>
          </p:cNvSpPr>
          <p:nvPr/>
        </p:nvSpPr>
        <p:spPr bwMode="auto">
          <a:xfrm>
            <a:off x="4929795" y="1395636"/>
            <a:ext cx="340490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 p &lt; 0.001 (one-sample t-test, vs. baseline)</a:t>
            </a:r>
            <a:endParaRPr lang="zh-TW"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46" name="Rectangle 1061">
            <a:extLst>
              <a:ext uri="{FF2B5EF4-FFF2-40B4-BE49-F238E27FC236}">
                <a16:creationId xmlns:a16="http://schemas.microsoft.com/office/drawing/2014/main" id="{E4510D33-E831-472A-A6FA-7898D55A73FF}"/>
              </a:ext>
            </a:extLst>
          </p:cNvPr>
          <p:cNvSpPr>
            <a:spLocks noChangeArrowheads="1"/>
          </p:cNvSpPr>
          <p:nvPr/>
        </p:nvSpPr>
        <p:spPr bwMode="auto">
          <a:xfrm>
            <a:off x="1515632" y="3745358"/>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60</a:t>
            </a:r>
          </a:p>
        </p:txBody>
      </p:sp>
      <p:sp>
        <p:nvSpPr>
          <p:cNvPr id="247" name="Rectangle 1062">
            <a:extLst>
              <a:ext uri="{FF2B5EF4-FFF2-40B4-BE49-F238E27FC236}">
                <a16:creationId xmlns:a16="http://schemas.microsoft.com/office/drawing/2014/main" id="{AF94441F-36AF-4D54-A434-C7BBEB4F242C}"/>
              </a:ext>
            </a:extLst>
          </p:cNvPr>
          <p:cNvSpPr>
            <a:spLocks noChangeArrowheads="1"/>
          </p:cNvSpPr>
          <p:nvPr/>
        </p:nvSpPr>
        <p:spPr bwMode="auto">
          <a:xfrm>
            <a:off x="1515632" y="3214446"/>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70</a:t>
            </a:r>
          </a:p>
        </p:txBody>
      </p:sp>
      <p:sp>
        <p:nvSpPr>
          <p:cNvPr id="248" name="Rectangle 1063">
            <a:extLst>
              <a:ext uri="{FF2B5EF4-FFF2-40B4-BE49-F238E27FC236}">
                <a16:creationId xmlns:a16="http://schemas.microsoft.com/office/drawing/2014/main" id="{18EE372A-91ED-4EC7-AC3B-2C5201D38E07}"/>
              </a:ext>
            </a:extLst>
          </p:cNvPr>
          <p:cNvSpPr>
            <a:spLocks noChangeArrowheads="1"/>
          </p:cNvSpPr>
          <p:nvPr/>
        </p:nvSpPr>
        <p:spPr bwMode="auto">
          <a:xfrm>
            <a:off x="1515632" y="2684935"/>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80</a:t>
            </a:r>
          </a:p>
        </p:txBody>
      </p:sp>
      <p:sp>
        <p:nvSpPr>
          <p:cNvPr id="249" name="Rectangle 1064">
            <a:extLst>
              <a:ext uri="{FF2B5EF4-FFF2-40B4-BE49-F238E27FC236}">
                <a16:creationId xmlns:a16="http://schemas.microsoft.com/office/drawing/2014/main" id="{C3E3D928-D010-4ED8-B9B7-5972354A426E}"/>
              </a:ext>
            </a:extLst>
          </p:cNvPr>
          <p:cNvSpPr>
            <a:spLocks noChangeArrowheads="1"/>
          </p:cNvSpPr>
          <p:nvPr/>
        </p:nvSpPr>
        <p:spPr bwMode="auto">
          <a:xfrm>
            <a:off x="1515632" y="2148421"/>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90</a:t>
            </a:r>
          </a:p>
        </p:txBody>
      </p:sp>
      <p:sp>
        <p:nvSpPr>
          <p:cNvPr id="251" name="Line 1054">
            <a:extLst>
              <a:ext uri="{FF2B5EF4-FFF2-40B4-BE49-F238E27FC236}">
                <a16:creationId xmlns:a16="http://schemas.microsoft.com/office/drawing/2014/main" id="{2A1722A1-B1AC-4400-B615-B8B7B316F7BB}"/>
              </a:ext>
            </a:extLst>
          </p:cNvPr>
          <p:cNvSpPr>
            <a:spLocks noChangeShapeType="1"/>
          </p:cNvSpPr>
          <p:nvPr/>
        </p:nvSpPr>
        <p:spPr bwMode="auto">
          <a:xfrm>
            <a:off x="1720599" y="3832266"/>
            <a:ext cx="1000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2" name="Line 1055">
            <a:extLst>
              <a:ext uri="{FF2B5EF4-FFF2-40B4-BE49-F238E27FC236}">
                <a16:creationId xmlns:a16="http://schemas.microsoft.com/office/drawing/2014/main" id="{8EC7039F-3F96-4CC0-933F-9BADD32B627D}"/>
              </a:ext>
            </a:extLst>
          </p:cNvPr>
          <p:cNvSpPr>
            <a:spLocks noChangeShapeType="1"/>
          </p:cNvSpPr>
          <p:nvPr/>
        </p:nvSpPr>
        <p:spPr bwMode="auto">
          <a:xfrm>
            <a:off x="1720599" y="3301353"/>
            <a:ext cx="1000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3" name="Line 1056">
            <a:extLst>
              <a:ext uri="{FF2B5EF4-FFF2-40B4-BE49-F238E27FC236}">
                <a16:creationId xmlns:a16="http://schemas.microsoft.com/office/drawing/2014/main" id="{FC4A5D8E-7CB1-4ACA-AFDB-BE35D522F7DC}"/>
              </a:ext>
            </a:extLst>
          </p:cNvPr>
          <p:cNvSpPr>
            <a:spLocks noChangeShapeType="1"/>
          </p:cNvSpPr>
          <p:nvPr/>
        </p:nvSpPr>
        <p:spPr bwMode="auto">
          <a:xfrm>
            <a:off x="1720599" y="2771842"/>
            <a:ext cx="1000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4" name="Line 1058">
            <a:extLst>
              <a:ext uri="{FF2B5EF4-FFF2-40B4-BE49-F238E27FC236}">
                <a16:creationId xmlns:a16="http://schemas.microsoft.com/office/drawing/2014/main" id="{BE307CB0-FC1A-43BB-AD3C-BEFD8A782F73}"/>
              </a:ext>
            </a:extLst>
          </p:cNvPr>
          <p:cNvSpPr>
            <a:spLocks noChangeShapeType="1"/>
          </p:cNvSpPr>
          <p:nvPr/>
        </p:nvSpPr>
        <p:spPr bwMode="auto">
          <a:xfrm>
            <a:off x="1720599" y="1708617"/>
            <a:ext cx="1000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55" name="Line 1286">
            <a:extLst>
              <a:ext uri="{FF2B5EF4-FFF2-40B4-BE49-F238E27FC236}">
                <a16:creationId xmlns:a16="http://schemas.microsoft.com/office/drawing/2014/main" id="{58C1A32C-E6D3-41A7-B596-FDA024A1EDEB}"/>
              </a:ext>
            </a:extLst>
          </p:cNvPr>
          <p:cNvSpPr>
            <a:spLocks noChangeShapeType="1"/>
          </p:cNvSpPr>
          <p:nvPr/>
        </p:nvSpPr>
        <p:spPr bwMode="auto">
          <a:xfrm>
            <a:off x="1720599" y="4363177"/>
            <a:ext cx="697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square" rtlCol="0" anchor="ctr"/>
          <a:lstStyle/>
          <a:p>
            <a:pPr rtl="0">
              <a:lnSpc>
                <a:spcPct val="90000"/>
              </a:lnSpc>
            </a:pPr>
            <a:endParaRPr lang="ja-JP" altLang="en-US" sz="1200" dirty="0">
              <a:latin typeface="Calibri" panose="020F0502020204030204" pitchFamily="34" charset="0"/>
              <a:ea typeface="メイリオ" panose="020B0604030504040204" pitchFamily="50" charset="-128"/>
              <a:cs typeface="Calibri" panose="020F0502020204030204" pitchFamily="34" charset="0"/>
            </a:endParaRPr>
          </a:p>
        </p:txBody>
      </p:sp>
      <p:sp>
        <p:nvSpPr>
          <p:cNvPr id="258" name="Line 1058">
            <a:extLst>
              <a:ext uri="{FF2B5EF4-FFF2-40B4-BE49-F238E27FC236}">
                <a16:creationId xmlns:a16="http://schemas.microsoft.com/office/drawing/2014/main" id="{E843A43F-4587-44FF-ACE5-0CCF9FF57D4C}"/>
              </a:ext>
            </a:extLst>
          </p:cNvPr>
          <p:cNvSpPr>
            <a:spLocks noChangeShapeType="1"/>
          </p:cNvSpPr>
          <p:nvPr/>
        </p:nvSpPr>
        <p:spPr bwMode="auto">
          <a:xfrm>
            <a:off x="1720599" y="2239529"/>
            <a:ext cx="10001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260" name="Rectangle 101">
            <a:extLst>
              <a:ext uri="{FF2B5EF4-FFF2-40B4-BE49-F238E27FC236}">
                <a16:creationId xmlns:a16="http://schemas.microsoft.com/office/drawing/2014/main" id="{B499745A-DFD5-482A-A913-20AC65BE86F5}"/>
              </a:ext>
            </a:extLst>
          </p:cNvPr>
          <p:cNvSpPr>
            <a:spLocks noChangeArrowheads="1"/>
          </p:cNvSpPr>
          <p:nvPr/>
        </p:nvSpPr>
        <p:spPr bwMode="auto">
          <a:xfrm>
            <a:off x="1811086" y="1708617"/>
            <a:ext cx="777875" cy="2651759"/>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endParaRPr lang="ja-JP" altLang="en-US" sz="180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cxnSp>
        <p:nvCxnSpPr>
          <p:cNvPr id="261" name="直線コネクタ 260">
            <a:extLst>
              <a:ext uri="{FF2B5EF4-FFF2-40B4-BE49-F238E27FC236}">
                <a16:creationId xmlns:a16="http://schemas.microsoft.com/office/drawing/2014/main" id="{06CF0077-7490-4F9C-9ED4-EFDCE7383A4C}"/>
              </a:ext>
            </a:extLst>
          </p:cNvPr>
          <p:cNvCxnSpPr/>
          <p:nvPr/>
        </p:nvCxnSpPr>
        <p:spPr>
          <a:xfrm>
            <a:off x="1811086" y="2770441"/>
            <a:ext cx="648017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2" name="Line 1053">
            <a:extLst>
              <a:ext uri="{FF2B5EF4-FFF2-40B4-BE49-F238E27FC236}">
                <a16:creationId xmlns:a16="http://schemas.microsoft.com/office/drawing/2014/main" id="{95CBD054-8D00-46B0-A9EC-B4816184393E}"/>
              </a:ext>
            </a:extLst>
          </p:cNvPr>
          <p:cNvSpPr>
            <a:spLocks noChangeShapeType="1"/>
          </p:cNvSpPr>
          <p:nvPr/>
        </p:nvSpPr>
        <p:spPr bwMode="auto">
          <a:xfrm>
            <a:off x="1817436" y="1700212"/>
            <a:ext cx="4763" cy="266296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nchor="ctr"/>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263" name="直線コネクタ 262">
            <a:extLst>
              <a:ext uri="{FF2B5EF4-FFF2-40B4-BE49-F238E27FC236}">
                <a16:creationId xmlns:a16="http://schemas.microsoft.com/office/drawing/2014/main" id="{97D65A27-4564-4446-977E-90ED22ECECF2}"/>
              </a:ext>
            </a:extLst>
          </p:cNvPr>
          <p:cNvCxnSpPr/>
          <p:nvPr/>
        </p:nvCxnSpPr>
        <p:spPr>
          <a:xfrm>
            <a:off x="1820611" y="1707216"/>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4" name="直線コネクタ 263">
            <a:extLst>
              <a:ext uri="{FF2B5EF4-FFF2-40B4-BE49-F238E27FC236}">
                <a16:creationId xmlns:a16="http://schemas.microsoft.com/office/drawing/2014/main" id="{A96054C0-5DD8-4C9D-85FA-059C0671E7D3}"/>
              </a:ext>
            </a:extLst>
          </p:cNvPr>
          <p:cNvCxnSpPr/>
          <p:nvPr/>
        </p:nvCxnSpPr>
        <p:spPr>
          <a:xfrm>
            <a:off x="1815849" y="2239529"/>
            <a:ext cx="287337"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5" name="直線コネクタ 264">
            <a:extLst>
              <a:ext uri="{FF2B5EF4-FFF2-40B4-BE49-F238E27FC236}">
                <a16:creationId xmlns:a16="http://schemas.microsoft.com/office/drawing/2014/main" id="{0590D6DB-AC39-4EF7-B84B-ED7F330396F0}"/>
              </a:ext>
            </a:extLst>
          </p:cNvPr>
          <p:cNvCxnSpPr/>
          <p:nvPr/>
        </p:nvCxnSpPr>
        <p:spPr>
          <a:xfrm>
            <a:off x="1819024" y="3302754"/>
            <a:ext cx="6480175"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6" name="直線コネクタ 265">
            <a:extLst>
              <a:ext uri="{FF2B5EF4-FFF2-40B4-BE49-F238E27FC236}">
                <a16:creationId xmlns:a16="http://schemas.microsoft.com/office/drawing/2014/main" id="{5D6A4250-125C-426F-A6A5-55E6CC925C45}"/>
              </a:ext>
            </a:extLst>
          </p:cNvPr>
          <p:cNvCxnSpPr/>
          <p:nvPr/>
        </p:nvCxnSpPr>
        <p:spPr>
          <a:xfrm>
            <a:off x="1820611" y="3832266"/>
            <a:ext cx="6443663"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7" name="Rectangle 1221">
            <a:extLst>
              <a:ext uri="{FF2B5EF4-FFF2-40B4-BE49-F238E27FC236}">
                <a16:creationId xmlns:a16="http://schemas.microsoft.com/office/drawing/2014/main" id="{0B7CD723-B74F-4788-8452-0FC0B80D665A}"/>
              </a:ext>
            </a:extLst>
          </p:cNvPr>
          <p:cNvSpPr>
            <a:spLocks noChangeArrowheads="1"/>
          </p:cNvSpPr>
          <p:nvPr/>
        </p:nvSpPr>
        <p:spPr bwMode="auto">
          <a:xfrm>
            <a:off x="1920624" y="2890912"/>
            <a:ext cx="204787" cy="1470865"/>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70" name="Rectangle 1069">
            <a:extLst>
              <a:ext uri="{FF2B5EF4-FFF2-40B4-BE49-F238E27FC236}">
                <a16:creationId xmlns:a16="http://schemas.microsoft.com/office/drawing/2014/main" id="{F69418EF-5C32-473A-9064-6EE149E693C0}"/>
              </a:ext>
            </a:extLst>
          </p:cNvPr>
          <p:cNvSpPr>
            <a:spLocks noChangeArrowheads="1"/>
          </p:cNvSpPr>
          <p:nvPr/>
        </p:nvSpPr>
        <p:spPr bwMode="auto">
          <a:xfrm>
            <a:off x="2631824" y="2972160"/>
            <a:ext cx="204787" cy="1391017"/>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73" name="Rectangle 1088">
            <a:extLst>
              <a:ext uri="{FF2B5EF4-FFF2-40B4-BE49-F238E27FC236}">
                <a16:creationId xmlns:a16="http://schemas.microsoft.com/office/drawing/2014/main" id="{05A48C30-2D4E-44F8-9B31-A779329D72B1}"/>
              </a:ext>
            </a:extLst>
          </p:cNvPr>
          <p:cNvSpPr>
            <a:spLocks noChangeArrowheads="1"/>
          </p:cNvSpPr>
          <p:nvPr/>
        </p:nvSpPr>
        <p:spPr bwMode="auto">
          <a:xfrm>
            <a:off x="3343024" y="2916127"/>
            <a:ext cx="204787" cy="1447050"/>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76" name="Rectangle 1107">
            <a:extLst>
              <a:ext uri="{FF2B5EF4-FFF2-40B4-BE49-F238E27FC236}">
                <a16:creationId xmlns:a16="http://schemas.microsoft.com/office/drawing/2014/main" id="{670AA697-F554-4F26-ACD5-DB938CE7B34D}"/>
              </a:ext>
            </a:extLst>
          </p:cNvPr>
          <p:cNvSpPr>
            <a:spLocks noChangeArrowheads="1"/>
          </p:cNvSpPr>
          <p:nvPr/>
        </p:nvSpPr>
        <p:spPr bwMode="auto">
          <a:xfrm>
            <a:off x="4058986" y="3022590"/>
            <a:ext cx="206375" cy="1337786"/>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79" name="Rectangle 1126">
            <a:extLst>
              <a:ext uri="{FF2B5EF4-FFF2-40B4-BE49-F238E27FC236}">
                <a16:creationId xmlns:a16="http://schemas.microsoft.com/office/drawing/2014/main" id="{DFBB8E2D-2DE3-4330-BE33-968DF75B88AC}"/>
              </a:ext>
            </a:extLst>
          </p:cNvPr>
          <p:cNvSpPr>
            <a:spLocks noChangeArrowheads="1"/>
          </p:cNvSpPr>
          <p:nvPr/>
        </p:nvSpPr>
        <p:spPr bwMode="auto">
          <a:xfrm>
            <a:off x="4776536" y="3270535"/>
            <a:ext cx="204788" cy="1092642"/>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2" name="Rectangle 1145">
            <a:extLst>
              <a:ext uri="{FF2B5EF4-FFF2-40B4-BE49-F238E27FC236}">
                <a16:creationId xmlns:a16="http://schemas.microsoft.com/office/drawing/2014/main" id="{B33C80D6-6A73-4E7D-B803-C13C400ECE17}"/>
              </a:ext>
            </a:extLst>
          </p:cNvPr>
          <p:cNvSpPr>
            <a:spLocks noChangeArrowheads="1"/>
          </p:cNvSpPr>
          <p:nvPr/>
        </p:nvSpPr>
        <p:spPr bwMode="auto">
          <a:xfrm>
            <a:off x="5489324" y="3475055"/>
            <a:ext cx="204787" cy="890924"/>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5" name="Rectangle 1164">
            <a:extLst>
              <a:ext uri="{FF2B5EF4-FFF2-40B4-BE49-F238E27FC236}">
                <a16:creationId xmlns:a16="http://schemas.microsoft.com/office/drawing/2014/main" id="{80593D9F-C382-40D0-8F38-E69D00DDE372}"/>
              </a:ext>
            </a:extLst>
          </p:cNvPr>
          <p:cNvSpPr>
            <a:spLocks noChangeArrowheads="1"/>
          </p:cNvSpPr>
          <p:nvPr/>
        </p:nvSpPr>
        <p:spPr bwMode="auto">
          <a:xfrm>
            <a:off x="6202111" y="2420235"/>
            <a:ext cx="204788" cy="1942942"/>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8" name="Rectangle 1183">
            <a:extLst>
              <a:ext uri="{FF2B5EF4-FFF2-40B4-BE49-F238E27FC236}">
                <a16:creationId xmlns:a16="http://schemas.microsoft.com/office/drawing/2014/main" id="{50E83535-B30B-45FB-963F-A751B7AECB48}"/>
              </a:ext>
            </a:extLst>
          </p:cNvPr>
          <p:cNvSpPr>
            <a:spLocks noChangeArrowheads="1"/>
          </p:cNvSpPr>
          <p:nvPr/>
        </p:nvSpPr>
        <p:spPr bwMode="auto">
          <a:xfrm>
            <a:off x="6914899" y="2371206"/>
            <a:ext cx="204787" cy="1987769"/>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89" name="Rectangle 1202">
            <a:extLst>
              <a:ext uri="{FF2B5EF4-FFF2-40B4-BE49-F238E27FC236}">
                <a16:creationId xmlns:a16="http://schemas.microsoft.com/office/drawing/2014/main" id="{4609B328-64EB-4EC0-83C0-3C6147D6B664}"/>
              </a:ext>
            </a:extLst>
          </p:cNvPr>
          <p:cNvSpPr>
            <a:spLocks noChangeArrowheads="1"/>
          </p:cNvSpPr>
          <p:nvPr/>
        </p:nvSpPr>
        <p:spPr bwMode="auto">
          <a:xfrm>
            <a:off x="7630861" y="2416033"/>
            <a:ext cx="206375" cy="1945744"/>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68" name="Rectangle 1232">
            <a:extLst>
              <a:ext uri="{FF2B5EF4-FFF2-40B4-BE49-F238E27FC236}">
                <a16:creationId xmlns:a16="http://schemas.microsoft.com/office/drawing/2014/main" id="{5F9C7DDE-67DB-4C55-BA20-486C3068B277}"/>
              </a:ext>
            </a:extLst>
          </p:cNvPr>
          <p:cNvSpPr>
            <a:spLocks noChangeArrowheads="1"/>
          </p:cNvSpPr>
          <p:nvPr/>
        </p:nvSpPr>
        <p:spPr bwMode="auto">
          <a:xfrm>
            <a:off x="2328611" y="2268947"/>
            <a:ext cx="204788" cy="2094231"/>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1" name="Rectangle 1081">
            <a:extLst>
              <a:ext uri="{FF2B5EF4-FFF2-40B4-BE49-F238E27FC236}">
                <a16:creationId xmlns:a16="http://schemas.microsoft.com/office/drawing/2014/main" id="{7EA9037D-E184-4056-91CE-0D103125073E}"/>
              </a:ext>
            </a:extLst>
          </p:cNvPr>
          <p:cNvSpPr>
            <a:spLocks noChangeArrowheads="1"/>
          </p:cNvSpPr>
          <p:nvPr/>
        </p:nvSpPr>
        <p:spPr bwMode="auto">
          <a:xfrm>
            <a:off x="3038224" y="2287157"/>
            <a:ext cx="206375" cy="2078822"/>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4" name="Rectangle 1100">
            <a:extLst>
              <a:ext uri="{FF2B5EF4-FFF2-40B4-BE49-F238E27FC236}">
                <a16:creationId xmlns:a16="http://schemas.microsoft.com/office/drawing/2014/main" id="{1FAF660C-BA44-4518-A5E3-B081F2BBF8D0}"/>
              </a:ext>
            </a:extLst>
          </p:cNvPr>
          <p:cNvSpPr>
            <a:spLocks noChangeArrowheads="1"/>
          </p:cNvSpPr>
          <p:nvPr/>
        </p:nvSpPr>
        <p:spPr bwMode="auto">
          <a:xfrm>
            <a:off x="3746249" y="2305368"/>
            <a:ext cx="204787" cy="2059211"/>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7" name="Rectangle 1119">
            <a:extLst>
              <a:ext uri="{FF2B5EF4-FFF2-40B4-BE49-F238E27FC236}">
                <a16:creationId xmlns:a16="http://schemas.microsoft.com/office/drawing/2014/main" id="{5DA7E444-06B2-4826-B0BA-7E958FDFDF22}"/>
              </a:ext>
            </a:extLst>
          </p:cNvPr>
          <p:cNvSpPr>
            <a:spLocks noChangeArrowheads="1"/>
          </p:cNvSpPr>
          <p:nvPr/>
        </p:nvSpPr>
        <p:spPr bwMode="auto">
          <a:xfrm>
            <a:off x="4470149" y="2316575"/>
            <a:ext cx="206375" cy="2043801"/>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0" name="Rectangle 1138">
            <a:extLst>
              <a:ext uri="{FF2B5EF4-FFF2-40B4-BE49-F238E27FC236}">
                <a16:creationId xmlns:a16="http://schemas.microsoft.com/office/drawing/2014/main" id="{64E2F4F4-4695-4FDA-9FE9-7B1F750FD61B}"/>
              </a:ext>
            </a:extLst>
          </p:cNvPr>
          <p:cNvSpPr>
            <a:spLocks noChangeArrowheads="1"/>
          </p:cNvSpPr>
          <p:nvPr/>
        </p:nvSpPr>
        <p:spPr bwMode="auto">
          <a:xfrm>
            <a:off x="5184524" y="2522495"/>
            <a:ext cx="206375" cy="1843484"/>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3" name="Rectangle 1157">
            <a:extLst>
              <a:ext uri="{FF2B5EF4-FFF2-40B4-BE49-F238E27FC236}">
                <a16:creationId xmlns:a16="http://schemas.microsoft.com/office/drawing/2014/main" id="{69B229F4-709E-459E-931C-94B2D588A697}"/>
              </a:ext>
            </a:extLst>
          </p:cNvPr>
          <p:cNvSpPr>
            <a:spLocks noChangeArrowheads="1"/>
          </p:cNvSpPr>
          <p:nvPr/>
        </p:nvSpPr>
        <p:spPr bwMode="auto">
          <a:xfrm>
            <a:off x="5898899" y="2558917"/>
            <a:ext cx="204787" cy="1807062"/>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6" name="Rectangle 1176">
            <a:extLst>
              <a:ext uri="{FF2B5EF4-FFF2-40B4-BE49-F238E27FC236}">
                <a16:creationId xmlns:a16="http://schemas.microsoft.com/office/drawing/2014/main" id="{077061F3-6FF2-4787-A02D-D88A5805BFD2}"/>
              </a:ext>
            </a:extLst>
          </p:cNvPr>
          <p:cNvSpPr>
            <a:spLocks noChangeArrowheads="1"/>
          </p:cNvSpPr>
          <p:nvPr/>
        </p:nvSpPr>
        <p:spPr bwMode="auto">
          <a:xfrm>
            <a:off x="6611686" y="2023802"/>
            <a:ext cx="204788" cy="233517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90" name="Rectangle 1214">
            <a:extLst>
              <a:ext uri="{FF2B5EF4-FFF2-40B4-BE49-F238E27FC236}">
                <a16:creationId xmlns:a16="http://schemas.microsoft.com/office/drawing/2014/main" id="{164FB028-8A89-46D5-AC71-5D0F1973F832}"/>
              </a:ext>
            </a:extLst>
          </p:cNvPr>
          <p:cNvSpPr>
            <a:spLocks noChangeArrowheads="1"/>
          </p:cNvSpPr>
          <p:nvPr/>
        </p:nvSpPr>
        <p:spPr bwMode="auto">
          <a:xfrm>
            <a:off x="8038849" y="2032207"/>
            <a:ext cx="204787" cy="2330970"/>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92" name="Rectangle 1195">
            <a:extLst>
              <a:ext uri="{FF2B5EF4-FFF2-40B4-BE49-F238E27FC236}">
                <a16:creationId xmlns:a16="http://schemas.microsoft.com/office/drawing/2014/main" id="{B107D456-08E0-4CA6-B092-524CA81BF76F}"/>
              </a:ext>
            </a:extLst>
          </p:cNvPr>
          <p:cNvSpPr>
            <a:spLocks noChangeArrowheads="1"/>
          </p:cNvSpPr>
          <p:nvPr/>
        </p:nvSpPr>
        <p:spPr bwMode="auto">
          <a:xfrm>
            <a:off x="7326061" y="1955162"/>
            <a:ext cx="204788" cy="2409417"/>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69" name="Rectangle 1081">
            <a:extLst>
              <a:ext uri="{FF2B5EF4-FFF2-40B4-BE49-F238E27FC236}">
                <a16:creationId xmlns:a16="http://schemas.microsoft.com/office/drawing/2014/main" id="{70F74284-D66D-4892-9276-11D1E362B5CE}"/>
              </a:ext>
            </a:extLst>
          </p:cNvPr>
          <p:cNvSpPr>
            <a:spLocks noChangeArrowheads="1"/>
          </p:cNvSpPr>
          <p:nvPr/>
        </p:nvSpPr>
        <p:spPr bwMode="auto">
          <a:xfrm>
            <a:off x="2123824" y="2207310"/>
            <a:ext cx="206375" cy="2153065"/>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2" name="Rectangle 1081">
            <a:extLst>
              <a:ext uri="{FF2B5EF4-FFF2-40B4-BE49-F238E27FC236}">
                <a16:creationId xmlns:a16="http://schemas.microsoft.com/office/drawing/2014/main" id="{DC6ADCA6-6F4F-40E7-858E-CBC10BDD6163}"/>
              </a:ext>
            </a:extLst>
          </p:cNvPr>
          <p:cNvSpPr>
            <a:spLocks noChangeArrowheads="1"/>
          </p:cNvSpPr>
          <p:nvPr/>
        </p:nvSpPr>
        <p:spPr bwMode="auto">
          <a:xfrm>
            <a:off x="2835024" y="2235327"/>
            <a:ext cx="206375" cy="2125049"/>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5" name="Rectangle 1081">
            <a:extLst>
              <a:ext uri="{FF2B5EF4-FFF2-40B4-BE49-F238E27FC236}">
                <a16:creationId xmlns:a16="http://schemas.microsoft.com/office/drawing/2014/main" id="{994392E2-7CA4-457D-8436-18DFD06B4AF0}"/>
              </a:ext>
            </a:extLst>
          </p:cNvPr>
          <p:cNvSpPr>
            <a:spLocks noChangeArrowheads="1"/>
          </p:cNvSpPr>
          <p:nvPr/>
        </p:nvSpPr>
        <p:spPr bwMode="auto">
          <a:xfrm>
            <a:off x="3544636" y="2224120"/>
            <a:ext cx="204788" cy="2137657"/>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78" name="Rectangle 1081">
            <a:extLst>
              <a:ext uri="{FF2B5EF4-FFF2-40B4-BE49-F238E27FC236}">
                <a16:creationId xmlns:a16="http://schemas.microsoft.com/office/drawing/2014/main" id="{CB42F5C4-2C64-4556-8EC3-AA517CBB31C8}"/>
              </a:ext>
            </a:extLst>
          </p:cNvPr>
          <p:cNvSpPr>
            <a:spLocks noChangeArrowheads="1"/>
          </p:cNvSpPr>
          <p:nvPr/>
        </p:nvSpPr>
        <p:spPr bwMode="auto">
          <a:xfrm>
            <a:off x="4265361" y="2267545"/>
            <a:ext cx="204788" cy="2095632"/>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1" name="Rectangle 1081">
            <a:extLst>
              <a:ext uri="{FF2B5EF4-FFF2-40B4-BE49-F238E27FC236}">
                <a16:creationId xmlns:a16="http://schemas.microsoft.com/office/drawing/2014/main" id="{6F033C9A-7ECC-480E-B263-563A17186975}"/>
              </a:ext>
            </a:extLst>
          </p:cNvPr>
          <p:cNvSpPr>
            <a:spLocks noChangeArrowheads="1"/>
          </p:cNvSpPr>
          <p:nvPr/>
        </p:nvSpPr>
        <p:spPr bwMode="auto">
          <a:xfrm>
            <a:off x="4981324" y="2386616"/>
            <a:ext cx="206375" cy="1977963"/>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4" name="Rectangle 1081">
            <a:extLst>
              <a:ext uri="{FF2B5EF4-FFF2-40B4-BE49-F238E27FC236}">
                <a16:creationId xmlns:a16="http://schemas.microsoft.com/office/drawing/2014/main" id="{CFEE0206-937C-4E68-AF5F-71C668D8B03B}"/>
              </a:ext>
            </a:extLst>
          </p:cNvPr>
          <p:cNvSpPr>
            <a:spLocks noChangeArrowheads="1"/>
          </p:cNvSpPr>
          <p:nvPr/>
        </p:nvSpPr>
        <p:spPr bwMode="auto">
          <a:xfrm>
            <a:off x="5694111" y="2522495"/>
            <a:ext cx="206375" cy="1840682"/>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87" name="Rectangle 1081">
            <a:extLst>
              <a:ext uri="{FF2B5EF4-FFF2-40B4-BE49-F238E27FC236}">
                <a16:creationId xmlns:a16="http://schemas.microsoft.com/office/drawing/2014/main" id="{F5866309-E73B-431F-A2AE-936B9E92CFE0}"/>
              </a:ext>
            </a:extLst>
          </p:cNvPr>
          <p:cNvSpPr>
            <a:spLocks noChangeArrowheads="1"/>
          </p:cNvSpPr>
          <p:nvPr/>
        </p:nvSpPr>
        <p:spPr bwMode="auto">
          <a:xfrm>
            <a:off x="6406899" y="1990182"/>
            <a:ext cx="206375" cy="2372995"/>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91" name="Rectangle 1081">
            <a:extLst>
              <a:ext uri="{FF2B5EF4-FFF2-40B4-BE49-F238E27FC236}">
                <a16:creationId xmlns:a16="http://schemas.microsoft.com/office/drawing/2014/main" id="{8DB59F53-1543-4EBE-8E99-A70C82434E7A}"/>
              </a:ext>
            </a:extLst>
          </p:cNvPr>
          <p:cNvSpPr>
            <a:spLocks noChangeArrowheads="1"/>
          </p:cNvSpPr>
          <p:nvPr/>
        </p:nvSpPr>
        <p:spPr bwMode="auto">
          <a:xfrm>
            <a:off x="7835649" y="1997187"/>
            <a:ext cx="204787" cy="2365991"/>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293" name="Rectangle 1081">
            <a:extLst>
              <a:ext uri="{FF2B5EF4-FFF2-40B4-BE49-F238E27FC236}">
                <a16:creationId xmlns:a16="http://schemas.microsoft.com/office/drawing/2014/main" id="{85B5D445-1187-4650-B7B2-06F295785739}"/>
              </a:ext>
            </a:extLst>
          </p:cNvPr>
          <p:cNvSpPr>
            <a:spLocks noChangeArrowheads="1"/>
          </p:cNvSpPr>
          <p:nvPr/>
        </p:nvSpPr>
        <p:spPr bwMode="auto">
          <a:xfrm>
            <a:off x="7119686" y="1935550"/>
            <a:ext cx="206375" cy="2426226"/>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cxnSp>
        <p:nvCxnSpPr>
          <p:cNvPr id="294" name="直線コネクタ 293">
            <a:extLst>
              <a:ext uri="{FF2B5EF4-FFF2-40B4-BE49-F238E27FC236}">
                <a16:creationId xmlns:a16="http://schemas.microsoft.com/office/drawing/2014/main" id="{F3C01CBA-0055-48E4-9998-8356FE15905D}"/>
              </a:ext>
            </a:extLst>
          </p:cNvPr>
          <p:cNvCxnSpPr/>
          <p:nvPr/>
        </p:nvCxnSpPr>
        <p:spPr>
          <a:xfrm>
            <a:off x="2538161" y="2303229"/>
            <a:ext cx="287338"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5" name="直線コネクタ 294">
            <a:extLst>
              <a:ext uri="{FF2B5EF4-FFF2-40B4-BE49-F238E27FC236}">
                <a16:creationId xmlns:a16="http://schemas.microsoft.com/office/drawing/2014/main" id="{B7B0412B-4554-4D2D-BEAD-B8BAC33E5FA6}"/>
              </a:ext>
            </a:extLst>
          </p:cNvPr>
          <p:cNvCxnSpPr/>
          <p:nvPr/>
        </p:nvCxnSpPr>
        <p:spPr>
          <a:xfrm>
            <a:off x="3289049" y="2303229"/>
            <a:ext cx="21590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6" name="直線コネクタ 295">
            <a:extLst>
              <a:ext uri="{FF2B5EF4-FFF2-40B4-BE49-F238E27FC236}">
                <a16:creationId xmlns:a16="http://schemas.microsoft.com/office/drawing/2014/main" id="{1FAB7FA7-BC02-4111-9BA4-147328198F72}"/>
              </a:ext>
            </a:extLst>
          </p:cNvPr>
          <p:cNvCxnSpPr/>
          <p:nvPr/>
        </p:nvCxnSpPr>
        <p:spPr>
          <a:xfrm>
            <a:off x="3993899" y="2303229"/>
            <a:ext cx="21590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8" name="Line 1284">
            <a:extLst>
              <a:ext uri="{FF2B5EF4-FFF2-40B4-BE49-F238E27FC236}">
                <a16:creationId xmlns:a16="http://schemas.microsoft.com/office/drawing/2014/main" id="{7CC7A6AB-29BA-4020-A7DA-8B435F0F7E13}"/>
              </a:ext>
            </a:extLst>
          </p:cNvPr>
          <p:cNvSpPr>
            <a:spLocks noChangeShapeType="1"/>
          </p:cNvSpPr>
          <p:nvPr/>
        </p:nvSpPr>
        <p:spPr bwMode="auto">
          <a:xfrm>
            <a:off x="1782510" y="4363177"/>
            <a:ext cx="65160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square" rtlCol="0"/>
          <a:lstStyle/>
          <a:p>
            <a:pPr rtl="0">
              <a:lnSpc>
                <a:spcPct val="90000"/>
              </a:lnSpc>
            </a:pPr>
            <a:endParaRPr lang="ja-JP" altLang="en-US" sz="1200" dirty="0">
              <a:latin typeface="Calibri" panose="020F0502020204030204" pitchFamily="34" charset="0"/>
              <a:ea typeface="メイリオ" panose="020B0604030504040204" pitchFamily="50" charset="-128"/>
              <a:cs typeface="Calibri" panose="020F0502020204030204" pitchFamily="34" charset="0"/>
            </a:endParaRPr>
          </a:p>
        </p:txBody>
      </p:sp>
      <p:sp>
        <p:nvSpPr>
          <p:cNvPr id="299" name="Line 218">
            <a:extLst>
              <a:ext uri="{FF2B5EF4-FFF2-40B4-BE49-F238E27FC236}">
                <a16:creationId xmlns:a16="http://schemas.microsoft.com/office/drawing/2014/main" id="{30724414-E945-4740-B184-A75730354DDE}"/>
              </a:ext>
            </a:extLst>
          </p:cNvPr>
          <p:cNvSpPr>
            <a:spLocks noChangeShapeType="1"/>
          </p:cNvSpPr>
          <p:nvPr/>
        </p:nvSpPr>
        <p:spPr bwMode="auto">
          <a:xfrm>
            <a:off x="2581024" y="1717022"/>
            <a:ext cx="0" cy="264195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300" name="Text Box 33">
            <a:extLst>
              <a:ext uri="{FF2B5EF4-FFF2-40B4-BE49-F238E27FC236}">
                <a16:creationId xmlns:a16="http://schemas.microsoft.com/office/drawing/2014/main" id="{F723A449-8FD0-4EBA-AE08-11E25962B1D4}"/>
              </a:ext>
            </a:extLst>
          </p:cNvPr>
          <p:cNvSpPr txBox="1">
            <a:spLocks noChangeArrowheads="1"/>
          </p:cNvSpPr>
          <p:nvPr/>
        </p:nvSpPr>
        <p:spPr bwMode="auto">
          <a:xfrm>
            <a:off x="2046482" y="2008798"/>
            <a:ext cx="307778"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1" name="Text Box 33">
            <a:extLst>
              <a:ext uri="{FF2B5EF4-FFF2-40B4-BE49-F238E27FC236}">
                <a16:creationId xmlns:a16="http://schemas.microsoft.com/office/drawing/2014/main" id="{B41BEF88-ACAD-4D83-A437-CF49C3C3B592}"/>
              </a:ext>
            </a:extLst>
          </p:cNvPr>
          <p:cNvSpPr txBox="1">
            <a:spLocks noChangeArrowheads="1"/>
          </p:cNvSpPr>
          <p:nvPr/>
        </p:nvSpPr>
        <p:spPr bwMode="auto">
          <a:xfrm>
            <a:off x="2271112" y="2116662"/>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2" name="Text Box 33">
            <a:extLst>
              <a:ext uri="{FF2B5EF4-FFF2-40B4-BE49-F238E27FC236}">
                <a16:creationId xmlns:a16="http://schemas.microsoft.com/office/drawing/2014/main" id="{965FC976-E138-427B-BF9D-AF00EA7D2526}"/>
              </a:ext>
            </a:extLst>
          </p:cNvPr>
          <p:cNvSpPr txBox="1">
            <a:spLocks noChangeArrowheads="1"/>
          </p:cNvSpPr>
          <p:nvPr/>
        </p:nvSpPr>
        <p:spPr bwMode="auto">
          <a:xfrm>
            <a:off x="2761649" y="2029811"/>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3" name="Text Box 33">
            <a:extLst>
              <a:ext uri="{FF2B5EF4-FFF2-40B4-BE49-F238E27FC236}">
                <a16:creationId xmlns:a16="http://schemas.microsoft.com/office/drawing/2014/main" id="{7AC68611-E7B8-4EBA-8207-7E5046757BA8}"/>
              </a:ext>
            </a:extLst>
          </p:cNvPr>
          <p:cNvSpPr txBox="1">
            <a:spLocks noChangeArrowheads="1"/>
          </p:cNvSpPr>
          <p:nvPr/>
        </p:nvSpPr>
        <p:spPr bwMode="auto">
          <a:xfrm>
            <a:off x="2986281" y="2139075"/>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4" name="Text Box 33">
            <a:extLst>
              <a:ext uri="{FF2B5EF4-FFF2-40B4-BE49-F238E27FC236}">
                <a16:creationId xmlns:a16="http://schemas.microsoft.com/office/drawing/2014/main" id="{43F40E70-F55F-43B5-8AB2-A9F6AB6E1DB5}"/>
              </a:ext>
            </a:extLst>
          </p:cNvPr>
          <p:cNvSpPr txBox="1">
            <a:spLocks noChangeArrowheads="1"/>
          </p:cNvSpPr>
          <p:nvPr/>
        </p:nvSpPr>
        <p:spPr bwMode="auto">
          <a:xfrm>
            <a:off x="3472849" y="2017203"/>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5" name="Text Box 33">
            <a:extLst>
              <a:ext uri="{FF2B5EF4-FFF2-40B4-BE49-F238E27FC236}">
                <a16:creationId xmlns:a16="http://schemas.microsoft.com/office/drawing/2014/main" id="{AD75D89E-ED2C-4B75-8007-05FC31B72379}"/>
              </a:ext>
            </a:extLst>
          </p:cNvPr>
          <p:cNvSpPr txBox="1">
            <a:spLocks noChangeArrowheads="1"/>
          </p:cNvSpPr>
          <p:nvPr/>
        </p:nvSpPr>
        <p:spPr bwMode="auto">
          <a:xfrm>
            <a:off x="3697481" y="2126467"/>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6" name="Text Box 33">
            <a:extLst>
              <a:ext uri="{FF2B5EF4-FFF2-40B4-BE49-F238E27FC236}">
                <a16:creationId xmlns:a16="http://schemas.microsoft.com/office/drawing/2014/main" id="{B4F65909-DAB9-4C02-8315-72DE1EDF68E6}"/>
              </a:ext>
            </a:extLst>
          </p:cNvPr>
          <p:cNvSpPr txBox="1">
            <a:spLocks noChangeArrowheads="1"/>
          </p:cNvSpPr>
          <p:nvPr/>
        </p:nvSpPr>
        <p:spPr bwMode="auto">
          <a:xfrm>
            <a:off x="4191987" y="2087244"/>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7" name="Text Box 33">
            <a:extLst>
              <a:ext uri="{FF2B5EF4-FFF2-40B4-BE49-F238E27FC236}">
                <a16:creationId xmlns:a16="http://schemas.microsoft.com/office/drawing/2014/main" id="{D314DB65-845F-4CE8-831E-785DEE985383}"/>
              </a:ext>
            </a:extLst>
          </p:cNvPr>
          <p:cNvSpPr txBox="1">
            <a:spLocks noChangeArrowheads="1"/>
          </p:cNvSpPr>
          <p:nvPr/>
        </p:nvSpPr>
        <p:spPr bwMode="auto">
          <a:xfrm>
            <a:off x="4416618" y="2167091"/>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8" name="Text Box 33">
            <a:extLst>
              <a:ext uri="{FF2B5EF4-FFF2-40B4-BE49-F238E27FC236}">
                <a16:creationId xmlns:a16="http://schemas.microsoft.com/office/drawing/2014/main" id="{1509D43E-325C-4408-B6A9-8E047F8B905B}"/>
              </a:ext>
            </a:extLst>
          </p:cNvPr>
          <p:cNvSpPr txBox="1">
            <a:spLocks noChangeArrowheads="1"/>
          </p:cNvSpPr>
          <p:nvPr/>
        </p:nvSpPr>
        <p:spPr bwMode="auto">
          <a:xfrm>
            <a:off x="4911124" y="2202111"/>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09" name="Text Box 33">
            <a:extLst>
              <a:ext uri="{FF2B5EF4-FFF2-40B4-BE49-F238E27FC236}">
                <a16:creationId xmlns:a16="http://schemas.microsoft.com/office/drawing/2014/main" id="{A36CA4E4-E408-429B-A1FD-DBE5BA654C6D}"/>
              </a:ext>
            </a:extLst>
          </p:cNvPr>
          <p:cNvSpPr txBox="1">
            <a:spLocks noChangeArrowheads="1"/>
          </p:cNvSpPr>
          <p:nvPr/>
        </p:nvSpPr>
        <p:spPr bwMode="auto">
          <a:xfrm>
            <a:off x="5135756" y="2337992"/>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0" name="Text Box 33">
            <a:extLst>
              <a:ext uri="{FF2B5EF4-FFF2-40B4-BE49-F238E27FC236}">
                <a16:creationId xmlns:a16="http://schemas.microsoft.com/office/drawing/2014/main" id="{CA0F7F87-0A15-42A1-B1B4-E4DFBFC5EBC1}"/>
              </a:ext>
            </a:extLst>
          </p:cNvPr>
          <p:cNvSpPr txBox="1">
            <a:spLocks noChangeArrowheads="1"/>
          </p:cNvSpPr>
          <p:nvPr/>
        </p:nvSpPr>
        <p:spPr bwMode="auto">
          <a:xfrm>
            <a:off x="5623118" y="2298769"/>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1" name="Text Box 33">
            <a:extLst>
              <a:ext uri="{FF2B5EF4-FFF2-40B4-BE49-F238E27FC236}">
                <a16:creationId xmlns:a16="http://schemas.microsoft.com/office/drawing/2014/main" id="{7B5EEF8F-B374-46F1-964F-2320F0623CF2}"/>
              </a:ext>
            </a:extLst>
          </p:cNvPr>
          <p:cNvSpPr txBox="1">
            <a:spLocks noChangeArrowheads="1"/>
          </p:cNvSpPr>
          <p:nvPr/>
        </p:nvSpPr>
        <p:spPr bwMode="auto">
          <a:xfrm>
            <a:off x="5847749" y="2388421"/>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2" name="Text Box 33">
            <a:extLst>
              <a:ext uri="{FF2B5EF4-FFF2-40B4-BE49-F238E27FC236}">
                <a16:creationId xmlns:a16="http://schemas.microsoft.com/office/drawing/2014/main" id="{5ACB6A83-8D24-446D-BE7B-7F9F296A3C42}"/>
              </a:ext>
            </a:extLst>
          </p:cNvPr>
          <p:cNvSpPr txBox="1">
            <a:spLocks noChangeArrowheads="1"/>
          </p:cNvSpPr>
          <p:nvPr/>
        </p:nvSpPr>
        <p:spPr bwMode="auto">
          <a:xfrm>
            <a:off x="6323206" y="1777663"/>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3" name="Text Box 33">
            <a:extLst>
              <a:ext uri="{FF2B5EF4-FFF2-40B4-BE49-F238E27FC236}">
                <a16:creationId xmlns:a16="http://schemas.microsoft.com/office/drawing/2014/main" id="{3BD4FC1C-B0D2-4497-AA18-0F446A700D6E}"/>
              </a:ext>
            </a:extLst>
          </p:cNvPr>
          <p:cNvSpPr txBox="1">
            <a:spLocks noChangeArrowheads="1"/>
          </p:cNvSpPr>
          <p:nvPr/>
        </p:nvSpPr>
        <p:spPr bwMode="auto">
          <a:xfrm>
            <a:off x="6547837" y="1886927"/>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4" name="Text Box 33">
            <a:extLst>
              <a:ext uri="{FF2B5EF4-FFF2-40B4-BE49-F238E27FC236}">
                <a16:creationId xmlns:a16="http://schemas.microsoft.com/office/drawing/2014/main" id="{99C41D86-7520-4A0E-858A-43FC47D2C287}"/>
              </a:ext>
            </a:extLst>
          </p:cNvPr>
          <p:cNvSpPr txBox="1">
            <a:spLocks noChangeArrowheads="1"/>
          </p:cNvSpPr>
          <p:nvPr/>
        </p:nvSpPr>
        <p:spPr bwMode="auto">
          <a:xfrm>
            <a:off x="7040756" y="1710423"/>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5" name="Text Box 33">
            <a:extLst>
              <a:ext uri="{FF2B5EF4-FFF2-40B4-BE49-F238E27FC236}">
                <a16:creationId xmlns:a16="http://schemas.microsoft.com/office/drawing/2014/main" id="{1F848696-F33C-4089-9B87-294C183E9040}"/>
              </a:ext>
            </a:extLst>
          </p:cNvPr>
          <p:cNvSpPr txBox="1">
            <a:spLocks noChangeArrowheads="1"/>
          </p:cNvSpPr>
          <p:nvPr/>
        </p:nvSpPr>
        <p:spPr bwMode="auto">
          <a:xfrm>
            <a:off x="7264593" y="1800075"/>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6" name="Text Box 33">
            <a:extLst>
              <a:ext uri="{FF2B5EF4-FFF2-40B4-BE49-F238E27FC236}">
                <a16:creationId xmlns:a16="http://schemas.microsoft.com/office/drawing/2014/main" id="{3FB440B0-77BC-4845-8251-742507219FB9}"/>
              </a:ext>
            </a:extLst>
          </p:cNvPr>
          <p:cNvSpPr txBox="1">
            <a:spLocks noChangeArrowheads="1"/>
          </p:cNvSpPr>
          <p:nvPr/>
        </p:nvSpPr>
        <p:spPr bwMode="auto">
          <a:xfrm>
            <a:off x="7769418" y="1767856"/>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sp>
        <p:nvSpPr>
          <p:cNvPr id="317" name="Text Box 33">
            <a:extLst>
              <a:ext uri="{FF2B5EF4-FFF2-40B4-BE49-F238E27FC236}">
                <a16:creationId xmlns:a16="http://schemas.microsoft.com/office/drawing/2014/main" id="{E0332200-58CD-41DD-8319-AEE90EA661A1}"/>
              </a:ext>
            </a:extLst>
          </p:cNvPr>
          <p:cNvSpPr txBox="1">
            <a:spLocks noChangeArrowheads="1"/>
          </p:cNvSpPr>
          <p:nvPr/>
        </p:nvSpPr>
        <p:spPr bwMode="auto">
          <a:xfrm>
            <a:off x="7993256" y="1875721"/>
            <a:ext cx="307778" cy="221599"/>
          </a:xfrm>
          <a:prstGeom prst="rect">
            <a:avLst/>
          </a:prstGeom>
          <a:noFill/>
          <a:ln w="9525">
            <a:noFill/>
            <a:miter lim="800000"/>
            <a:headEnd/>
            <a:tailEnd/>
          </a:ln>
        </p:spPr>
        <p:txBody>
          <a:bodyPr wrap="none" lIns="0" tIns="0" rIns="0" bIns="0" rtlCol="0" anchor="ctr">
            <a:spAutoFit/>
          </a:bodyPr>
          <a:lstStyle/>
          <a:p>
            <a:pPr algn="ctr" rtl="0" eaLnBrk="1" hangingPunct="1">
              <a:lnSpc>
                <a:spcPct val="90000"/>
              </a:lnSpc>
              <a:defRPr/>
            </a:pPr>
            <a:r>
              <a:rPr lang="en-us" sz="16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p>
        </p:txBody>
      </p:sp>
      <p:grpSp>
        <p:nvGrpSpPr>
          <p:cNvPr id="4" name="グループ化 3">
            <a:extLst>
              <a:ext uri="{FF2B5EF4-FFF2-40B4-BE49-F238E27FC236}">
                <a16:creationId xmlns:a16="http://schemas.microsoft.com/office/drawing/2014/main" id="{7A04CFA0-DDDC-43E5-952C-3FF4A5C8E0C0}"/>
              </a:ext>
            </a:extLst>
          </p:cNvPr>
          <p:cNvGrpSpPr/>
          <p:nvPr/>
        </p:nvGrpSpPr>
        <p:grpSpPr>
          <a:xfrm>
            <a:off x="979245" y="2380623"/>
            <a:ext cx="285651" cy="1461810"/>
            <a:chOff x="979245" y="2406540"/>
            <a:chExt cx="285651" cy="1656613"/>
          </a:xfrm>
        </p:grpSpPr>
        <p:sp>
          <p:nvSpPr>
            <p:cNvPr id="138" name="Rectangle 1288">
              <a:extLst>
                <a:ext uri="{FF2B5EF4-FFF2-40B4-BE49-F238E27FC236}">
                  <a16:creationId xmlns:a16="http://schemas.microsoft.com/office/drawing/2014/main" id="{4CD9656B-7F01-4971-9E5F-1D89FF8A7A0E}"/>
                </a:ext>
              </a:extLst>
            </p:cNvPr>
            <p:cNvSpPr>
              <a:spLocks noChangeArrowheads="1"/>
            </p:cNvSpPr>
            <p:nvPr/>
          </p:nvSpPr>
          <p:spPr bwMode="auto">
            <a:xfrm>
              <a:off x="1006460" y="2406540"/>
              <a:ext cx="249299" cy="165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ctr" rtl="0" eaLnBrk="1" fontAlgn="ctr"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IBS-QOL-J score</a:t>
              </a:r>
              <a:endParaRPr lang="ja-JP" alt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 name="テキスト ボックス 2">
              <a:extLst>
                <a:ext uri="{FF2B5EF4-FFF2-40B4-BE49-F238E27FC236}">
                  <a16:creationId xmlns:a16="http://schemas.microsoft.com/office/drawing/2014/main" id="{6AF6F7C0-5881-4B92-977C-C188981E5A91}"/>
                </a:ext>
              </a:extLst>
            </p:cNvPr>
            <p:cNvSpPr txBox="1"/>
            <p:nvPr/>
          </p:nvSpPr>
          <p:spPr bwMode="auto">
            <a:xfrm rot="5400000">
              <a:off x="974433" y="2477784"/>
              <a:ext cx="295275" cy="285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36000" rIns="0" bIns="0" rtlCol="0" anchor="ctr">
              <a:spAutoFit/>
            </a:bodyPr>
            <a:lstStyle/>
            <a:p>
              <a:pPr algn="ctr" rtl="0" eaLnBrk="1" hangingPunct="1">
                <a:lnSpc>
                  <a:spcPct val="90000"/>
                </a:lnSpc>
                <a:spcBef>
                  <a:spcPts val="0"/>
                </a:spcBef>
              </a:pPr>
              <a:r>
                <a:rPr lang="en-us" sz="1800" b="0" i="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07" name="正方形/長方形 106">
            <a:extLst>
              <a:ext uri="{FF2B5EF4-FFF2-40B4-BE49-F238E27FC236}">
                <a16:creationId xmlns:a16="http://schemas.microsoft.com/office/drawing/2014/main" id="{DA46EA08-5F2B-4390-80C4-41BF09966DB1}"/>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0" name="テキスト ボックス 10">
            <a:extLst>
              <a:ext uri="{FF2B5EF4-FFF2-40B4-BE49-F238E27FC236}">
                <a16:creationId xmlns:a16="http://schemas.microsoft.com/office/drawing/2014/main" id="{C1D17ACB-2019-491F-A711-DE1B2A87D0BE}"/>
              </a:ext>
            </a:extLst>
          </p:cNvPr>
          <p:cNvSpPr txBox="1">
            <a:spLocks noChangeArrowheads="1"/>
          </p:cNvSpPr>
          <p:nvPr/>
        </p:nvSpPr>
        <p:spPr bwMode="auto">
          <a:xfrm>
            <a:off x="5784572" y="6531301"/>
            <a:ext cx="3359428"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Fukudo S, et al. Clin Gastroenterol Hepatol. 13(2): 294-301. e5, 2015.</a:t>
            </a: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p>
        </p:txBody>
      </p:sp>
      <p:sp>
        <p:nvSpPr>
          <p:cNvPr id="113" name="Rectangle 1282">
            <a:extLst>
              <a:ext uri="{FF2B5EF4-FFF2-40B4-BE49-F238E27FC236}">
                <a16:creationId xmlns:a16="http://schemas.microsoft.com/office/drawing/2014/main" id="{867EC3C6-EB7B-48A2-982A-4E6542CE3316}"/>
              </a:ext>
            </a:extLst>
          </p:cNvPr>
          <p:cNvSpPr>
            <a:spLocks noChangeArrowheads="1"/>
          </p:cNvSpPr>
          <p:nvPr/>
        </p:nvSpPr>
        <p:spPr bwMode="auto">
          <a:xfrm>
            <a:off x="1692356" y="5088957"/>
            <a:ext cx="1482778"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Baseline (n = 208)</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4" name="Rectangle 1282">
            <a:extLst>
              <a:ext uri="{FF2B5EF4-FFF2-40B4-BE49-F238E27FC236}">
                <a16:creationId xmlns:a16="http://schemas.microsoft.com/office/drawing/2014/main" id="{CDCB927A-8526-47C4-AF06-FF8ABDD50C96}"/>
              </a:ext>
            </a:extLst>
          </p:cNvPr>
          <p:cNvSpPr>
            <a:spLocks noChangeArrowheads="1"/>
          </p:cNvSpPr>
          <p:nvPr/>
        </p:nvSpPr>
        <p:spPr bwMode="auto">
          <a:xfrm>
            <a:off x="6606436" y="5077844"/>
            <a:ext cx="1515351"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Week 48 (n = 207)</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 name="Rectangle 1282">
            <a:extLst>
              <a:ext uri="{FF2B5EF4-FFF2-40B4-BE49-F238E27FC236}">
                <a16:creationId xmlns:a16="http://schemas.microsoft.com/office/drawing/2014/main" id="{5CE24422-FCBD-43CE-816E-E01C6123AC87}"/>
              </a:ext>
            </a:extLst>
          </p:cNvPr>
          <p:cNvSpPr>
            <a:spLocks noChangeArrowheads="1"/>
          </p:cNvSpPr>
          <p:nvPr/>
        </p:nvSpPr>
        <p:spPr bwMode="auto">
          <a:xfrm>
            <a:off x="3924542" y="5077844"/>
            <a:ext cx="1515351" cy="221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600" b="0" i="0">
                <a:solidFill>
                  <a:srgbClr val="000000"/>
                </a:solidFill>
                <a:latin typeface="Calibri" panose="020F0502020204030204" pitchFamily="34" charset="0"/>
                <a:ea typeface="メイリオ" panose="020B0604030504040204" pitchFamily="50" charset="-128"/>
                <a:cs typeface="Calibri" panose="020F0502020204030204" pitchFamily="34" charset="0"/>
              </a:rPr>
              <a:t>Week 24 (n = 173)</a:t>
            </a:r>
            <a:endParaRPr lang="ja-JP" altLang="en-US" sz="16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6" name="Rectangle 1221">
            <a:extLst>
              <a:ext uri="{FF2B5EF4-FFF2-40B4-BE49-F238E27FC236}">
                <a16:creationId xmlns:a16="http://schemas.microsoft.com/office/drawing/2014/main" id="{90CAED05-0223-4B5A-AD53-8F7CB0FA1505}"/>
              </a:ext>
            </a:extLst>
          </p:cNvPr>
          <p:cNvSpPr>
            <a:spLocks noChangeArrowheads="1"/>
          </p:cNvSpPr>
          <p:nvPr/>
        </p:nvSpPr>
        <p:spPr bwMode="auto">
          <a:xfrm>
            <a:off x="1433986" y="5064636"/>
            <a:ext cx="212725" cy="220663"/>
          </a:xfrm>
          <a:prstGeom prst="rect">
            <a:avLst/>
          </a:prstGeom>
          <a:gradFill flip="none" rotWithShape="1">
            <a:gsLst>
              <a:gs pos="0">
                <a:srgbClr val="2A8DBA"/>
              </a:gs>
              <a:gs pos="100000">
                <a:srgbClr val="6FBCDF"/>
              </a:gs>
            </a:gsLst>
            <a:lin ang="5400000" scaled="1"/>
            <a:tileRect/>
          </a:gradFill>
          <a:ln>
            <a:noFill/>
          </a:ln>
        </p:spPr>
        <p:txBody>
          <a:bodyPr wrap="none" rtlCol="0" anchor="ct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buNone/>
            </a:pPr>
            <a:endParaRPr lang="ja-JP" altLang="en-US" sz="16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7" name="Rectangle 1081">
            <a:extLst>
              <a:ext uri="{FF2B5EF4-FFF2-40B4-BE49-F238E27FC236}">
                <a16:creationId xmlns:a16="http://schemas.microsoft.com/office/drawing/2014/main" id="{F0D3857A-26F7-4EAF-A357-DA76529DCF18}"/>
              </a:ext>
            </a:extLst>
          </p:cNvPr>
          <p:cNvSpPr>
            <a:spLocks noChangeArrowheads="1"/>
          </p:cNvSpPr>
          <p:nvPr/>
        </p:nvSpPr>
        <p:spPr bwMode="auto">
          <a:xfrm>
            <a:off x="3676491" y="5064636"/>
            <a:ext cx="214312" cy="220663"/>
          </a:xfrm>
          <a:prstGeom prst="rect">
            <a:avLst/>
          </a:prstGeom>
          <a:gradFill flip="none" rotWithShape="1">
            <a:gsLst>
              <a:gs pos="100000">
                <a:srgbClr val="B8EC84"/>
              </a:gs>
              <a:gs pos="0">
                <a:srgbClr val="87DE30"/>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18" name="Rectangle 1232">
            <a:extLst>
              <a:ext uri="{FF2B5EF4-FFF2-40B4-BE49-F238E27FC236}">
                <a16:creationId xmlns:a16="http://schemas.microsoft.com/office/drawing/2014/main" id="{18756FC6-9572-4D42-9438-F2DF15F40A50}"/>
              </a:ext>
            </a:extLst>
          </p:cNvPr>
          <p:cNvSpPr>
            <a:spLocks noChangeArrowheads="1"/>
          </p:cNvSpPr>
          <p:nvPr/>
        </p:nvSpPr>
        <p:spPr bwMode="auto">
          <a:xfrm>
            <a:off x="6369019" y="5064636"/>
            <a:ext cx="212725" cy="220663"/>
          </a:xfrm>
          <a:prstGeom prst="rect">
            <a:avLst/>
          </a:prstGeom>
          <a:gradFill flip="none" rotWithShape="1">
            <a:gsLst>
              <a:gs pos="0">
                <a:srgbClr val="549117"/>
              </a:gs>
              <a:gs pos="100000">
                <a:srgbClr val="549117">
                  <a:lumMod val="70000"/>
                  <a:lumOff val="30000"/>
                </a:srgbClr>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buFont typeface="HGPｺﾞｼｯｸE" panose="020B0900000000000000" pitchFamily="50" charset="-128"/>
              <a:buChar char="•"/>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97" name="テキスト ボックス 22">
            <a:extLst>
              <a:ext uri="{FF2B5EF4-FFF2-40B4-BE49-F238E27FC236}">
                <a16:creationId xmlns:a16="http://schemas.microsoft.com/office/drawing/2014/main" id="{C3FF796B-F5DC-4526-8010-81EEAEBF4B5A}"/>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1025" indent="-5810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98"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00"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
        <p:nvSpPr>
          <p:cNvPr id="101" name="Rectangle 1060">
            <a:extLst>
              <a:ext uri="{FF2B5EF4-FFF2-40B4-BE49-F238E27FC236}">
                <a16:creationId xmlns:a16="http://schemas.microsoft.com/office/drawing/2014/main" id="{22745213-51D7-4B3C-ACAD-8E7249E6851D}"/>
              </a:ext>
            </a:extLst>
          </p:cNvPr>
          <p:cNvSpPr>
            <a:spLocks noChangeArrowheads="1"/>
          </p:cNvSpPr>
          <p:nvPr/>
        </p:nvSpPr>
        <p:spPr bwMode="auto">
          <a:xfrm>
            <a:off x="1515632" y="4266464"/>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algn="r" eaLnBrk="1" hangingPunct="1">
              <a:spcBef>
                <a:spcPct val="0"/>
              </a:spcBef>
              <a:buFontTx/>
              <a:buNone/>
            </a:pPr>
            <a:r>
              <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50</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タイトル 4"/>
          <p:cNvSpPr>
            <a:spLocks noGrp="1"/>
          </p:cNvSpPr>
          <p:nvPr>
            <p:ph type="title"/>
          </p:nvPr>
        </p:nvSpPr>
        <p:spPr/>
        <p:txBody>
          <a:bodyPr rtlCol="0"/>
          <a:lstStyle/>
          <a:p>
            <a:pPr rtl="0"/>
            <a:r>
              <a:rPr lang="en-us" sz="2600" dirty="0"/>
              <a:t>Change in SBM frequency (Week 1): </a:t>
            </a:r>
            <a:br>
              <a:rPr lang="en-us" sz="2600" dirty="0"/>
            </a:br>
            <a:r>
              <a:rPr lang="en-us" sz="2600" dirty="0"/>
              <a:t>Analysis by presence or absence of IBS</a:t>
            </a:r>
          </a:p>
        </p:txBody>
      </p:sp>
      <p:sp>
        <p:nvSpPr>
          <p:cNvPr id="169" name="Rectangle 1239">
            <a:extLst>
              <a:ext uri="{FF2B5EF4-FFF2-40B4-BE49-F238E27FC236}">
                <a16:creationId xmlns:a16="http://schemas.microsoft.com/office/drawing/2014/main" id="{51DF994D-12AC-4765-A7BA-744D051D153C}"/>
              </a:ext>
            </a:extLst>
          </p:cNvPr>
          <p:cNvSpPr>
            <a:spLocks noChangeArrowheads="1"/>
          </p:cNvSpPr>
          <p:nvPr/>
        </p:nvSpPr>
        <p:spPr bwMode="auto">
          <a:xfrm>
            <a:off x="1586827" y="4741610"/>
            <a:ext cx="21860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7" name="テキスト ボックス 20">
            <a:extLst>
              <a:ext uri="{FF2B5EF4-FFF2-40B4-BE49-F238E27FC236}">
                <a16:creationId xmlns:a16="http://schemas.microsoft.com/office/drawing/2014/main" id="{E3765824-E51F-4DEA-BF56-0FC5D049AF73}"/>
              </a:ext>
            </a:extLst>
          </p:cNvPr>
          <p:cNvSpPr txBox="1">
            <a:spLocks noChangeArrowheads="1"/>
          </p:cNvSpPr>
          <p:nvPr/>
        </p:nvSpPr>
        <p:spPr bwMode="auto">
          <a:xfrm>
            <a:off x="2933610" y="4832088"/>
            <a:ext cx="982961"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defTabSz="457200" rtl="0" eaLnBrk="1" fontAlgn="auto" hangingPunct="1">
              <a:lnSpc>
                <a:spcPct val="90000"/>
              </a:lnSpc>
              <a:spcBef>
                <a:spcPts val="0"/>
              </a:spcBef>
              <a:spcAft>
                <a:spcPct val="0"/>
              </a:spcAft>
              <a:defRPr/>
            </a:pPr>
            <a:r>
              <a:rPr lang="en-us" sz="18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With IBS</a:t>
            </a:r>
            <a:endParaRPr lang="en-US" altLang="ja-JP" sz="18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algn="ctr" defTabSz="457200" rtl="0" eaLnBrk="1" fontAlgn="auto" hangingPunct="1">
              <a:lnSpc>
                <a:spcPct val="90000"/>
              </a:lnSpc>
              <a:spcBef>
                <a:spcPts val="0"/>
              </a:spcBef>
              <a:spcAft>
                <a:spcPct val="0"/>
              </a:spcAft>
              <a:defRPr/>
            </a:pPr>
            <a:r>
              <a:rPr lang="en-us" sz="18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(n=34)</a:t>
            </a:r>
            <a:endParaRPr lang="ja-JP" altLang="en-US" sz="18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8" name="テキスト ボックス 21">
            <a:extLst>
              <a:ext uri="{FF2B5EF4-FFF2-40B4-BE49-F238E27FC236}">
                <a16:creationId xmlns:a16="http://schemas.microsoft.com/office/drawing/2014/main" id="{BE24080C-2B58-4078-8482-D33DAB13D23F}"/>
              </a:ext>
            </a:extLst>
          </p:cNvPr>
          <p:cNvSpPr txBox="1">
            <a:spLocks noChangeArrowheads="1"/>
          </p:cNvSpPr>
          <p:nvPr/>
        </p:nvSpPr>
        <p:spPr bwMode="auto">
          <a:xfrm>
            <a:off x="5585338" y="4832088"/>
            <a:ext cx="1303562" cy="57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defTabSz="457200" rtl="0" eaLnBrk="1" fontAlgn="auto" hangingPunct="1">
              <a:lnSpc>
                <a:spcPct val="90000"/>
              </a:lnSpc>
              <a:spcBef>
                <a:spcPts val="0"/>
              </a:spcBef>
              <a:spcAft>
                <a:spcPct val="0"/>
              </a:spcAft>
              <a:defRPr/>
            </a:pPr>
            <a:r>
              <a:rPr lang="en-us" sz="18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Without IBS</a:t>
            </a:r>
            <a:endParaRPr lang="en-US" altLang="ja-JP" sz="18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algn="ctr" defTabSz="457200" rtl="0" eaLnBrk="1" fontAlgn="auto" hangingPunct="1">
              <a:lnSpc>
                <a:spcPct val="90000"/>
              </a:lnSpc>
              <a:spcBef>
                <a:spcPts val="0"/>
              </a:spcBef>
              <a:spcAft>
                <a:spcPct val="0"/>
              </a:spcAft>
              <a:defRPr/>
            </a:pPr>
            <a:r>
              <a:rPr lang="en-us" sz="18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(n=167)</a:t>
            </a:r>
            <a:endParaRPr lang="ja-JP" altLang="en-US" sz="18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11" name="Text Box 100">
            <a:extLst>
              <a:ext uri="{FF2B5EF4-FFF2-40B4-BE49-F238E27FC236}">
                <a16:creationId xmlns:a16="http://schemas.microsoft.com/office/drawing/2014/main" id="{7B4219FE-84EE-4EF3-8120-948C65FB51B8}"/>
              </a:ext>
            </a:extLst>
          </p:cNvPr>
          <p:cNvSpPr txBox="1">
            <a:spLocks noChangeArrowheads="1"/>
          </p:cNvSpPr>
          <p:nvPr/>
        </p:nvSpPr>
        <p:spPr bwMode="auto">
          <a:xfrm>
            <a:off x="5632626" y="1321023"/>
            <a:ext cx="228671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dirty="0">
                <a:latin typeface="Calibri" panose="020F0502020204030204" pitchFamily="34" charset="0"/>
                <a:ea typeface="メイリオ" panose="020B0604030504040204" pitchFamily="50" charset="-128"/>
                <a:cs typeface="Calibri" panose="020F0502020204030204" pitchFamily="34" charset="0"/>
              </a:rPr>
              <a:t>Mean ± SD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62" name="直線コネクタ 161">
            <a:extLst>
              <a:ext uri="{FF2B5EF4-FFF2-40B4-BE49-F238E27FC236}">
                <a16:creationId xmlns:a16="http://schemas.microsoft.com/office/drawing/2014/main" id="{6ED36AC6-6C52-4A6F-AEE4-3C67598D66E6}"/>
              </a:ext>
            </a:extLst>
          </p:cNvPr>
          <p:cNvCxnSpPr/>
          <p:nvPr/>
        </p:nvCxnSpPr>
        <p:spPr bwMode="auto">
          <a:xfrm>
            <a:off x="1805428" y="1705790"/>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D6FF1172-F581-41C6-93A9-DC2D314FD3C4}"/>
              </a:ext>
            </a:extLst>
          </p:cNvPr>
          <p:cNvCxnSpPr/>
          <p:nvPr/>
        </p:nvCxnSpPr>
        <p:spPr bwMode="auto">
          <a:xfrm>
            <a:off x="1805428" y="2598526"/>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4B0F9A0C-6BE1-4345-BF4F-E48CDC56CD95}"/>
              </a:ext>
            </a:extLst>
          </p:cNvPr>
          <p:cNvCxnSpPr/>
          <p:nvPr/>
        </p:nvCxnSpPr>
        <p:spPr bwMode="auto">
          <a:xfrm>
            <a:off x="1805428" y="3044894"/>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5" name="直線コネクタ 164">
            <a:extLst>
              <a:ext uri="{FF2B5EF4-FFF2-40B4-BE49-F238E27FC236}">
                <a16:creationId xmlns:a16="http://schemas.microsoft.com/office/drawing/2014/main" id="{E010C28A-5FE6-4611-98E9-EC94F448E3F5}"/>
              </a:ext>
            </a:extLst>
          </p:cNvPr>
          <p:cNvCxnSpPr/>
          <p:nvPr/>
        </p:nvCxnSpPr>
        <p:spPr bwMode="auto">
          <a:xfrm>
            <a:off x="1805428" y="3491261"/>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6" name="直線コネクタ 165">
            <a:extLst>
              <a:ext uri="{FF2B5EF4-FFF2-40B4-BE49-F238E27FC236}">
                <a16:creationId xmlns:a16="http://schemas.microsoft.com/office/drawing/2014/main" id="{49DB4DD7-11E9-4BD3-88C3-6691A34CAE2F}"/>
              </a:ext>
            </a:extLst>
          </p:cNvPr>
          <p:cNvCxnSpPr/>
          <p:nvPr/>
        </p:nvCxnSpPr>
        <p:spPr bwMode="auto">
          <a:xfrm>
            <a:off x="1805428" y="3939352"/>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7" name="直線コネクタ 166">
            <a:extLst>
              <a:ext uri="{FF2B5EF4-FFF2-40B4-BE49-F238E27FC236}">
                <a16:creationId xmlns:a16="http://schemas.microsoft.com/office/drawing/2014/main" id="{7BAAB694-C998-4CD5-BFFB-D65528FB60DE}"/>
              </a:ext>
            </a:extLst>
          </p:cNvPr>
          <p:cNvCxnSpPr/>
          <p:nvPr/>
        </p:nvCxnSpPr>
        <p:spPr bwMode="auto">
          <a:xfrm>
            <a:off x="1805428" y="4385721"/>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8" name="直線コネクタ 167">
            <a:extLst>
              <a:ext uri="{FF2B5EF4-FFF2-40B4-BE49-F238E27FC236}">
                <a16:creationId xmlns:a16="http://schemas.microsoft.com/office/drawing/2014/main" id="{A455EA8C-18C2-4BF8-B77F-8FACB5174D31}"/>
              </a:ext>
            </a:extLst>
          </p:cNvPr>
          <p:cNvCxnSpPr/>
          <p:nvPr/>
        </p:nvCxnSpPr>
        <p:spPr bwMode="auto">
          <a:xfrm>
            <a:off x="1805428" y="2152158"/>
            <a:ext cx="6036216"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1" name="Rectangle 1044">
            <a:extLst>
              <a:ext uri="{FF2B5EF4-FFF2-40B4-BE49-F238E27FC236}">
                <a16:creationId xmlns:a16="http://schemas.microsoft.com/office/drawing/2014/main" id="{2A731695-ACEE-4AB3-84A8-6124E3876F32}"/>
              </a:ext>
            </a:extLst>
          </p:cNvPr>
          <p:cNvSpPr>
            <a:spLocks noChangeArrowheads="1"/>
          </p:cNvSpPr>
          <p:nvPr/>
        </p:nvSpPr>
        <p:spPr bwMode="auto">
          <a:xfrm>
            <a:off x="1805428" y="1705790"/>
            <a:ext cx="6036216" cy="3126298"/>
          </a:xfrm>
          <a:prstGeom prst="rect">
            <a:avLst/>
          </a:prstGeom>
          <a:noFill/>
          <a:ln>
            <a:noFill/>
          </a:ln>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defTabSz="457200" rtl="0" eaLnBrk="1" fontAlgn="auto" hangingPunct="1">
              <a:lnSpc>
                <a:spcPct val="90000"/>
              </a:lnSpc>
              <a:spcBef>
                <a:spcPts val="0"/>
              </a:spcBef>
              <a:spcAft>
                <a:spcPct val="0"/>
              </a:spcAft>
              <a:defRPr/>
            </a:pPr>
            <a:endParaRPr lang="ja-JP" altLang="en-US" sz="20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0" name="Rectangle 1240">
            <a:extLst>
              <a:ext uri="{FF2B5EF4-FFF2-40B4-BE49-F238E27FC236}">
                <a16:creationId xmlns:a16="http://schemas.microsoft.com/office/drawing/2014/main" id="{6B0EC27E-0387-4906-AE9C-9C1A181F1A48}"/>
              </a:ext>
            </a:extLst>
          </p:cNvPr>
          <p:cNvSpPr>
            <a:spLocks noChangeArrowheads="1"/>
          </p:cNvSpPr>
          <p:nvPr/>
        </p:nvSpPr>
        <p:spPr bwMode="auto">
          <a:xfrm>
            <a:off x="1586827" y="3848619"/>
            <a:ext cx="21860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1" name="Rectangle 1242">
            <a:extLst>
              <a:ext uri="{FF2B5EF4-FFF2-40B4-BE49-F238E27FC236}">
                <a16:creationId xmlns:a16="http://schemas.microsoft.com/office/drawing/2014/main" id="{960A2749-11B4-4FC9-8F2E-777A09DE17F2}"/>
              </a:ext>
            </a:extLst>
          </p:cNvPr>
          <p:cNvSpPr>
            <a:spLocks noChangeArrowheads="1"/>
          </p:cNvSpPr>
          <p:nvPr/>
        </p:nvSpPr>
        <p:spPr bwMode="auto">
          <a:xfrm>
            <a:off x="1495455" y="2508653"/>
            <a:ext cx="30997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10</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2" name="Rectangle 1385">
            <a:extLst>
              <a:ext uri="{FF2B5EF4-FFF2-40B4-BE49-F238E27FC236}">
                <a16:creationId xmlns:a16="http://schemas.microsoft.com/office/drawing/2014/main" id="{765B3FFC-D94D-4DA6-B2C0-BB7A3AA553F8}"/>
              </a:ext>
            </a:extLst>
          </p:cNvPr>
          <p:cNvSpPr>
            <a:spLocks noChangeArrowheads="1"/>
          </p:cNvSpPr>
          <p:nvPr/>
        </p:nvSpPr>
        <p:spPr bwMode="auto">
          <a:xfrm>
            <a:off x="1056892" y="2061816"/>
            <a:ext cx="249299" cy="2412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defTabSz="457200" rtl="0" eaLnBrk="1" fontAlgn="auto" hangingPunct="1">
              <a:lnSpc>
                <a:spcPct val="90000"/>
              </a:lnSpc>
              <a:spcBef>
                <a:spcPts val="0"/>
              </a:spcBef>
              <a:spcAft>
                <a:spcPct val="0"/>
              </a:spcAft>
              <a:defRPr/>
            </a:pPr>
            <a:r>
              <a:rPr lang="en-us" sz="18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Change in SBM frequency</a:t>
            </a:r>
          </a:p>
        </p:txBody>
      </p:sp>
      <p:sp>
        <p:nvSpPr>
          <p:cNvPr id="173" name="Rectangle 1242">
            <a:extLst>
              <a:ext uri="{FF2B5EF4-FFF2-40B4-BE49-F238E27FC236}">
                <a16:creationId xmlns:a16="http://schemas.microsoft.com/office/drawing/2014/main" id="{082D376F-EF4F-4516-B711-4D3C73012461}"/>
              </a:ext>
            </a:extLst>
          </p:cNvPr>
          <p:cNvSpPr>
            <a:spLocks noChangeArrowheads="1"/>
          </p:cNvSpPr>
          <p:nvPr/>
        </p:nvSpPr>
        <p:spPr bwMode="auto">
          <a:xfrm>
            <a:off x="1495455" y="1615056"/>
            <a:ext cx="30997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14</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4" name="Rectangle 1242">
            <a:extLst>
              <a:ext uri="{FF2B5EF4-FFF2-40B4-BE49-F238E27FC236}">
                <a16:creationId xmlns:a16="http://schemas.microsoft.com/office/drawing/2014/main" id="{E05B8FF0-90DD-48EF-96DA-4A0DCD180B00}"/>
              </a:ext>
            </a:extLst>
          </p:cNvPr>
          <p:cNvSpPr>
            <a:spLocks noChangeArrowheads="1"/>
          </p:cNvSpPr>
          <p:nvPr/>
        </p:nvSpPr>
        <p:spPr bwMode="auto">
          <a:xfrm>
            <a:off x="1586827" y="2955883"/>
            <a:ext cx="21860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8</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5" name="Rectangle 1241">
            <a:extLst>
              <a:ext uri="{FF2B5EF4-FFF2-40B4-BE49-F238E27FC236}">
                <a16:creationId xmlns:a16="http://schemas.microsoft.com/office/drawing/2014/main" id="{AAF3C7DF-6944-4318-9882-C2D2D8FBF219}"/>
              </a:ext>
            </a:extLst>
          </p:cNvPr>
          <p:cNvSpPr>
            <a:spLocks noChangeArrowheads="1"/>
          </p:cNvSpPr>
          <p:nvPr/>
        </p:nvSpPr>
        <p:spPr bwMode="auto">
          <a:xfrm>
            <a:off x="1586827" y="3402251"/>
            <a:ext cx="21860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6</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6" name="Rectangle 1240">
            <a:extLst>
              <a:ext uri="{FF2B5EF4-FFF2-40B4-BE49-F238E27FC236}">
                <a16:creationId xmlns:a16="http://schemas.microsoft.com/office/drawing/2014/main" id="{EC3A2877-7A89-4AC0-BA4A-B1C3C8712252}"/>
              </a:ext>
            </a:extLst>
          </p:cNvPr>
          <p:cNvSpPr>
            <a:spLocks noChangeArrowheads="1"/>
          </p:cNvSpPr>
          <p:nvPr/>
        </p:nvSpPr>
        <p:spPr bwMode="auto">
          <a:xfrm>
            <a:off x="1586827" y="4294986"/>
            <a:ext cx="21860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2" name="Rectangle 1242">
            <a:extLst>
              <a:ext uri="{FF2B5EF4-FFF2-40B4-BE49-F238E27FC236}">
                <a16:creationId xmlns:a16="http://schemas.microsoft.com/office/drawing/2014/main" id="{B6CE4190-BF68-4C7D-A8ED-16A9B3409818}"/>
              </a:ext>
            </a:extLst>
          </p:cNvPr>
          <p:cNvSpPr>
            <a:spLocks noChangeArrowheads="1"/>
          </p:cNvSpPr>
          <p:nvPr/>
        </p:nvSpPr>
        <p:spPr bwMode="auto">
          <a:xfrm>
            <a:off x="1495455" y="2061425"/>
            <a:ext cx="30997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126000" bIns="0" rtlCol="0" anchor="ctr">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r" defTabSz="457200" rtl="0" eaLnBrk="1" fontAlgn="auto" hangingPunct="1">
              <a:lnSpc>
                <a:spcPct val="90000"/>
              </a:lnSpc>
              <a:spcBef>
                <a:spcPts val="0"/>
              </a:spcBef>
              <a:spcAft>
                <a:spcPct val="0"/>
              </a:spcAft>
              <a:defRPr/>
            </a:pPr>
            <a:r>
              <a:rPr lang="en-us" sz="1400" b="0" i="0" kern="0">
                <a:solidFill>
                  <a:srgbClr val="000000"/>
                </a:solidFill>
                <a:latin typeface="Calibri" panose="020F0502020204030204" pitchFamily="34" charset="0"/>
                <a:ea typeface="メイリオ" panose="020B0604030504040204" pitchFamily="50" charset="-128"/>
                <a:cs typeface="Calibri" panose="020F0502020204030204" pitchFamily="34" charset="0"/>
              </a:rPr>
              <a:t>12</a:t>
            </a:r>
            <a:endParaRPr lang="en-US" altLang="ja-JP" sz="14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3" name="Line 1045">
            <a:extLst>
              <a:ext uri="{FF2B5EF4-FFF2-40B4-BE49-F238E27FC236}">
                <a16:creationId xmlns:a16="http://schemas.microsoft.com/office/drawing/2014/main" id="{392E0F91-84F2-4C27-B870-59CC8CFC2752}"/>
              </a:ext>
            </a:extLst>
          </p:cNvPr>
          <p:cNvSpPr>
            <a:spLocks noChangeShapeType="1"/>
          </p:cNvSpPr>
          <p:nvPr/>
        </p:nvSpPr>
        <p:spPr bwMode="auto">
          <a:xfrm>
            <a:off x="1805428" y="1705790"/>
            <a:ext cx="0" cy="312629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grpSp>
        <p:nvGrpSpPr>
          <p:cNvPr id="184" name="Group 78">
            <a:extLst>
              <a:ext uri="{FF2B5EF4-FFF2-40B4-BE49-F238E27FC236}">
                <a16:creationId xmlns:a16="http://schemas.microsoft.com/office/drawing/2014/main" id="{1E3F60B2-BE66-4F47-AF5D-2C03EB7B8067}"/>
              </a:ext>
            </a:extLst>
          </p:cNvPr>
          <p:cNvGrpSpPr>
            <a:grpSpLocks/>
          </p:cNvGrpSpPr>
          <p:nvPr/>
        </p:nvGrpSpPr>
        <p:grpSpPr bwMode="auto">
          <a:xfrm>
            <a:off x="3296926" y="1940176"/>
            <a:ext cx="260044" cy="1732046"/>
            <a:chOff x="882" y="1622"/>
            <a:chExt cx="40" cy="923"/>
          </a:xfrm>
        </p:grpSpPr>
        <p:sp>
          <p:nvSpPr>
            <p:cNvPr id="202" name="Line 79">
              <a:extLst>
                <a:ext uri="{FF2B5EF4-FFF2-40B4-BE49-F238E27FC236}">
                  <a16:creationId xmlns:a16="http://schemas.microsoft.com/office/drawing/2014/main" id="{14F1A8AF-8D85-4E34-AC7C-FB7DD379759B}"/>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203" name="Line 80">
              <a:extLst>
                <a:ext uri="{FF2B5EF4-FFF2-40B4-BE49-F238E27FC236}">
                  <a16:creationId xmlns:a16="http://schemas.microsoft.com/office/drawing/2014/main" id="{FA2CCC9C-C2AC-4277-B33C-CE1AE9FD52F4}"/>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grpSp>
      <p:grpSp>
        <p:nvGrpSpPr>
          <p:cNvPr id="185" name="Group 27">
            <a:extLst>
              <a:ext uri="{FF2B5EF4-FFF2-40B4-BE49-F238E27FC236}">
                <a16:creationId xmlns:a16="http://schemas.microsoft.com/office/drawing/2014/main" id="{C5CFACEC-8D16-4DAE-9C4D-C87328DE0858}"/>
              </a:ext>
            </a:extLst>
          </p:cNvPr>
          <p:cNvGrpSpPr>
            <a:grpSpLocks/>
          </p:cNvGrpSpPr>
          <p:nvPr/>
        </p:nvGrpSpPr>
        <p:grpSpPr bwMode="auto">
          <a:xfrm>
            <a:off x="6109565" y="2850146"/>
            <a:ext cx="258818" cy="1009929"/>
            <a:chOff x="5402" y="2572"/>
            <a:chExt cx="139" cy="856"/>
          </a:xfrm>
        </p:grpSpPr>
        <p:sp>
          <p:nvSpPr>
            <p:cNvPr id="200" name="Line 82">
              <a:extLst>
                <a:ext uri="{FF2B5EF4-FFF2-40B4-BE49-F238E27FC236}">
                  <a16:creationId xmlns:a16="http://schemas.microsoft.com/office/drawing/2014/main" id="{34EFA3DC-197B-48EF-938F-8374CF00F947}"/>
                </a:ext>
              </a:extLst>
            </p:cNvPr>
            <p:cNvSpPr>
              <a:spLocks noChangeShapeType="1"/>
            </p:cNvSpPr>
            <p:nvPr/>
          </p:nvSpPr>
          <p:spPr bwMode="auto">
            <a:xfrm flipV="1">
              <a:off x="5472" y="2572"/>
              <a:ext cx="0" cy="8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201" name="Line 83">
              <a:extLst>
                <a:ext uri="{FF2B5EF4-FFF2-40B4-BE49-F238E27FC236}">
                  <a16:creationId xmlns:a16="http://schemas.microsoft.com/office/drawing/2014/main" id="{96085D49-C502-42DF-884A-D9EE03E6D576}"/>
                </a:ext>
              </a:extLst>
            </p:cNvPr>
            <p:cNvSpPr>
              <a:spLocks noChangeShapeType="1"/>
            </p:cNvSpPr>
            <p:nvPr/>
          </p:nvSpPr>
          <p:spPr bwMode="auto">
            <a:xfrm flipH="1">
              <a:off x="5402" y="257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grpSp>
      <p:sp>
        <p:nvSpPr>
          <p:cNvPr id="191" name="Line 1276">
            <a:extLst>
              <a:ext uri="{FF2B5EF4-FFF2-40B4-BE49-F238E27FC236}">
                <a16:creationId xmlns:a16="http://schemas.microsoft.com/office/drawing/2014/main" id="{C74EF3DF-388C-4C4E-BBED-5447C9979BF2}"/>
              </a:ext>
            </a:extLst>
          </p:cNvPr>
          <p:cNvSpPr>
            <a:spLocks noChangeShapeType="1"/>
          </p:cNvSpPr>
          <p:nvPr/>
        </p:nvSpPr>
        <p:spPr bwMode="auto">
          <a:xfrm>
            <a:off x="1750229" y="2598526"/>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2" name="Line 1278">
            <a:extLst>
              <a:ext uri="{FF2B5EF4-FFF2-40B4-BE49-F238E27FC236}">
                <a16:creationId xmlns:a16="http://schemas.microsoft.com/office/drawing/2014/main" id="{2BED25D6-6FDE-4A5F-80FA-83C74541D48B}"/>
              </a:ext>
            </a:extLst>
          </p:cNvPr>
          <p:cNvSpPr>
            <a:spLocks noChangeShapeType="1"/>
          </p:cNvSpPr>
          <p:nvPr/>
        </p:nvSpPr>
        <p:spPr bwMode="auto">
          <a:xfrm>
            <a:off x="1750229" y="3939352"/>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3" name="Line 1276">
            <a:extLst>
              <a:ext uri="{FF2B5EF4-FFF2-40B4-BE49-F238E27FC236}">
                <a16:creationId xmlns:a16="http://schemas.microsoft.com/office/drawing/2014/main" id="{BDC50243-101E-4F96-8958-9DC94D17922F}"/>
              </a:ext>
            </a:extLst>
          </p:cNvPr>
          <p:cNvSpPr>
            <a:spLocks noChangeShapeType="1"/>
          </p:cNvSpPr>
          <p:nvPr/>
        </p:nvSpPr>
        <p:spPr bwMode="auto">
          <a:xfrm>
            <a:off x="1750229" y="1705790"/>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4" name="Line 1276">
            <a:extLst>
              <a:ext uri="{FF2B5EF4-FFF2-40B4-BE49-F238E27FC236}">
                <a16:creationId xmlns:a16="http://schemas.microsoft.com/office/drawing/2014/main" id="{4D37AC58-7FD3-4270-88B2-5DFF51822FB1}"/>
              </a:ext>
            </a:extLst>
          </p:cNvPr>
          <p:cNvSpPr>
            <a:spLocks noChangeShapeType="1"/>
          </p:cNvSpPr>
          <p:nvPr/>
        </p:nvSpPr>
        <p:spPr bwMode="auto">
          <a:xfrm>
            <a:off x="1750229" y="3044894"/>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5" name="Line 1276">
            <a:extLst>
              <a:ext uri="{FF2B5EF4-FFF2-40B4-BE49-F238E27FC236}">
                <a16:creationId xmlns:a16="http://schemas.microsoft.com/office/drawing/2014/main" id="{E81EDF63-048A-4238-B526-045076883D13}"/>
              </a:ext>
            </a:extLst>
          </p:cNvPr>
          <p:cNvSpPr>
            <a:spLocks noChangeShapeType="1"/>
          </p:cNvSpPr>
          <p:nvPr/>
        </p:nvSpPr>
        <p:spPr bwMode="auto">
          <a:xfrm>
            <a:off x="1750229" y="3491261"/>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6" name="Line 1276">
            <a:extLst>
              <a:ext uri="{FF2B5EF4-FFF2-40B4-BE49-F238E27FC236}">
                <a16:creationId xmlns:a16="http://schemas.microsoft.com/office/drawing/2014/main" id="{2E9E179F-1558-4562-B558-1FA9C6E3B2E0}"/>
              </a:ext>
            </a:extLst>
          </p:cNvPr>
          <p:cNvSpPr>
            <a:spLocks noChangeShapeType="1"/>
          </p:cNvSpPr>
          <p:nvPr/>
        </p:nvSpPr>
        <p:spPr bwMode="auto">
          <a:xfrm>
            <a:off x="1750229" y="4385721"/>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7" name="Line 1276">
            <a:extLst>
              <a:ext uri="{FF2B5EF4-FFF2-40B4-BE49-F238E27FC236}">
                <a16:creationId xmlns:a16="http://schemas.microsoft.com/office/drawing/2014/main" id="{BF97A289-F565-4056-8784-FA28EF4A8809}"/>
              </a:ext>
            </a:extLst>
          </p:cNvPr>
          <p:cNvSpPr>
            <a:spLocks noChangeShapeType="1"/>
          </p:cNvSpPr>
          <p:nvPr/>
        </p:nvSpPr>
        <p:spPr bwMode="auto">
          <a:xfrm>
            <a:off x="1750229" y="4832088"/>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198" name="Line 1276">
            <a:extLst>
              <a:ext uri="{FF2B5EF4-FFF2-40B4-BE49-F238E27FC236}">
                <a16:creationId xmlns:a16="http://schemas.microsoft.com/office/drawing/2014/main" id="{34ED37DE-2D43-4F02-8CEC-B82C1D3BF506}"/>
              </a:ext>
            </a:extLst>
          </p:cNvPr>
          <p:cNvSpPr>
            <a:spLocks noChangeShapeType="1"/>
          </p:cNvSpPr>
          <p:nvPr/>
        </p:nvSpPr>
        <p:spPr bwMode="auto">
          <a:xfrm>
            <a:off x="1750229" y="2152158"/>
            <a:ext cx="551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grpSp>
        <p:nvGrpSpPr>
          <p:cNvPr id="8" name="グループ化 7">
            <a:extLst>
              <a:ext uri="{FF2B5EF4-FFF2-40B4-BE49-F238E27FC236}">
                <a16:creationId xmlns:a16="http://schemas.microsoft.com/office/drawing/2014/main" id="{4D4C6A19-728D-4BF3-BACC-29AD1E1A8A25}"/>
              </a:ext>
            </a:extLst>
          </p:cNvPr>
          <p:cNvGrpSpPr/>
          <p:nvPr/>
        </p:nvGrpSpPr>
        <p:grpSpPr>
          <a:xfrm>
            <a:off x="3423153" y="1630555"/>
            <a:ext cx="2807348" cy="1102677"/>
            <a:chOff x="3423153" y="1712334"/>
            <a:chExt cx="2807348" cy="1148040"/>
          </a:xfrm>
        </p:grpSpPr>
        <p:cxnSp>
          <p:nvCxnSpPr>
            <p:cNvPr id="208" name="直線コネクタ 207">
              <a:extLst>
                <a:ext uri="{FF2B5EF4-FFF2-40B4-BE49-F238E27FC236}">
                  <a16:creationId xmlns:a16="http://schemas.microsoft.com/office/drawing/2014/main" id="{BE785F01-3019-4AF1-BBAD-5319EEEA48E1}"/>
                </a:ext>
              </a:extLst>
            </p:cNvPr>
            <p:cNvCxnSpPr/>
            <p:nvPr/>
          </p:nvCxnSpPr>
          <p:spPr>
            <a:xfrm flipH="1">
              <a:off x="3423153" y="1712334"/>
              <a:ext cx="28073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a:extLst>
                <a:ext uri="{FF2B5EF4-FFF2-40B4-BE49-F238E27FC236}">
                  <a16:creationId xmlns:a16="http://schemas.microsoft.com/office/drawing/2014/main" id="{C5C9023F-4E5F-46C2-BA74-A9F515CC2880}"/>
                </a:ext>
              </a:extLst>
            </p:cNvPr>
            <p:cNvCxnSpPr>
              <a:cxnSpLocks/>
            </p:cNvCxnSpPr>
            <p:nvPr/>
          </p:nvCxnSpPr>
          <p:spPr>
            <a:xfrm>
              <a:off x="6230501" y="1712334"/>
              <a:ext cx="0" cy="1148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直線コネクタ 209">
              <a:extLst>
                <a:ext uri="{FF2B5EF4-FFF2-40B4-BE49-F238E27FC236}">
                  <a16:creationId xmlns:a16="http://schemas.microsoft.com/office/drawing/2014/main" id="{DBC4A8FC-E2FF-4F8D-8647-CDA1F25F222D}"/>
                </a:ext>
              </a:extLst>
            </p:cNvPr>
            <p:cNvCxnSpPr/>
            <p:nvPr/>
          </p:nvCxnSpPr>
          <p:spPr>
            <a:xfrm>
              <a:off x="3423153" y="1713171"/>
              <a:ext cx="648" cy="1688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2" name="Rectangle 1242">
            <a:extLst>
              <a:ext uri="{FF2B5EF4-FFF2-40B4-BE49-F238E27FC236}">
                <a16:creationId xmlns:a16="http://schemas.microsoft.com/office/drawing/2014/main" id="{758510BD-2128-427C-B1E3-9809602D564B}"/>
              </a:ext>
            </a:extLst>
          </p:cNvPr>
          <p:cNvSpPr>
            <a:spLocks noChangeArrowheads="1"/>
          </p:cNvSpPr>
          <p:nvPr/>
        </p:nvSpPr>
        <p:spPr bwMode="auto">
          <a:xfrm>
            <a:off x="4699711" y="1339145"/>
            <a:ext cx="254878" cy="2492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NS</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206" name="Rectangle 74">
            <a:extLst>
              <a:ext uri="{FF2B5EF4-FFF2-40B4-BE49-F238E27FC236}">
                <a16:creationId xmlns:a16="http://schemas.microsoft.com/office/drawing/2014/main" id="{B657E14D-0935-4909-A3F5-7A91329F44AE}"/>
              </a:ext>
            </a:extLst>
          </p:cNvPr>
          <p:cNvSpPr>
            <a:spLocks noChangeArrowheads="1"/>
          </p:cNvSpPr>
          <p:nvPr/>
        </p:nvSpPr>
        <p:spPr bwMode="auto">
          <a:xfrm>
            <a:off x="2849524" y="3460239"/>
            <a:ext cx="1164788" cy="1371849"/>
          </a:xfrm>
          <a:prstGeom prst="rect">
            <a:avLst/>
          </a:prstGeom>
          <a:gradFill flip="none" rotWithShape="1">
            <a:gsLst>
              <a:gs pos="100000">
                <a:srgbClr val="B8EC84"/>
              </a:gs>
              <a:gs pos="0">
                <a:srgbClr val="87DE30"/>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a:lnSpc>
                <a:spcPct val="90000"/>
              </a:lnSpc>
              <a:spcBef>
                <a:spcPct val="20000"/>
              </a:spcBef>
              <a:buFont typeface="HGPｺﾞｼｯｸE" panose="020B0900000000000000" pitchFamily="50" charset="-128"/>
              <a:buChar char="•"/>
            </a:pPr>
            <a:endParaRPr lang="ja-JP" altLang="en-US" sz="4000" b="0" cap="all" dirty="0">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86" name="Rectangle 74">
            <a:extLst>
              <a:ext uri="{FF2B5EF4-FFF2-40B4-BE49-F238E27FC236}">
                <a16:creationId xmlns:a16="http://schemas.microsoft.com/office/drawing/2014/main" id="{57EE10A7-EA3B-4A02-89B9-23488EEF17E6}"/>
              </a:ext>
            </a:extLst>
          </p:cNvPr>
          <p:cNvSpPr>
            <a:spLocks noChangeArrowheads="1"/>
          </p:cNvSpPr>
          <p:nvPr/>
        </p:nvSpPr>
        <p:spPr bwMode="auto">
          <a:xfrm>
            <a:off x="5656046" y="3860074"/>
            <a:ext cx="1165860" cy="972014"/>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a:lnSpc>
                <a:spcPct val="90000"/>
              </a:lnSpc>
              <a:spcBef>
                <a:spcPct val="20000"/>
              </a:spcBef>
              <a:buFont typeface="HGPｺﾞｼｯｸE" panose="020B0900000000000000" pitchFamily="50" charset="-128"/>
              <a:buChar char="•"/>
            </a:pPr>
            <a:endParaRPr lang="ja-JP" altLang="en-US" sz="4000" b="0" cap="all" dirty="0">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88" name="Text Box 69">
            <a:extLst>
              <a:ext uri="{FF2B5EF4-FFF2-40B4-BE49-F238E27FC236}">
                <a16:creationId xmlns:a16="http://schemas.microsoft.com/office/drawing/2014/main" id="{83284F66-0362-47B9-9D0D-BED9F0577745}"/>
              </a:ext>
            </a:extLst>
          </p:cNvPr>
          <p:cNvSpPr txBox="1">
            <a:spLocks noChangeArrowheads="1"/>
          </p:cNvSpPr>
          <p:nvPr/>
        </p:nvSpPr>
        <p:spPr bwMode="auto">
          <a:xfrm>
            <a:off x="6008141" y="3855283"/>
            <a:ext cx="461665" cy="460502"/>
          </a:xfrm>
          <a:prstGeom prst="rect">
            <a:avLst/>
          </a:prstGeom>
          <a:noFill/>
          <a:ln w="9525">
            <a:noFill/>
            <a:miter lim="800000"/>
            <a:headEnd/>
            <a:tailEnd/>
          </a:ln>
        </p:spPr>
        <p:txBody>
          <a:bodyPr wrap="none" lIns="0" tIns="72000" rIns="0" bIns="0" rtlCol="0" anchor="t">
            <a:spAutoFit/>
          </a:bodyPr>
          <a:lstStyle>
            <a:lvl1pPr>
              <a:defRPr kumimoji="1" b="1">
                <a:solidFill>
                  <a:schemeClr val="tx1"/>
                </a:solidFill>
                <a:latin typeface="Arial" pitchFamily="34" charset="0"/>
                <a:ea typeface="ＭＳ Ｐゴシック" pitchFamily="50" charset="-128"/>
              </a:defRPr>
            </a:lvl1pPr>
            <a:lvl2pPr marL="742950" indent="-285750">
              <a:defRPr kumimoji="1" b="1">
                <a:solidFill>
                  <a:schemeClr val="tx1"/>
                </a:solidFill>
                <a:latin typeface="Arial" pitchFamily="34" charset="0"/>
                <a:ea typeface="ＭＳ Ｐゴシック" pitchFamily="50" charset="-128"/>
              </a:defRPr>
            </a:lvl2pPr>
            <a:lvl3pPr marL="1143000" indent="-228600">
              <a:defRPr kumimoji="1" b="1">
                <a:solidFill>
                  <a:schemeClr val="tx1"/>
                </a:solidFill>
                <a:latin typeface="Arial" pitchFamily="34" charset="0"/>
                <a:ea typeface="ＭＳ Ｐゴシック" pitchFamily="50" charset="-128"/>
              </a:defRPr>
            </a:lvl3pPr>
            <a:lvl4pPr marL="1600200" indent="-228600">
              <a:defRPr kumimoji="1" b="1">
                <a:solidFill>
                  <a:schemeClr val="tx1"/>
                </a:solidFill>
                <a:latin typeface="Arial" pitchFamily="34" charset="0"/>
                <a:ea typeface="ＭＳ Ｐゴシック" pitchFamily="50" charset="-128"/>
              </a:defRPr>
            </a:lvl4pPr>
            <a:lvl5pPr marL="2057400" indent="-228600">
              <a:defRPr kumimoji="1" b="1">
                <a:solidFill>
                  <a:schemeClr val="tx1"/>
                </a:solidFill>
                <a:latin typeface="Arial" pitchFamily="34" charset="0"/>
                <a:ea typeface="ＭＳ Ｐゴシック" pitchFamily="50" charset="-128"/>
              </a:defRPr>
            </a:lvl5pPr>
            <a:lvl6pPr marL="2514600" indent="-228600" fontAlgn="base">
              <a:spcBef>
                <a:spcPct val="0"/>
              </a:spcBef>
              <a:spcAft>
                <a:spcPct val="0"/>
              </a:spcAft>
              <a:defRPr kumimoji="1" b="1">
                <a:solidFill>
                  <a:schemeClr val="tx1"/>
                </a:solidFill>
                <a:latin typeface="Arial" pitchFamily="34" charset="0"/>
                <a:ea typeface="ＭＳ Ｐゴシック" pitchFamily="50" charset="-128"/>
              </a:defRPr>
            </a:lvl6pPr>
            <a:lvl7pPr marL="2971800" indent="-228600" fontAlgn="base">
              <a:spcBef>
                <a:spcPct val="0"/>
              </a:spcBef>
              <a:spcAft>
                <a:spcPct val="0"/>
              </a:spcAft>
              <a:defRPr kumimoji="1" b="1">
                <a:solidFill>
                  <a:schemeClr val="tx1"/>
                </a:solidFill>
                <a:latin typeface="Arial" pitchFamily="34" charset="0"/>
                <a:ea typeface="ＭＳ Ｐゴシック" pitchFamily="50" charset="-128"/>
              </a:defRPr>
            </a:lvl7pPr>
            <a:lvl8pPr marL="3429000" indent="-228600" fontAlgn="base">
              <a:spcBef>
                <a:spcPct val="0"/>
              </a:spcBef>
              <a:spcAft>
                <a:spcPct val="0"/>
              </a:spcAft>
              <a:defRPr kumimoji="1" b="1">
                <a:solidFill>
                  <a:schemeClr val="tx1"/>
                </a:solidFill>
                <a:latin typeface="Arial" pitchFamily="34" charset="0"/>
                <a:ea typeface="ＭＳ Ｐゴシック" pitchFamily="50" charset="-128"/>
              </a:defRPr>
            </a:lvl8pPr>
            <a:lvl9pPr marL="3886200" indent="-228600" fontAlgn="base">
              <a:spcBef>
                <a:spcPct val="0"/>
              </a:spcBef>
              <a:spcAft>
                <a:spcPct val="0"/>
              </a:spcAft>
              <a:defRPr kumimoji="1" b="1">
                <a:solidFill>
                  <a:schemeClr val="tx1"/>
                </a:solidFill>
                <a:latin typeface="Arial" pitchFamily="34" charset="0"/>
                <a:ea typeface="ＭＳ Ｐゴシック" pitchFamily="50" charset="-128"/>
              </a:defRPr>
            </a:lvl9pPr>
          </a:lstStyle>
          <a:p>
            <a:pPr algn="ctr" defTabSz="457200" rtl="0" eaLnBrk="1" fontAlgn="auto" hangingPunct="1">
              <a:lnSpc>
                <a:spcPct val="90000"/>
              </a:lnSpc>
              <a:spcBef>
                <a:spcPts val="0"/>
              </a:spcBef>
              <a:spcAft>
                <a:spcPts val="0"/>
              </a:spcAft>
              <a:defRPr/>
            </a:pPr>
            <a:r>
              <a:rPr lang="en-us" sz="2800" i="0" kern="0">
                <a:solidFill>
                  <a:prstClr val="white"/>
                </a:solidFill>
                <a:latin typeface="Calibri" panose="020F0502020204030204" pitchFamily="34" charset="0"/>
                <a:ea typeface="メイリオ" panose="020B0604030504040204" pitchFamily="50" charset="-128"/>
                <a:cs typeface="Calibri" panose="020F0502020204030204" pitchFamily="34" charset="0"/>
              </a:rPr>
              <a:t>4.3</a:t>
            </a:r>
          </a:p>
        </p:txBody>
      </p:sp>
      <p:sp>
        <p:nvSpPr>
          <p:cNvPr id="189" name="Text Box 68">
            <a:extLst>
              <a:ext uri="{FF2B5EF4-FFF2-40B4-BE49-F238E27FC236}">
                <a16:creationId xmlns:a16="http://schemas.microsoft.com/office/drawing/2014/main" id="{81967234-D562-4921-987B-F055567EA269}"/>
              </a:ext>
            </a:extLst>
          </p:cNvPr>
          <p:cNvSpPr txBox="1">
            <a:spLocks noChangeArrowheads="1"/>
          </p:cNvSpPr>
          <p:nvPr/>
        </p:nvSpPr>
        <p:spPr bwMode="auto">
          <a:xfrm>
            <a:off x="3196114" y="3468236"/>
            <a:ext cx="461665" cy="460502"/>
          </a:xfrm>
          <a:prstGeom prst="rect">
            <a:avLst/>
          </a:prstGeom>
          <a:noFill/>
          <a:ln w="9525">
            <a:noFill/>
            <a:miter lim="800000"/>
            <a:headEnd/>
            <a:tailEnd/>
          </a:ln>
        </p:spPr>
        <p:txBody>
          <a:bodyPr wrap="none" lIns="0" tIns="72000" rIns="0" bIns="0" rtlCol="0" anchor="t">
            <a:spAutoFit/>
          </a:bodyPr>
          <a:lstStyle>
            <a:lvl1pPr>
              <a:defRPr kumimoji="1" b="1">
                <a:solidFill>
                  <a:schemeClr val="tx1"/>
                </a:solidFill>
                <a:latin typeface="Arial" pitchFamily="34" charset="0"/>
                <a:ea typeface="ＭＳ Ｐゴシック" pitchFamily="50" charset="-128"/>
              </a:defRPr>
            </a:lvl1pPr>
            <a:lvl2pPr marL="742950" indent="-285750">
              <a:defRPr kumimoji="1" b="1">
                <a:solidFill>
                  <a:schemeClr val="tx1"/>
                </a:solidFill>
                <a:latin typeface="Arial" pitchFamily="34" charset="0"/>
                <a:ea typeface="ＭＳ Ｐゴシック" pitchFamily="50" charset="-128"/>
              </a:defRPr>
            </a:lvl2pPr>
            <a:lvl3pPr marL="1143000" indent="-228600">
              <a:defRPr kumimoji="1" b="1">
                <a:solidFill>
                  <a:schemeClr val="tx1"/>
                </a:solidFill>
                <a:latin typeface="Arial" pitchFamily="34" charset="0"/>
                <a:ea typeface="ＭＳ Ｐゴシック" pitchFamily="50" charset="-128"/>
              </a:defRPr>
            </a:lvl3pPr>
            <a:lvl4pPr marL="1600200" indent="-228600">
              <a:defRPr kumimoji="1" b="1">
                <a:solidFill>
                  <a:schemeClr val="tx1"/>
                </a:solidFill>
                <a:latin typeface="Arial" pitchFamily="34" charset="0"/>
                <a:ea typeface="ＭＳ Ｐゴシック" pitchFamily="50" charset="-128"/>
              </a:defRPr>
            </a:lvl4pPr>
            <a:lvl5pPr marL="2057400" indent="-228600">
              <a:defRPr kumimoji="1" b="1">
                <a:solidFill>
                  <a:schemeClr val="tx1"/>
                </a:solidFill>
                <a:latin typeface="Arial" pitchFamily="34" charset="0"/>
                <a:ea typeface="ＭＳ Ｐゴシック" pitchFamily="50" charset="-128"/>
              </a:defRPr>
            </a:lvl5pPr>
            <a:lvl6pPr marL="2514600" indent="-228600" fontAlgn="base">
              <a:spcBef>
                <a:spcPct val="0"/>
              </a:spcBef>
              <a:spcAft>
                <a:spcPct val="0"/>
              </a:spcAft>
              <a:defRPr kumimoji="1" b="1">
                <a:solidFill>
                  <a:schemeClr val="tx1"/>
                </a:solidFill>
                <a:latin typeface="Arial" pitchFamily="34" charset="0"/>
                <a:ea typeface="ＭＳ Ｐゴシック" pitchFamily="50" charset="-128"/>
              </a:defRPr>
            </a:lvl6pPr>
            <a:lvl7pPr marL="2971800" indent="-228600" fontAlgn="base">
              <a:spcBef>
                <a:spcPct val="0"/>
              </a:spcBef>
              <a:spcAft>
                <a:spcPct val="0"/>
              </a:spcAft>
              <a:defRPr kumimoji="1" b="1">
                <a:solidFill>
                  <a:schemeClr val="tx1"/>
                </a:solidFill>
                <a:latin typeface="Arial" pitchFamily="34" charset="0"/>
                <a:ea typeface="ＭＳ Ｐゴシック" pitchFamily="50" charset="-128"/>
              </a:defRPr>
            </a:lvl7pPr>
            <a:lvl8pPr marL="3429000" indent="-228600" fontAlgn="base">
              <a:spcBef>
                <a:spcPct val="0"/>
              </a:spcBef>
              <a:spcAft>
                <a:spcPct val="0"/>
              </a:spcAft>
              <a:defRPr kumimoji="1" b="1">
                <a:solidFill>
                  <a:schemeClr val="tx1"/>
                </a:solidFill>
                <a:latin typeface="Arial" pitchFamily="34" charset="0"/>
                <a:ea typeface="ＭＳ Ｐゴシック" pitchFamily="50" charset="-128"/>
              </a:defRPr>
            </a:lvl8pPr>
            <a:lvl9pPr marL="3886200" indent="-228600" fontAlgn="base">
              <a:spcBef>
                <a:spcPct val="0"/>
              </a:spcBef>
              <a:spcAft>
                <a:spcPct val="0"/>
              </a:spcAft>
              <a:defRPr kumimoji="1" b="1">
                <a:solidFill>
                  <a:schemeClr val="tx1"/>
                </a:solidFill>
                <a:latin typeface="Arial" pitchFamily="34" charset="0"/>
                <a:ea typeface="ＭＳ Ｐゴシック" pitchFamily="50" charset="-128"/>
              </a:defRPr>
            </a:lvl9pPr>
          </a:lstStyle>
          <a:p>
            <a:pPr algn="ctr" defTabSz="457200" rtl="0" eaLnBrk="1" fontAlgn="auto" hangingPunct="1">
              <a:lnSpc>
                <a:spcPct val="90000"/>
              </a:lnSpc>
              <a:spcBef>
                <a:spcPts val="0"/>
              </a:spcBef>
              <a:spcAft>
                <a:spcPts val="0"/>
              </a:spcAft>
              <a:defRPr/>
            </a:pPr>
            <a:r>
              <a:rPr lang="en-us" sz="2800" i="0" kern="0">
                <a:solidFill>
                  <a:schemeClr val="tx1">
                    <a:lumMod val="65000"/>
                    <a:lumOff val="35000"/>
                  </a:schemeClr>
                </a:solidFill>
                <a:latin typeface="Calibri" panose="020F0502020204030204" pitchFamily="34" charset="0"/>
                <a:ea typeface="メイリオ" panose="020B0604030504040204" pitchFamily="50" charset="-128"/>
                <a:cs typeface="Calibri" panose="020F0502020204030204" pitchFamily="34" charset="0"/>
              </a:rPr>
              <a:t>6.1</a:t>
            </a:r>
          </a:p>
        </p:txBody>
      </p:sp>
      <p:sp>
        <p:nvSpPr>
          <p:cNvPr id="190" name="Line 1279">
            <a:extLst>
              <a:ext uri="{FF2B5EF4-FFF2-40B4-BE49-F238E27FC236}">
                <a16:creationId xmlns:a16="http://schemas.microsoft.com/office/drawing/2014/main" id="{235974E3-BE9E-4F68-AF31-F30B4E4B45AC}"/>
              </a:ext>
            </a:extLst>
          </p:cNvPr>
          <p:cNvSpPr>
            <a:spLocks noChangeShapeType="1"/>
          </p:cNvSpPr>
          <p:nvPr/>
        </p:nvSpPr>
        <p:spPr bwMode="auto">
          <a:xfrm flipH="1">
            <a:off x="1805428" y="4832088"/>
            <a:ext cx="603621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defTabSz="457200" rtl="0" eaLnBrk="1" fontAlgn="auto" hangingPunct="1">
              <a:lnSpc>
                <a:spcPct val="90000"/>
              </a:lnSpc>
              <a:spcBef>
                <a:spcPts val="0"/>
              </a:spcBef>
              <a:spcAft>
                <a:spcPts val="0"/>
              </a:spcAft>
              <a:defRPr/>
            </a:pPr>
            <a:endParaRPr kumimoji="0" lang="ja-JP" altLang="en-US" sz="1800" b="0" i="0" kern="0">
              <a:solidFill>
                <a:prstClr val="black"/>
              </a:solidFill>
              <a:latin typeface="Calibri" panose="020F0502020204030204" pitchFamily="34" charset="0"/>
              <a:cs typeface="Calibri" panose="020F0502020204030204" pitchFamily="34" charset="0"/>
            </a:endParaRPr>
          </a:p>
        </p:txBody>
      </p:sp>
      <p:sp>
        <p:nvSpPr>
          <p:cNvPr id="56" name="Rectangle 1242">
            <a:extLst>
              <a:ext uri="{FF2B5EF4-FFF2-40B4-BE49-F238E27FC236}">
                <a16:creationId xmlns:a16="http://schemas.microsoft.com/office/drawing/2014/main" id="{4AA98EED-BE13-4ECB-A21D-D54F48B17840}"/>
              </a:ext>
            </a:extLst>
          </p:cNvPr>
          <p:cNvSpPr>
            <a:spLocks noChangeArrowheads="1"/>
          </p:cNvSpPr>
          <p:nvPr/>
        </p:nvSpPr>
        <p:spPr bwMode="auto">
          <a:xfrm>
            <a:off x="1119026" y="1295400"/>
            <a:ext cx="99867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54" name="正方形/長方形 53">
            <a:extLst>
              <a:ext uri="{FF2B5EF4-FFF2-40B4-BE49-F238E27FC236}">
                <a16:creationId xmlns:a16="http://schemas.microsoft.com/office/drawing/2014/main" id="{0F3D3054-6119-47B1-A4B3-75BB4DF70F36}"/>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59" name="テキスト ボックス 10">
            <a:extLst>
              <a:ext uri="{FF2B5EF4-FFF2-40B4-BE49-F238E27FC236}">
                <a16:creationId xmlns:a16="http://schemas.microsoft.com/office/drawing/2014/main" id="{C1CCA0D9-352A-4D73-B1A1-8D51662B1E0F}"/>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55" name="テキスト ボックス 22">
            <a:extLst>
              <a:ext uri="{FF2B5EF4-FFF2-40B4-BE49-F238E27FC236}">
                <a16:creationId xmlns:a16="http://schemas.microsoft.com/office/drawing/2014/main" id="{31D59177-D426-4B61-B281-32DD05932AF7}"/>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5788" indent="-58578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30250" indent="-7302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58"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60"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p:cNvSpPr>
          <p:nvPr>
            <p:ph type="title"/>
          </p:nvPr>
        </p:nvSpPr>
        <p:spPr/>
        <p:txBody>
          <a:bodyPr rtlCol="0"/>
          <a:lstStyle/>
          <a:p>
            <a:pPr rtl="0"/>
            <a:r>
              <a:rPr lang="en-us" dirty="0"/>
              <a:t>Change in SBM frequency (Week 1): </a:t>
            </a:r>
            <a:br>
              <a:rPr lang="en-us" dirty="0"/>
            </a:br>
            <a:r>
              <a:rPr lang="en-us" dirty="0"/>
              <a:t>Stratified analysis by age</a:t>
            </a:r>
          </a:p>
        </p:txBody>
      </p:sp>
      <p:sp>
        <p:nvSpPr>
          <p:cNvPr id="113" name="Rectangle 1239">
            <a:extLst>
              <a:ext uri="{FF2B5EF4-FFF2-40B4-BE49-F238E27FC236}">
                <a16:creationId xmlns:a16="http://schemas.microsoft.com/office/drawing/2014/main" id="{64E428BD-A7CE-4E8B-8C5E-5FBA39B3A108}"/>
              </a:ext>
            </a:extLst>
          </p:cNvPr>
          <p:cNvSpPr>
            <a:spLocks noChangeArrowheads="1"/>
          </p:cNvSpPr>
          <p:nvPr/>
        </p:nvSpPr>
        <p:spPr bwMode="auto">
          <a:xfrm>
            <a:off x="1583095" y="475586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0" name="テキスト ボックス 20">
            <a:extLst>
              <a:ext uri="{FF2B5EF4-FFF2-40B4-BE49-F238E27FC236}">
                <a16:creationId xmlns:a16="http://schemas.microsoft.com/office/drawing/2014/main" id="{A63CE595-7A5D-402B-8DFB-02D1AFF48978}"/>
              </a:ext>
            </a:extLst>
          </p:cNvPr>
          <p:cNvSpPr txBox="1">
            <a:spLocks noChangeArrowheads="1"/>
          </p:cNvSpPr>
          <p:nvPr/>
        </p:nvSpPr>
        <p:spPr bwMode="auto">
          <a:xfrm>
            <a:off x="2839561" y="4843434"/>
            <a:ext cx="1133259" cy="585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&lt; 65 years</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(n=186)</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31" name="テキスト ボックス 21">
            <a:extLst>
              <a:ext uri="{FF2B5EF4-FFF2-40B4-BE49-F238E27FC236}">
                <a16:creationId xmlns:a16="http://schemas.microsoft.com/office/drawing/2014/main" id="{B9560F78-3ADA-4637-A8DE-0E79A0A4E46D}"/>
              </a:ext>
            </a:extLst>
          </p:cNvPr>
          <p:cNvSpPr txBox="1">
            <a:spLocks noChangeArrowheads="1"/>
          </p:cNvSpPr>
          <p:nvPr/>
        </p:nvSpPr>
        <p:spPr bwMode="auto">
          <a:xfrm>
            <a:off x="5632438" y="4849262"/>
            <a:ext cx="1175322" cy="585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7200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 65 years</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a:p>
            <a:pPr algn="ctr" rtl="0" eaLnBrk="1" hangingPunct="1">
              <a:lnSpc>
                <a:spcPct val="90000"/>
              </a:lnSpc>
              <a:spcBef>
                <a:spcPct val="0"/>
              </a:spcBef>
              <a:buFontTx/>
              <a:buNone/>
            </a:pPr>
            <a:r>
              <a:rPr lang="en-us" sz="1800" b="0" i="0">
                <a:latin typeface="Calibri" panose="020F0502020204030204" pitchFamily="34" charset="0"/>
                <a:ea typeface="メイリオ" panose="020B0604030504040204" pitchFamily="50" charset="-128"/>
                <a:cs typeface="Calibri" panose="020F0502020204030204" pitchFamily="34" charset="0"/>
              </a:rPr>
              <a:t>(n=15)</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55" name="Text Box 100">
            <a:extLst>
              <a:ext uri="{FF2B5EF4-FFF2-40B4-BE49-F238E27FC236}">
                <a16:creationId xmlns:a16="http://schemas.microsoft.com/office/drawing/2014/main" id="{0776BD34-99D3-4F90-A17F-44BF8F9A561E}"/>
              </a:ext>
            </a:extLst>
          </p:cNvPr>
          <p:cNvSpPr txBox="1">
            <a:spLocks noChangeArrowheads="1"/>
          </p:cNvSpPr>
          <p:nvPr/>
        </p:nvSpPr>
        <p:spPr bwMode="auto">
          <a:xfrm>
            <a:off x="5632626" y="1328643"/>
            <a:ext cx="2286715"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r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latin typeface="Calibri" panose="020F0502020204030204" pitchFamily="34" charset="0"/>
                <a:ea typeface="メイリオ" panose="020B0604030504040204" pitchFamily="50" charset="-128"/>
                <a:cs typeface="Calibri" panose="020F0502020204030204" pitchFamily="34" charset="0"/>
              </a:rPr>
              <a:t>Mean ± SD (two-sample t-test)</a:t>
            </a:r>
            <a:endParaRPr lang="ja-JP" altLang="en-US" sz="1400" b="0" i="0"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11" name="直線コネクタ 110">
            <a:extLst>
              <a:ext uri="{FF2B5EF4-FFF2-40B4-BE49-F238E27FC236}">
                <a16:creationId xmlns:a16="http://schemas.microsoft.com/office/drawing/2014/main" id="{68E4DBB4-88DB-4DFB-ABAF-1793971856CB}"/>
              </a:ext>
            </a:extLst>
          </p:cNvPr>
          <p:cNvCxnSpPr/>
          <p:nvPr/>
        </p:nvCxnSpPr>
        <p:spPr>
          <a:xfrm>
            <a:off x="1801831" y="1699284"/>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2" name="Line 1045">
            <a:extLst>
              <a:ext uri="{FF2B5EF4-FFF2-40B4-BE49-F238E27FC236}">
                <a16:creationId xmlns:a16="http://schemas.microsoft.com/office/drawing/2014/main" id="{CDD05F3D-CCAE-42A3-ADF2-21577F795183}"/>
              </a:ext>
            </a:extLst>
          </p:cNvPr>
          <p:cNvSpPr>
            <a:spLocks noChangeShapeType="1"/>
          </p:cNvSpPr>
          <p:nvPr/>
        </p:nvSpPr>
        <p:spPr bwMode="auto">
          <a:xfrm>
            <a:off x="1800341" y="1699284"/>
            <a:ext cx="0" cy="31385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4" name="Rectangle 1240">
            <a:extLst>
              <a:ext uri="{FF2B5EF4-FFF2-40B4-BE49-F238E27FC236}">
                <a16:creationId xmlns:a16="http://schemas.microsoft.com/office/drawing/2014/main" id="{FF6AACCA-0929-4BA5-8117-005B9476776A}"/>
              </a:ext>
            </a:extLst>
          </p:cNvPr>
          <p:cNvSpPr>
            <a:spLocks noChangeArrowheads="1"/>
          </p:cNvSpPr>
          <p:nvPr/>
        </p:nvSpPr>
        <p:spPr bwMode="auto">
          <a:xfrm>
            <a:off x="1583095" y="3710981"/>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5" name="Rectangle 1242">
            <a:extLst>
              <a:ext uri="{FF2B5EF4-FFF2-40B4-BE49-F238E27FC236}">
                <a16:creationId xmlns:a16="http://schemas.microsoft.com/office/drawing/2014/main" id="{FCDAECE0-3479-4C26-BB9F-B85B06A0FE74}"/>
              </a:ext>
            </a:extLst>
          </p:cNvPr>
          <p:cNvSpPr>
            <a:spLocks noChangeArrowheads="1"/>
          </p:cNvSpPr>
          <p:nvPr/>
        </p:nvSpPr>
        <p:spPr bwMode="auto">
          <a:xfrm>
            <a:off x="1491726" y="2143859"/>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6" name="Line 1276">
            <a:extLst>
              <a:ext uri="{FF2B5EF4-FFF2-40B4-BE49-F238E27FC236}">
                <a16:creationId xmlns:a16="http://schemas.microsoft.com/office/drawing/2014/main" id="{CF5063B7-1976-4763-80A3-46F3BD125A2D}"/>
              </a:ext>
            </a:extLst>
          </p:cNvPr>
          <p:cNvSpPr>
            <a:spLocks noChangeShapeType="1"/>
          </p:cNvSpPr>
          <p:nvPr/>
        </p:nvSpPr>
        <p:spPr bwMode="auto">
          <a:xfrm>
            <a:off x="1740792" y="2227848"/>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7" name="Line 1278">
            <a:extLst>
              <a:ext uri="{FF2B5EF4-FFF2-40B4-BE49-F238E27FC236}">
                <a16:creationId xmlns:a16="http://schemas.microsoft.com/office/drawing/2014/main" id="{DB0D0971-F5B6-4382-8065-EFF9A14C58E6}"/>
              </a:ext>
            </a:extLst>
          </p:cNvPr>
          <p:cNvSpPr>
            <a:spLocks noChangeShapeType="1"/>
          </p:cNvSpPr>
          <p:nvPr/>
        </p:nvSpPr>
        <p:spPr bwMode="auto">
          <a:xfrm>
            <a:off x="1740792" y="3790685"/>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18" name="Rectangle 1385">
            <a:extLst>
              <a:ext uri="{FF2B5EF4-FFF2-40B4-BE49-F238E27FC236}">
                <a16:creationId xmlns:a16="http://schemas.microsoft.com/office/drawing/2014/main" id="{B4CA7E7B-AE2B-4AF8-AAC5-30D8007EE3EB}"/>
              </a:ext>
            </a:extLst>
          </p:cNvPr>
          <p:cNvSpPr>
            <a:spLocks noChangeArrowheads="1"/>
          </p:cNvSpPr>
          <p:nvPr/>
        </p:nvSpPr>
        <p:spPr bwMode="auto">
          <a:xfrm>
            <a:off x="804216" y="2060473"/>
            <a:ext cx="498598" cy="2407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eaLnBrk="1" hangingPunct="1">
              <a:lnSpc>
                <a:spcPct val="90000"/>
              </a:lnSpc>
              <a:spcBef>
                <a:spcPct val="0"/>
              </a:spcBef>
              <a:buNone/>
            </a:pPr>
            <a:r>
              <a:rPr lang="en-us" sz="1800" b="0" i="0" dirty="0">
                <a:latin typeface="Calibri" panose="020F0502020204030204" pitchFamily="34" charset="0"/>
                <a:ea typeface="メイリオ" panose="020B0604030504040204" pitchFamily="50" charset="-128"/>
                <a:cs typeface="Calibri" panose="020F0502020204030204" pitchFamily="34" charset="0"/>
              </a:rPr>
              <a:t>Change in SBM frequency</a:t>
            </a:r>
            <a:br>
              <a:rPr lang="en-us" sz="1800" b="0" i="0" dirty="0">
                <a:latin typeface="Calibri" panose="020F0502020204030204" pitchFamily="34" charset="0"/>
                <a:ea typeface="メイリオ" panose="020B0604030504040204" pitchFamily="50" charset="-128"/>
                <a:cs typeface="Calibri" panose="020F0502020204030204" pitchFamily="34" charset="0"/>
              </a:rPr>
            </a:br>
            <a:r>
              <a:rPr lang="en-us" altLang="ja-JP" sz="1800" b="0" i="0" dirty="0">
                <a:latin typeface="Calibri" panose="020F0502020204030204" pitchFamily="34" charset="0"/>
                <a:ea typeface="メイリオ" panose="020B0604030504040204" pitchFamily="50" charset="-128"/>
                <a:cs typeface="Calibri" panose="020F0502020204030204" pitchFamily="34" charset="0"/>
              </a:rPr>
              <a:t>(Week 1)</a:t>
            </a:r>
            <a:endParaRPr lang="ja-JP" altLang="en-US"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19" name="Line 1276">
            <a:extLst>
              <a:ext uri="{FF2B5EF4-FFF2-40B4-BE49-F238E27FC236}">
                <a16:creationId xmlns:a16="http://schemas.microsoft.com/office/drawing/2014/main" id="{09232B4A-CF27-48CB-994F-03C7B20F5447}"/>
              </a:ext>
            </a:extLst>
          </p:cNvPr>
          <p:cNvSpPr>
            <a:spLocks noChangeShapeType="1"/>
          </p:cNvSpPr>
          <p:nvPr/>
        </p:nvSpPr>
        <p:spPr bwMode="auto">
          <a:xfrm>
            <a:off x="1740792" y="1699284"/>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0" name="Rectangle 1242">
            <a:extLst>
              <a:ext uri="{FF2B5EF4-FFF2-40B4-BE49-F238E27FC236}">
                <a16:creationId xmlns:a16="http://schemas.microsoft.com/office/drawing/2014/main" id="{AB92F656-1AFC-4F12-B104-95C737BC5649}"/>
              </a:ext>
            </a:extLst>
          </p:cNvPr>
          <p:cNvSpPr>
            <a:spLocks noChangeArrowheads="1"/>
          </p:cNvSpPr>
          <p:nvPr/>
        </p:nvSpPr>
        <p:spPr bwMode="auto">
          <a:xfrm>
            <a:off x="1491726" y="1616723"/>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12</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1" name="Line 1276">
            <a:extLst>
              <a:ext uri="{FF2B5EF4-FFF2-40B4-BE49-F238E27FC236}">
                <a16:creationId xmlns:a16="http://schemas.microsoft.com/office/drawing/2014/main" id="{98126E6F-50CE-4D3C-B6FF-9399A203E9A8}"/>
              </a:ext>
            </a:extLst>
          </p:cNvPr>
          <p:cNvSpPr>
            <a:spLocks noChangeShapeType="1"/>
          </p:cNvSpPr>
          <p:nvPr/>
        </p:nvSpPr>
        <p:spPr bwMode="auto">
          <a:xfrm>
            <a:off x="1740792" y="2750699"/>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2" name="Line 1276">
            <a:extLst>
              <a:ext uri="{FF2B5EF4-FFF2-40B4-BE49-F238E27FC236}">
                <a16:creationId xmlns:a16="http://schemas.microsoft.com/office/drawing/2014/main" id="{8C073F32-E422-4A97-B8A7-281D730BCE63}"/>
              </a:ext>
            </a:extLst>
          </p:cNvPr>
          <p:cNvSpPr>
            <a:spLocks noChangeShapeType="1"/>
          </p:cNvSpPr>
          <p:nvPr/>
        </p:nvSpPr>
        <p:spPr bwMode="auto">
          <a:xfrm>
            <a:off x="1740792" y="3270692"/>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3" name="Line 1276">
            <a:extLst>
              <a:ext uri="{FF2B5EF4-FFF2-40B4-BE49-F238E27FC236}">
                <a16:creationId xmlns:a16="http://schemas.microsoft.com/office/drawing/2014/main" id="{C2D18E58-2123-419B-8350-C0A7C495596E}"/>
              </a:ext>
            </a:extLst>
          </p:cNvPr>
          <p:cNvSpPr>
            <a:spLocks noChangeShapeType="1"/>
          </p:cNvSpPr>
          <p:nvPr/>
        </p:nvSpPr>
        <p:spPr bwMode="auto">
          <a:xfrm>
            <a:off x="1740792" y="4310679"/>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24" name="Rectangle 1242">
            <a:extLst>
              <a:ext uri="{FF2B5EF4-FFF2-40B4-BE49-F238E27FC236}">
                <a16:creationId xmlns:a16="http://schemas.microsoft.com/office/drawing/2014/main" id="{59DE3D66-D772-414F-A363-84E47D1765F0}"/>
              </a:ext>
            </a:extLst>
          </p:cNvPr>
          <p:cNvSpPr>
            <a:spLocks noChangeArrowheads="1"/>
          </p:cNvSpPr>
          <p:nvPr/>
        </p:nvSpPr>
        <p:spPr bwMode="auto">
          <a:xfrm>
            <a:off x="1583096" y="266956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5" name="Rectangle 1241">
            <a:extLst>
              <a:ext uri="{FF2B5EF4-FFF2-40B4-BE49-F238E27FC236}">
                <a16:creationId xmlns:a16="http://schemas.microsoft.com/office/drawing/2014/main" id="{0C6CF410-7779-44BF-B524-6B5D3CAC40D6}"/>
              </a:ext>
            </a:extLst>
          </p:cNvPr>
          <p:cNvSpPr>
            <a:spLocks noChangeArrowheads="1"/>
          </p:cNvSpPr>
          <p:nvPr/>
        </p:nvSpPr>
        <p:spPr bwMode="auto">
          <a:xfrm>
            <a:off x="1583096" y="319098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6" name="Rectangle 1240">
            <a:extLst>
              <a:ext uri="{FF2B5EF4-FFF2-40B4-BE49-F238E27FC236}">
                <a16:creationId xmlns:a16="http://schemas.microsoft.com/office/drawing/2014/main" id="{C090F670-C7A1-4333-BF97-ADA369EBA3F3}"/>
              </a:ext>
            </a:extLst>
          </p:cNvPr>
          <p:cNvSpPr>
            <a:spLocks noChangeArrowheads="1"/>
          </p:cNvSpPr>
          <p:nvPr/>
        </p:nvSpPr>
        <p:spPr bwMode="auto">
          <a:xfrm>
            <a:off x="1583096" y="422811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ctr">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lang="en-US" altLang="ja-JP" sz="14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7" name="Line 1276">
            <a:extLst>
              <a:ext uri="{FF2B5EF4-FFF2-40B4-BE49-F238E27FC236}">
                <a16:creationId xmlns:a16="http://schemas.microsoft.com/office/drawing/2014/main" id="{910C3A00-3DB0-4A9A-81C2-DB5060F68145}"/>
              </a:ext>
            </a:extLst>
          </p:cNvPr>
          <p:cNvSpPr>
            <a:spLocks noChangeShapeType="1"/>
          </p:cNvSpPr>
          <p:nvPr/>
        </p:nvSpPr>
        <p:spPr bwMode="auto">
          <a:xfrm>
            <a:off x="1740792" y="4834957"/>
            <a:ext cx="6252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cxnSp>
        <p:nvCxnSpPr>
          <p:cNvPr id="134" name="直線コネクタ 133">
            <a:extLst>
              <a:ext uri="{FF2B5EF4-FFF2-40B4-BE49-F238E27FC236}">
                <a16:creationId xmlns:a16="http://schemas.microsoft.com/office/drawing/2014/main" id="{B98FC4D0-330F-45C9-A0B4-5958EDD10B53}"/>
              </a:ext>
            </a:extLst>
          </p:cNvPr>
          <p:cNvCxnSpPr/>
          <p:nvPr/>
        </p:nvCxnSpPr>
        <p:spPr>
          <a:xfrm>
            <a:off x="1801831" y="2229278"/>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5" name="直線コネクタ 134">
            <a:extLst>
              <a:ext uri="{FF2B5EF4-FFF2-40B4-BE49-F238E27FC236}">
                <a16:creationId xmlns:a16="http://schemas.microsoft.com/office/drawing/2014/main" id="{AD8D75BB-3DD5-466F-A24F-C7CCBBDD0213}"/>
              </a:ext>
            </a:extLst>
          </p:cNvPr>
          <p:cNvCxnSpPr/>
          <p:nvPr/>
        </p:nvCxnSpPr>
        <p:spPr>
          <a:xfrm>
            <a:off x="1798853" y="2752128"/>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6" name="直線コネクタ 135">
            <a:extLst>
              <a:ext uri="{FF2B5EF4-FFF2-40B4-BE49-F238E27FC236}">
                <a16:creationId xmlns:a16="http://schemas.microsoft.com/office/drawing/2014/main" id="{3E1EDD07-C209-4390-B3BE-487E4462D4DA}"/>
              </a:ext>
            </a:extLst>
          </p:cNvPr>
          <p:cNvCxnSpPr/>
          <p:nvPr/>
        </p:nvCxnSpPr>
        <p:spPr>
          <a:xfrm>
            <a:off x="1804808" y="3270692"/>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7" name="直線コネクタ 136">
            <a:extLst>
              <a:ext uri="{FF2B5EF4-FFF2-40B4-BE49-F238E27FC236}">
                <a16:creationId xmlns:a16="http://schemas.microsoft.com/office/drawing/2014/main" id="{F0EDA646-4336-46B1-8112-4BDC6321E1AE}"/>
              </a:ext>
            </a:extLst>
          </p:cNvPr>
          <p:cNvCxnSpPr/>
          <p:nvPr/>
        </p:nvCxnSpPr>
        <p:spPr>
          <a:xfrm>
            <a:off x="1804808" y="3792114"/>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8" name="直線コネクタ 137">
            <a:extLst>
              <a:ext uri="{FF2B5EF4-FFF2-40B4-BE49-F238E27FC236}">
                <a16:creationId xmlns:a16="http://schemas.microsoft.com/office/drawing/2014/main" id="{E92E323B-D732-4C08-9E61-D94E3CD95BA4}"/>
              </a:ext>
            </a:extLst>
          </p:cNvPr>
          <p:cNvCxnSpPr/>
          <p:nvPr/>
        </p:nvCxnSpPr>
        <p:spPr>
          <a:xfrm>
            <a:off x="1801831" y="4310679"/>
            <a:ext cx="604279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128" name="Group 78">
            <a:extLst>
              <a:ext uri="{FF2B5EF4-FFF2-40B4-BE49-F238E27FC236}">
                <a16:creationId xmlns:a16="http://schemas.microsoft.com/office/drawing/2014/main" id="{BF197F99-E98E-4852-A1E4-2AEAF0D3F1DD}"/>
              </a:ext>
            </a:extLst>
          </p:cNvPr>
          <p:cNvGrpSpPr>
            <a:grpSpLocks/>
          </p:cNvGrpSpPr>
          <p:nvPr/>
        </p:nvGrpSpPr>
        <p:grpSpPr bwMode="auto">
          <a:xfrm>
            <a:off x="3292887" y="2372133"/>
            <a:ext cx="260530" cy="1301411"/>
            <a:chOff x="882" y="1622"/>
            <a:chExt cx="40" cy="923"/>
          </a:xfrm>
        </p:grpSpPr>
        <p:sp>
          <p:nvSpPr>
            <p:cNvPr id="151" name="Line 79">
              <a:extLst>
                <a:ext uri="{FF2B5EF4-FFF2-40B4-BE49-F238E27FC236}">
                  <a16:creationId xmlns:a16="http://schemas.microsoft.com/office/drawing/2014/main" id="{04D8A9FD-D7ED-4A1F-9D43-2525F70DC080}"/>
                </a:ext>
              </a:extLst>
            </p:cNvPr>
            <p:cNvSpPr>
              <a:spLocks noChangeShapeType="1"/>
            </p:cNvSpPr>
            <p:nvPr/>
          </p:nvSpPr>
          <p:spPr bwMode="auto">
            <a:xfrm flipV="1">
              <a:off x="902" y="1622"/>
              <a:ext cx="0" cy="9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52" name="Line 80">
              <a:extLst>
                <a:ext uri="{FF2B5EF4-FFF2-40B4-BE49-F238E27FC236}">
                  <a16:creationId xmlns:a16="http://schemas.microsoft.com/office/drawing/2014/main" id="{16B22C89-67F6-4DC9-87EF-61C9B45D02DA}"/>
                </a:ext>
              </a:extLst>
            </p:cNvPr>
            <p:cNvSpPr>
              <a:spLocks noChangeShapeType="1"/>
            </p:cNvSpPr>
            <p:nvPr/>
          </p:nvSpPr>
          <p:spPr bwMode="auto">
            <a:xfrm flipH="1">
              <a:off x="882" y="1624"/>
              <a:ext cx="4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29" name="Group 27">
            <a:extLst>
              <a:ext uri="{FF2B5EF4-FFF2-40B4-BE49-F238E27FC236}">
                <a16:creationId xmlns:a16="http://schemas.microsoft.com/office/drawing/2014/main" id="{DB1A2430-CB05-435F-90DA-BAD33D8BF547}"/>
              </a:ext>
            </a:extLst>
          </p:cNvPr>
          <p:cNvGrpSpPr>
            <a:grpSpLocks/>
          </p:cNvGrpSpPr>
          <p:nvPr/>
        </p:nvGrpSpPr>
        <p:grpSpPr bwMode="auto">
          <a:xfrm>
            <a:off x="6099946" y="1952138"/>
            <a:ext cx="260529" cy="1554265"/>
            <a:chOff x="5402" y="2572"/>
            <a:chExt cx="139" cy="856"/>
          </a:xfrm>
        </p:grpSpPr>
        <p:sp>
          <p:nvSpPr>
            <p:cNvPr id="149" name="Line 82">
              <a:extLst>
                <a:ext uri="{FF2B5EF4-FFF2-40B4-BE49-F238E27FC236}">
                  <a16:creationId xmlns:a16="http://schemas.microsoft.com/office/drawing/2014/main" id="{902B03D4-8DD7-4D74-BE6E-C5B9A4381B08}"/>
                </a:ext>
              </a:extLst>
            </p:cNvPr>
            <p:cNvSpPr>
              <a:spLocks noChangeShapeType="1"/>
            </p:cNvSpPr>
            <p:nvPr/>
          </p:nvSpPr>
          <p:spPr bwMode="auto">
            <a:xfrm flipV="1">
              <a:off x="5472" y="2572"/>
              <a:ext cx="0" cy="8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150" name="Line 83">
              <a:extLst>
                <a:ext uri="{FF2B5EF4-FFF2-40B4-BE49-F238E27FC236}">
                  <a16:creationId xmlns:a16="http://schemas.microsoft.com/office/drawing/2014/main" id="{B8F60854-85F2-4786-B077-8F261415206B}"/>
                </a:ext>
              </a:extLst>
            </p:cNvPr>
            <p:cNvSpPr>
              <a:spLocks noChangeShapeType="1"/>
            </p:cNvSpPr>
            <p:nvPr/>
          </p:nvSpPr>
          <p:spPr bwMode="auto">
            <a:xfrm flipH="1">
              <a:off x="5402" y="2572"/>
              <a:ext cx="139"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grpSp>
      <p:sp>
        <p:nvSpPr>
          <p:cNvPr id="132" name="Rectangle 1242">
            <a:extLst>
              <a:ext uri="{FF2B5EF4-FFF2-40B4-BE49-F238E27FC236}">
                <a16:creationId xmlns:a16="http://schemas.microsoft.com/office/drawing/2014/main" id="{B4C9AB2B-B72C-402C-B9EB-7EE64D1676C7}"/>
              </a:ext>
            </a:extLst>
          </p:cNvPr>
          <p:cNvSpPr>
            <a:spLocks noChangeArrowheads="1"/>
          </p:cNvSpPr>
          <p:nvPr/>
        </p:nvSpPr>
        <p:spPr bwMode="auto">
          <a:xfrm>
            <a:off x="4699711" y="1346487"/>
            <a:ext cx="254878" cy="2492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nchor="b">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NS</a:t>
            </a:r>
            <a:endParaRPr lang="en-US" altLang="ja-JP" sz="18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40" name="Rectangle 74">
            <a:extLst>
              <a:ext uri="{FF2B5EF4-FFF2-40B4-BE49-F238E27FC236}">
                <a16:creationId xmlns:a16="http://schemas.microsoft.com/office/drawing/2014/main" id="{7495E2ED-1BBC-4919-A101-54A2249968BB}"/>
              </a:ext>
            </a:extLst>
          </p:cNvPr>
          <p:cNvSpPr>
            <a:spLocks noChangeArrowheads="1"/>
          </p:cNvSpPr>
          <p:nvPr/>
        </p:nvSpPr>
        <p:spPr bwMode="auto">
          <a:xfrm>
            <a:off x="5647280" y="3492118"/>
            <a:ext cx="1165860" cy="1338554"/>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41" name="Rectangle 74">
            <a:extLst>
              <a:ext uri="{FF2B5EF4-FFF2-40B4-BE49-F238E27FC236}">
                <a16:creationId xmlns:a16="http://schemas.microsoft.com/office/drawing/2014/main" id="{D85F8A43-E92C-498C-A7E3-3D7DD7BBE7EF}"/>
              </a:ext>
            </a:extLst>
          </p:cNvPr>
          <p:cNvSpPr>
            <a:spLocks noChangeArrowheads="1"/>
          </p:cNvSpPr>
          <p:nvPr/>
        </p:nvSpPr>
        <p:spPr bwMode="auto">
          <a:xfrm>
            <a:off x="2840758" y="3656401"/>
            <a:ext cx="1164789" cy="1181413"/>
          </a:xfrm>
          <a:prstGeom prst="rect">
            <a:avLst/>
          </a:prstGeom>
          <a:gradFill flip="none" rotWithShape="1">
            <a:gsLst>
              <a:gs pos="100000">
                <a:srgbClr val="B8EC84"/>
              </a:gs>
              <a:gs pos="0">
                <a:srgbClr val="87DE30"/>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a:lnSpc>
                <a:spcPct val="90000"/>
              </a:lnSpc>
            </a:pPr>
            <a:endParaRPr lang="ja-JP" altLang="en-US" sz="4000" b="0" cap="all">
              <a:solidFill>
                <a:schemeClr val="bg1"/>
              </a:solidFill>
              <a:latin typeface="Calibri" panose="020F0502020204030204" pitchFamily="34" charset="0"/>
              <a:cs typeface="Calibri" panose="020F0502020204030204" pitchFamily="34" charset="0"/>
            </a:endParaRPr>
          </a:p>
        </p:txBody>
      </p:sp>
      <p:sp>
        <p:nvSpPr>
          <p:cNvPr id="142" name="Text Box 97">
            <a:extLst>
              <a:ext uri="{FF2B5EF4-FFF2-40B4-BE49-F238E27FC236}">
                <a16:creationId xmlns:a16="http://schemas.microsoft.com/office/drawing/2014/main" id="{BFD6DED1-E5CA-4293-884B-9091E7E19410}"/>
              </a:ext>
            </a:extLst>
          </p:cNvPr>
          <p:cNvSpPr txBox="1">
            <a:spLocks noChangeArrowheads="1"/>
          </p:cNvSpPr>
          <p:nvPr/>
        </p:nvSpPr>
        <p:spPr bwMode="auto">
          <a:xfrm>
            <a:off x="3192318" y="3673545"/>
            <a:ext cx="461665" cy="460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tx1">
                    <a:lumMod val="65000"/>
                    <a:lumOff val="35000"/>
                  </a:schemeClr>
                </a:solidFill>
                <a:latin typeface="Calibri" panose="020F0502020204030204" pitchFamily="34" charset="0"/>
                <a:ea typeface="メイリオ" panose="020B0604030504040204" pitchFamily="50" charset="-128"/>
                <a:cs typeface="Calibri" panose="020F0502020204030204" pitchFamily="34" charset="0"/>
              </a:rPr>
              <a:t>4.5</a:t>
            </a:r>
          </a:p>
        </p:txBody>
      </p:sp>
      <p:sp>
        <p:nvSpPr>
          <p:cNvPr id="143" name="Text Box 97">
            <a:extLst>
              <a:ext uri="{FF2B5EF4-FFF2-40B4-BE49-F238E27FC236}">
                <a16:creationId xmlns:a16="http://schemas.microsoft.com/office/drawing/2014/main" id="{EF16D050-FC78-4B44-A558-5DE58FFDA8F5}"/>
              </a:ext>
            </a:extLst>
          </p:cNvPr>
          <p:cNvSpPr txBox="1">
            <a:spLocks noChangeArrowheads="1"/>
          </p:cNvSpPr>
          <p:nvPr/>
        </p:nvSpPr>
        <p:spPr bwMode="auto">
          <a:xfrm>
            <a:off x="6010406" y="3496428"/>
            <a:ext cx="461665" cy="460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7200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2800" i="0">
                <a:solidFill>
                  <a:schemeClr val="bg1"/>
                </a:solidFill>
                <a:latin typeface="Calibri" panose="020F0502020204030204" pitchFamily="34" charset="0"/>
                <a:ea typeface="メイリオ" panose="020B0604030504040204" pitchFamily="50" charset="-128"/>
                <a:cs typeface="Calibri" panose="020F0502020204030204" pitchFamily="34" charset="0"/>
              </a:rPr>
              <a:t>5.1</a:t>
            </a:r>
          </a:p>
        </p:txBody>
      </p:sp>
      <p:grpSp>
        <p:nvGrpSpPr>
          <p:cNvPr id="145" name="グループ化 144">
            <a:extLst>
              <a:ext uri="{FF2B5EF4-FFF2-40B4-BE49-F238E27FC236}">
                <a16:creationId xmlns:a16="http://schemas.microsoft.com/office/drawing/2014/main" id="{EA4D335D-9AC9-4143-9BE9-0D6149CB11EE}"/>
              </a:ext>
            </a:extLst>
          </p:cNvPr>
          <p:cNvGrpSpPr/>
          <p:nvPr/>
        </p:nvGrpSpPr>
        <p:grpSpPr>
          <a:xfrm>
            <a:off x="3423153" y="1637857"/>
            <a:ext cx="2807996" cy="388566"/>
            <a:chOff x="3417888" y="1789113"/>
            <a:chExt cx="3443270" cy="431800"/>
          </a:xfrm>
        </p:grpSpPr>
        <p:cxnSp>
          <p:nvCxnSpPr>
            <p:cNvPr id="146" name="直線コネクタ 145">
              <a:extLst>
                <a:ext uri="{FF2B5EF4-FFF2-40B4-BE49-F238E27FC236}">
                  <a16:creationId xmlns:a16="http://schemas.microsoft.com/office/drawing/2014/main" id="{70AEA420-E816-4D9D-864E-D1582B117965}"/>
                </a:ext>
              </a:extLst>
            </p:cNvPr>
            <p:cNvCxnSpPr/>
            <p:nvPr/>
          </p:nvCxnSpPr>
          <p:spPr>
            <a:xfrm>
              <a:off x="3418682" y="1789113"/>
              <a:ext cx="34424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EE9DBF42-4846-4B2D-817F-046D8726B1F5}"/>
                </a:ext>
              </a:extLst>
            </p:cNvPr>
            <p:cNvCxnSpPr/>
            <p:nvPr/>
          </p:nvCxnSpPr>
          <p:spPr>
            <a:xfrm flipH="1">
              <a:off x="3417888" y="1789113"/>
              <a:ext cx="794" cy="431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8590BDFC-5229-470B-8266-95738B05B041}"/>
                </a:ext>
              </a:extLst>
            </p:cNvPr>
            <p:cNvCxnSpPr/>
            <p:nvPr/>
          </p:nvCxnSpPr>
          <p:spPr>
            <a:xfrm flipH="1">
              <a:off x="6860364" y="1790005"/>
              <a:ext cx="794"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4" name="Line 1279">
            <a:extLst>
              <a:ext uri="{FF2B5EF4-FFF2-40B4-BE49-F238E27FC236}">
                <a16:creationId xmlns:a16="http://schemas.microsoft.com/office/drawing/2014/main" id="{EF4E3A99-9628-40DB-953A-7DC4D8065371}"/>
              </a:ext>
            </a:extLst>
          </p:cNvPr>
          <p:cNvSpPr>
            <a:spLocks noChangeShapeType="1"/>
          </p:cNvSpPr>
          <p:nvPr/>
        </p:nvSpPr>
        <p:spPr bwMode="auto">
          <a:xfrm flipH="1">
            <a:off x="1795876" y="4834957"/>
            <a:ext cx="6062146"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dirty="0">
              <a:latin typeface="Calibri" panose="020F0502020204030204" pitchFamily="34" charset="0"/>
              <a:ea typeface="メイリオ" panose="020B0604030504040204" pitchFamily="50" charset="-128"/>
              <a:cs typeface="Calibri" panose="020F0502020204030204" pitchFamily="34" charset="0"/>
            </a:endParaRPr>
          </a:p>
        </p:txBody>
      </p:sp>
      <p:sp>
        <p:nvSpPr>
          <p:cNvPr id="50" name="正方形/長方形 49">
            <a:extLst>
              <a:ext uri="{FF2B5EF4-FFF2-40B4-BE49-F238E27FC236}">
                <a16:creationId xmlns:a16="http://schemas.microsoft.com/office/drawing/2014/main" id="{976A0079-A443-4ACF-A264-C49CFA6323D9}"/>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54" name="テキスト ボックス 10">
            <a:extLst>
              <a:ext uri="{FF2B5EF4-FFF2-40B4-BE49-F238E27FC236}">
                <a16:creationId xmlns:a16="http://schemas.microsoft.com/office/drawing/2014/main" id="{CA277B51-9EA4-4508-9594-8678CBF1A2AB}"/>
              </a:ext>
            </a:extLst>
          </p:cNvPr>
          <p:cNvSpPr txBox="1">
            <a:spLocks noChangeArrowheads="1"/>
          </p:cNvSpPr>
          <p:nvPr/>
        </p:nvSpPr>
        <p:spPr bwMode="auto">
          <a:xfrm>
            <a:off x="6150057" y="6531301"/>
            <a:ext cx="2993943"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Re-analysis from the data submitted for approval application</a:t>
            </a:r>
            <a:endParaRPr lang="en-US" altLang="ja-JP"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51" name="テキスト ボックス 22">
            <a:extLst>
              <a:ext uri="{FF2B5EF4-FFF2-40B4-BE49-F238E27FC236}">
                <a16:creationId xmlns:a16="http://schemas.microsoft.com/office/drawing/2014/main" id="{30B39C62-E1AC-49E7-98EC-1BB94EB0C7F0}"/>
              </a:ext>
            </a:extLst>
          </p:cNvPr>
          <p:cNvSpPr txBox="1">
            <a:spLocks noChangeArrowheads="1"/>
          </p:cNvSpPr>
          <p:nvPr/>
        </p:nvSpPr>
        <p:spPr bwMode="auto">
          <a:xfrm>
            <a:off x="371810" y="5432647"/>
            <a:ext cx="8435306"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209 patients with chronic constipation of unknown cause*</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Patients were treated with 24 </a:t>
            </a:r>
            <a:r>
              <a:rPr lang="en-us" sz="1000" b="0" i="0" dirty="0" err="1">
                <a:solidFill>
                  <a:srgbClr val="000000"/>
                </a:solidFill>
                <a:ea typeface="メイリオ" panose="020B0604030504040204" pitchFamily="50" charset="-128"/>
                <a:cs typeface="Calibri" panose="020F0502020204030204" pitchFamily="34" charset="0"/>
              </a:rPr>
              <a:t>μg</a:t>
            </a:r>
            <a:r>
              <a:rPr lang="en-us" sz="1000" b="0" i="0" dirty="0">
                <a:solidFill>
                  <a:srgbClr val="000000"/>
                </a:solidFill>
                <a:ea typeface="メイリオ" panose="020B0604030504040204" pitchFamily="50" charset="-128"/>
                <a:cs typeface="Calibri" panose="020F0502020204030204" pitchFamily="34" charset="0"/>
              </a:rPr>
              <a:t>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orally BID (after breakfast and dinner) for 48 weeks</a:t>
            </a:r>
          </a:p>
          <a:p>
            <a:pPr marL="585788" indent="-58578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lang="en-US" altLang="ja-JP" sz="1000" b="0" i="0" dirty="0">
              <a:solidFill>
                <a:srgbClr val="000000"/>
              </a:solidFill>
              <a:ea typeface="メイリオ" panose="020B0604030504040204" pitchFamily="50" charset="-128"/>
              <a:cs typeface="Calibri" panose="020F0502020204030204" pitchFamily="34" charset="0"/>
            </a:endParaRPr>
          </a:p>
          <a:p>
            <a:pPr marL="719138" indent="-71913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p>
        </p:txBody>
      </p:sp>
      <p:sp>
        <p:nvSpPr>
          <p:cNvPr id="53" name="Rectangle 1242">
            <a:extLst>
              <a:ext uri="{FF2B5EF4-FFF2-40B4-BE49-F238E27FC236}">
                <a16:creationId xmlns:a16="http://schemas.microsoft.com/office/drawing/2014/main" id="{E0FEF1C5-6924-41FC-9F50-468052F6F2A2}"/>
              </a:ext>
            </a:extLst>
          </p:cNvPr>
          <p:cNvSpPr>
            <a:spLocks noChangeArrowheads="1"/>
          </p:cNvSpPr>
          <p:nvPr/>
        </p:nvSpPr>
        <p:spPr bwMode="auto">
          <a:xfrm>
            <a:off x="1119026" y="1295400"/>
            <a:ext cx="998670"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55"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6"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p:cNvSpPr>
          <p:nvPr>
            <p:ph type="title"/>
          </p:nvPr>
        </p:nvSpPr>
        <p:spPr/>
        <p:txBody>
          <a:bodyPr rtlCol="0"/>
          <a:lstStyle/>
          <a:p>
            <a:pPr rtl="0"/>
            <a:r>
              <a:rPr lang="en-us"/>
              <a:t>Adverse Drug Reactions</a:t>
            </a:r>
            <a:endParaRPr lang="ja-JP" altLang="en-US" dirty="0"/>
          </a:p>
        </p:txBody>
      </p:sp>
      <p:sp>
        <p:nvSpPr>
          <p:cNvPr id="54" name="テキスト ボックス 10">
            <a:extLst>
              <a:ext uri="{FF2B5EF4-FFF2-40B4-BE49-F238E27FC236}">
                <a16:creationId xmlns:a16="http://schemas.microsoft.com/office/drawing/2014/main" id="{CA277B51-9EA4-4508-9594-8678CBF1A2AB}"/>
              </a:ext>
            </a:extLst>
          </p:cNvPr>
          <p:cNvSpPr txBox="1">
            <a:spLocks noChangeArrowheads="1"/>
          </p:cNvSpPr>
          <p:nvPr/>
        </p:nvSpPr>
        <p:spPr bwMode="auto">
          <a:xfrm>
            <a:off x="6153263" y="6535998"/>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marL="0" marR="0" lvl="0" indent="0" algn="r" defTabSz="457200" rtl="0" eaLnBrk="0" fontAlgn="base" latinLnBrk="0" hangingPunct="0">
              <a:lnSpc>
                <a:spcPct val="90000"/>
              </a:lnSpc>
              <a:spcBef>
                <a:spcPct val="0"/>
              </a:spcBef>
              <a:spcAft>
                <a:spcPct val="0"/>
              </a:spcAft>
              <a:buClrTx/>
              <a:buSzTx/>
              <a:buFont typeface="Arial" panose="020B0604020202020204" pitchFamily="34" charset="0"/>
              <a:buNone/>
              <a:tabLst/>
              <a:defRPr/>
            </a:pPr>
            <a:r>
              <a:rPr lang="en-us" sz="900" b="0" i="0" u="none" strike="noStrike" kern="1200" cap="none" spc="0" normalizeH="0" noProof="0">
                <a:ln>
                  <a:noFill/>
                </a:ln>
                <a:solidFill>
                  <a:srgbClr val="000000"/>
                </a:solidFill>
                <a:effectLst/>
                <a:uLnTx/>
                <a:uFillTx/>
                <a:ea typeface="メイリオ" panose="020B0604030504040204" pitchFamily="50" charset="-128"/>
                <a:cs typeface="Calibri" panose="020F0502020204030204" pitchFamily="34" charset="0"/>
              </a:rPr>
              <a:t>Data submitted for approval application</a:t>
            </a:r>
            <a:endParaRPr kumimoji="1" lang="en-US" altLang="ja-JP" sz="900" b="0" i="0" u="none" strike="noStrike" kern="1200" cap="none" spc="0" normalizeH="0" baseline="0" noProof="0" dirty="0">
              <a:ln>
                <a:noFill/>
              </a:ln>
              <a:solidFill>
                <a:srgbClr val="000000"/>
              </a:solidFill>
              <a:effectLst/>
              <a:uLnTx/>
              <a:uFillTx/>
              <a:ea typeface="メイリオ" panose="020B0604030504040204" pitchFamily="50" charset="-128"/>
              <a:cs typeface="Calibri" panose="020F0502020204030204" pitchFamily="34" charset="0"/>
            </a:endParaRPr>
          </a:p>
          <a:p>
            <a:pPr marL="0" marR="0" lvl="0" indent="0" algn="r" defTabSz="457200" rtl="0" eaLnBrk="0" fontAlgn="base" latinLnBrk="0" hangingPunct="0">
              <a:lnSpc>
                <a:spcPct val="90000"/>
              </a:lnSpc>
              <a:spcBef>
                <a:spcPct val="0"/>
              </a:spcBef>
              <a:spcAft>
                <a:spcPct val="0"/>
              </a:spcAft>
              <a:buClrTx/>
              <a:buSzTx/>
              <a:buFont typeface="Arial" panose="020B0604020202020204" pitchFamily="34" charset="0"/>
              <a:buNone/>
              <a:tabLst/>
              <a:defRPr/>
            </a:pPr>
            <a:r>
              <a:rPr lang="en-us" sz="900" b="0" i="0" u="none" strike="noStrike" kern="1200" cap="none" spc="0" normalizeH="0" noProof="0">
                <a:ln>
                  <a:noFill/>
                </a:ln>
                <a:solidFill>
                  <a:srgbClr val="000000"/>
                </a:solidFill>
                <a:effectLst/>
                <a:uLnTx/>
                <a:uFillTx/>
                <a:ea typeface="メイリオ" panose="020B0604030504040204" pitchFamily="50" charset="-128"/>
                <a:cs typeface="Calibri" panose="020F0502020204030204" pitchFamily="34" charset="0"/>
              </a:rPr>
              <a:t>This study was supported by funding from Sucampo Pharma.</a:t>
            </a:r>
            <a:endParaRPr kumimoji="1" lang="en-US" altLang="zh-TW" sz="900" b="0" i="0" u="none" strike="noStrike" kern="1200" cap="none" spc="0" normalizeH="0" baseline="0" noProof="0" dirty="0">
              <a:ln>
                <a:noFill/>
              </a:ln>
              <a:solidFill>
                <a:srgbClr val="000000"/>
              </a:solidFill>
              <a:effectLst/>
              <a:uLnTx/>
              <a:uFillTx/>
              <a:ea typeface="メイリオ" panose="020B0604030504040204" pitchFamily="50" charset="-128"/>
              <a:cs typeface="Calibri" panose="020F0502020204030204" pitchFamily="34" charset="0"/>
            </a:endParaRPr>
          </a:p>
        </p:txBody>
      </p:sp>
      <p:sp>
        <p:nvSpPr>
          <p:cNvPr id="51" name="テキスト ボックス 22">
            <a:extLst>
              <a:ext uri="{FF2B5EF4-FFF2-40B4-BE49-F238E27FC236}">
                <a16:creationId xmlns:a16="http://schemas.microsoft.com/office/drawing/2014/main" id="{30B39C62-E1AC-49E7-98EC-1BB94EB0C7F0}"/>
              </a:ext>
            </a:extLst>
          </p:cNvPr>
          <p:cNvSpPr txBox="1">
            <a:spLocks noChangeArrowheads="1"/>
          </p:cNvSpPr>
          <p:nvPr/>
        </p:nvSpPr>
        <p:spPr bwMode="auto">
          <a:xfrm>
            <a:off x="371810" y="5432647"/>
            <a:ext cx="8412190" cy="10240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marL="0" marR="0" lvl="0" indent="0" algn="l" defTabSz="457200" rtl="0" eaLnBrk="1" fontAlgn="base" latinLnBrk="0" hangingPunct="1">
              <a:lnSpc>
                <a:spcPct val="90000"/>
              </a:lnSpc>
              <a:spcBef>
                <a:spcPct val="0"/>
              </a:spcBef>
              <a:spcAft>
                <a:spcPct val="0"/>
              </a:spcAft>
              <a:buClrTx/>
              <a:buSzTx/>
              <a:buFont typeface="Arial" panose="020B0604020202020204" pitchFamily="34" charset="0"/>
              <a:buNone/>
              <a:tabLst/>
              <a:defRPr/>
            </a:pPr>
            <a:r>
              <a:rPr lang="en-us" sz="1000" b="0" i="0" u="none" strike="noStrike" kern="1200" cap="none" spc="0" normalizeH="0" noProof="0" dirty="0">
                <a:ln>
                  <a:noFill/>
                </a:ln>
                <a:solidFill>
                  <a:srgbClr val="000000"/>
                </a:solidFill>
                <a:effectLst/>
                <a:uLnTx/>
                <a:uFillTx/>
                <a:ea typeface="メイリオ" panose="020B0604030504040204" pitchFamily="50" charset="-128"/>
                <a:cs typeface="Calibri" panose="020F0502020204030204" pitchFamily="34" charset="0"/>
              </a:rPr>
              <a:t>Patients: 209 patients with chronic constipation of unknown cause*</a:t>
            </a:r>
          </a:p>
          <a:p>
            <a:pPr marL="0" marR="0" lvl="0" indent="0" algn="l" defTabSz="457200" rtl="0" eaLnBrk="1" fontAlgn="base" latinLnBrk="0" hangingPunct="1">
              <a:lnSpc>
                <a:spcPct val="90000"/>
              </a:lnSpc>
              <a:spcBef>
                <a:spcPct val="0"/>
              </a:spcBef>
              <a:spcAft>
                <a:spcPct val="0"/>
              </a:spcAft>
              <a:buClrTx/>
              <a:buSzTx/>
              <a:buFont typeface="Arial" panose="020B0604020202020204" pitchFamily="34" charset="0"/>
              <a:buNone/>
              <a:tabLst/>
              <a:defRPr/>
            </a:pPr>
            <a:r>
              <a:rPr lang="en-us" sz="1000" b="0" i="0" u="none" strike="noStrike" kern="1200" cap="none" spc="0" normalizeH="0" noProof="0" dirty="0">
                <a:ln>
                  <a:noFill/>
                </a:ln>
                <a:solidFill>
                  <a:srgbClr val="000000"/>
                </a:solidFill>
                <a:effectLst/>
                <a:uLnTx/>
                <a:uFillTx/>
                <a:ea typeface="メイリオ" panose="020B0604030504040204" pitchFamily="50" charset="-128"/>
                <a:cs typeface="Calibri" panose="020F0502020204030204" pitchFamily="34" charset="0"/>
              </a:rPr>
              <a:t>Methods: Patients were treated with 24 </a:t>
            </a:r>
            <a:r>
              <a:rPr lang="en-us" sz="1000" b="0" i="0" u="none" strike="noStrike" kern="1200" cap="none" spc="0" normalizeH="0" noProof="0" dirty="0" err="1">
                <a:ln>
                  <a:noFill/>
                </a:ln>
                <a:solidFill>
                  <a:srgbClr val="000000"/>
                </a:solidFill>
                <a:effectLst/>
                <a:uLnTx/>
                <a:uFillTx/>
                <a:ea typeface="メイリオ" panose="020B0604030504040204" pitchFamily="50" charset="-128"/>
                <a:cs typeface="Calibri" panose="020F0502020204030204" pitchFamily="34" charset="0"/>
              </a:rPr>
              <a:t>μg</a:t>
            </a:r>
            <a:r>
              <a:rPr lang="en-us" sz="1000" b="0" i="0" u="none" strike="noStrike" kern="1200" cap="none" spc="0" normalizeH="0" noProof="0" dirty="0">
                <a:ln>
                  <a:noFill/>
                </a:ln>
                <a:solidFill>
                  <a:srgbClr val="000000"/>
                </a:solidFill>
                <a:effectLst/>
                <a:uLnTx/>
                <a:uFillTx/>
                <a:ea typeface="メイリオ" panose="020B0604030504040204" pitchFamily="50" charset="-128"/>
                <a:cs typeface="Calibri" panose="020F0502020204030204" pitchFamily="34" charset="0"/>
              </a:rPr>
              <a:t> </a:t>
            </a:r>
            <a:r>
              <a:rPr lang="en-us" sz="1000" b="0" i="0" u="none" strike="noStrike" kern="1200" cap="none" spc="0" normalizeH="0" noProof="0" dirty="0" err="1">
                <a:ln>
                  <a:noFill/>
                </a:ln>
                <a:solidFill>
                  <a:srgbClr val="000000"/>
                </a:solidFill>
                <a:effectLst/>
                <a:uLnTx/>
                <a:uFillTx/>
                <a:ea typeface="メイリオ" panose="020B0604030504040204" pitchFamily="50" charset="-128"/>
                <a:cs typeface="Calibri" panose="020F0502020204030204" pitchFamily="34" charset="0"/>
              </a:rPr>
              <a:t>lubiprostone</a:t>
            </a:r>
            <a:r>
              <a:rPr lang="en-us" sz="1000" b="0" i="0" u="none" strike="noStrike" kern="1200" cap="none" spc="0" normalizeH="0" noProof="0" dirty="0">
                <a:ln>
                  <a:noFill/>
                </a:ln>
                <a:solidFill>
                  <a:srgbClr val="000000"/>
                </a:solidFill>
                <a:effectLst/>
                <a:uLnTx/>
                <a:uFillTx/>
                <a:ea typeface="メイリオ" panose="020B0604030504040204" pitchFamily="50" charset="-128"/>
                <a:cs typeface="Calibri" panose="020F0502020204030204" pitchFamily="34" charset="0"/>
              </a:rPr>
              <a:t> orally BID (after breakfast and dinner) for 48 weeks</a:t>
            </a:r>
          </a:p>
          <a:p>
            <a:pPr marL="574675" marR="0" lvl="0" indent="-574675" algn="l" defTabSz="457200" rtl="0" eaLnBrk="1" fontAlgn="base" latinLnBrk="0" hangingPunct="1">
              <a:lnSpc>
                <a:spcPct val="90000"/>
              </a:lnSpc>
              <a:spcBef>
                <a:spcPct val="0"/>
              </a:spcBef>
              <a:spcAft>
                <a:spcPct val="0"/>
              </a:spcAft>
              <a:buClrTx/>
              <a:buSzTx/>
              <a:buFont typeface="Arial" panose="020B0604020202020204" pitchFamily="34" charset="0"/>
              <a:buNone/>
              <a:tabLst/>
              <a:defRPr/>
            </a:pPr>
            <a:r>
              <a:rPr lang="en-us" sz="1000" b="0" i="0" u="none" strike="noStrike" kern="1200" cap="none" spc="0" normalizeH="0" noProof="0" dirty="0">
                <a:ln>
                  <a:noFill/>
                </a:ln>
                <a:solidFill>
                  <a:srgbClr val="000000"/>
                </a:solidFill>
                <a:effectLst/>
                <a:uLnTx/>
                <a:uFillTx/>
                <a:ea typeface="メイリオ" panose="020B0604030504040204" pitchFamily="50" charset="-128"/>
                <a:cs typeface="Calibri" panose="020F0502020204030204" pitchFamily="34" charset="0"/>
              </a:rPr>
              <a:t>Endpoints: SBM frequency at each week, change in SBM frequency, proportion of patients who had SBM within 24/48 hours after the first dose, proportion of responders, time to first SBM, stool consistency, severity of symptoms associated with constipation, severity of constipation, QOL, and frequency of use of rescue medications</a:t>
            </a:r>
            <a:endParaRPr kumimoji="1" lang="en-US" altLang="ja-JP" sz="1000" b="0" i="0" u="none" strike="noStrike" kern="1200" cap="none" spc="0" normalizeH="0" baseline="0" noProof="0" dirty="0">
              <a:ln>
                <a:noFill/>
              </a:ln>
              <a:solidFill>
                <a:srgbClr val="000000"/>
              </a:solidFill>
              <a:effectLst/>
              <a:uLnTx/>
              <a:uFillTx/>
              <a:ea typeface="メイリオ" panose="020B0604030504040204" pitchFamily="50" charset="-128"/>
              <a:cs typeface="Calibri" panose="020F0502020204030204" pitchFamily="34" charset="0"/>
            </a:endParaRPr>
          </a:p>
          <a:p>
            <a:pPr marL="719138" indent="-71913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Endpoints were analyzed using one-sample t-test, Wilcoxon rank sum test (continuous variables), and Fisher's exact test (categorical variables) and compared with baseline.</a:t>
            </a:r>
            <a:endParaRPr lang="en-US" altLang="ja-JP" sz="1000" b="0" i="0" dirty="0">
              <a:solidFill>
                <a:srgbClr val="000000"/>
              </a:solidFill>
              <a:ea typeface="メイリオ" panose="020B0604030504040204" pitchFamily="50" charset="-128"/>
              <a:cs typeface="Calibri" panose="020F0502020204030204" pitchFamily="34" charset="0"/>
            </a:endParaRPr>
          </a:p>
        </p:txBody>
      </p:sp>
      <p:sp>
        <p:nvSpPr>
          <p:cNvPr id="53" name="正方形/長方形 52">
            <a:extLst>
              <a:ext uri="{FF2B5EF4-FFF2-40B4-BE49-F238E27FC236}">
                <a16:creationId xmlns:a16="http://schemas.microsoft.com/office/drawing/2014/main" id="{0E819966-24B3-8D41-B08E-72AA2171F853}"/>
              </a:ext>
            </a:extLst>
          </p:cNvPr>
          <p:cNvSpPr/>
          <p:nvPr/>
        </p:nvSpPr>
        <p:spPr>
          <a:xfrm>
            <a:off x="327763" y="1127130"/>
            <a:ext cx="8496000" cy="1643527"/>
          </a:xfrm>
          <a:prstGeom prst="rect">
            <a:avLst/>
          </a:prstGeom>
        </p:spPr>
        <p:txBody>
          <a:bodyPr wrap="square" rtlCol="0">
            <a:spAutoFit/>
          </a:bodyPr>
          <a:lstStyle/>
          <a:p>
            <a:pPr marL="0" marR="0" lvl="0" indent="0" algn="l" defTabSz="914400" rtl="0" eaLnBrk="1" fontAlgn="base" latinLnBrk="0" hangingPunct="1">
              <a:lnSpc>
                <a:spcPct val="90000"/>
              </a:lnSpc>
              <a:spcBef>
                <a:spcPct val="0"/>
              </a:spcBef>
              <a:spcAft>
                <a:spcPct val="0"/>
              </a:spcAft>
              <a:buClrTx/>
              <a:buSzTx/>
              <a:buFontTx/>
              <a:buNone/>
              <a:tabLst/>
              <a:defRPr/>
            </a:pPr>
            <a:r>
              <a:rPr lang="en-us" sz="14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The incidence of ADRs including abnormal laboratory values was 73.2% (n = 153) in 209 patients included in the safety evaluation. The most common ADRs included diarrhea in 37.3% (n = 78), nausea in 27.3% (n = 57), chest discomfort in 7.2% (n = 15), abdominal pain in 5.3% (n = 11), and vomiting in 4.8% (n = 10).</a:t>
            </a:r>
            <a:endParaRPr kumimoji="1" lang="en-US" altLang="ja-JP" sz="14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lvl="0" eaLnBrk="1" hangingPunct="1">
              <a:lnSpc>
                <a:spcPct val="90000"/>
              </a:lnSpc>
              <a:defRPr/>
            </a:pPr>
            <a:r>
              <a:rPr lang="en-us" sz="14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SAEs included vertigo and hypoesthesia in 1 patient each, which were assessed as “possibly related” to the study treatment and considered as serious ADRs.</a:t>
            </a:r>
            <a:r>
              <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Thirty-three AEs (in 24 patients) led to treatment discontinuation: nausea (12 events); palpitation (3 events); abdominal discomfort, diarrhea, malaise, and vertigo (2 events each); and </a:t>
            </a:r>
            <a:r>
              <a:rPr lang="en-US" altLang="ja-JP" sz="1400" b="0" i="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nasopharyngitis</a:t>
            </a:r>
            <a:r>
              <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enterocolitis</a:t>
            </a:r>
            <a:r>
              <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viral, hypersensitivity, dizziness, headache, somnolence, syncope, upper abdominal pain, chest discomfort, and hypoesthesia (1 event each).</a:t>
            </a:r>
            <a:endParaRPr lang="en-us" sz="14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aphicFrame>
        <p:nvGraphicFramePr>
          <p:cNvPr id="55" name="表 54">
            <a:extLst>
              <a:ext uri="{FF2B5EF4-FFF2-40B4-BE49-F238E27FC236}">
                <a16:creationId xmlns:a16="http://schemas.microsoft.com/office/drawing/2014/main" id="{9AEBF739-9869-F546-8E49-35FFAC86EF1F}"/>
              </a:ext>
            </a:extLst>
          </p:cNvPr>
          <p:cNvGraphicFramePr>
            <a:graphicFrameLocks noGrp="1"/>
          </p:cNvGraphicFramePr>
          <p:nvPr>
            <p:extLst>
              <p:ext uri="{D42A27DB-BD31-4B8C-83A1-F6EECF244321}">
                <p14:modId xmlns:p14="http://schemas.microsoft.com/office/powerpoint/2010/main" val="580182206"/>
              </p:ext>
            </p:extLst>
          </p:nvPr>
        </p:nvGraphicFramePr>
        <p:xfrm>
          <a:off x="360000" y="3356992"/>
          <a:ext cx="8424000" cy="1896192"/>
        </p:xfrm>
        <a:graphic>
          <a:graphicData uri="http://schemas.openxmlformats.org/drawingml/2006/table">
            <a:tbl>
              <a:tblPr firstRow="1" bandRow="1"/>
              <a:tblGrid>
                <a:gridCol w="2808000">
                  <a:extLst>
                    <a:ext uri="{9D8B030D-6E8A-4147-A177-3AD203B41FA5}">
                      <a16:colId xmlns:a16="http://schemas.microsoft.com/office/drawing/2014/main" val="3198517989"/>
                    </a:ext>
                  </a:extLst>
                </a:gridCol>
                <a:gridCol w="2808000">
                  <a:extLst>
                    <a:ext uri="{9D8B030D-6E8A-4147-A177-3AD203B41FA5}">
                      <a16:colId xmlns:a16="http://schemas.microsoft.com/office/drawing/2014/main" val="570084278"/>
                    </a:ext>
                  </a:extLst>
                </a:gridCol>
                <a:gridCol w="2808000">
                  <a:extLst>
                    <a:ext uri="{9D8B030D-6E8A-4147-A177-3AD203B41FA5}">
                      <a16:colId xmlns:a16="http://schemas.microsoft.com/office/drawing/2014/main" val="126836986"/>
                    </a:ext>
                  </a:extLst>
                </a:gridCol>
              </a:tblGrid>
              <a:tr h="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dirty="0">
                          <a:solidFill>
                            <a:schemeClr val="bg1"/>
                          </a:solidFill>
                          <a:latin typeface="Calibri" panose="020F0502020204030204" pitchFamily="34" charset="0"/>
                          <a:ea typeface="メイリオ" panose="020B0604030504040204" pitchFamily="50" charset="-128"/>
                          <a:cs typeface="Calibri" panose="020F0502020204030204" pitchFamily="34" charset="0"/>
                        </a:rPr>
                        <a:t>No. of patients (%)</a:t>
                      </a:r>
                      <a:endParaRPr kumimoji="1"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600">
                          <a:solidFill>
                            <a:schemeClr val="bg1"/>
                          </a:solidFill>
                          <a:latin typeface="Calibri" panose="020F0502020204030204" pitchFamily="34" charset="0"/>
                          <a:ea typeface="メイリオ" panose="020B0604030504040204" pitchFamily="50" charset="-128"/>
                          <a:cs typeface="Calibri" panose="020F0502020204030204" pitchFamily="34" charset="0"/>
                        </a:rPr>
                        <a:t>Interim analysis up to Week 24 (n = 209)</a:t>
                      </a:r>
                      <a:endParaRPr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600">
                          <a:solidFill>
                            <a:schemeClr val="bg1"/>
                          </a:solidFill>
                          <a:latin typeface="Calibri" panose="020F0502020204030204" pitchFamily="34" charset="0"/>
                          <a:ea typeface="メイリオ" panose="020B0604030504040204" pitchFamily="50" charset="-128"/>
                          <a:cs typeface="Calibri" panose="020F0502020204030204" pitchFamily="34" charset="0"/>
                        </a:rPr>
                        <a:t>Overall 48-week treatment period</a:t>
                      </a:r>
                    </a:p>
                    <a:p>
                      <a:pPr algn="ctr" rtl="0">
                        <a:lnSpc>
                          <a:spcPct val="90000"/>
                        </a:lnSpc>
                      </a:pPr>
                      <a:r>
                        <a:rPr lang="en-us" sz="1600">
                          <a:solidFill>
                            <a:schemeClr val="bg1"/>
                          </a:solidFill>
                          <a:latin typeface="Calibri" panose="020F0502020204030204" pitchFamily="34" charset="0"/>
                          <a:ea typeface="メイリオ" panose="020B0604030504040204" pitchFamily="50" charset="-128"/>
                          <a:cs typeface="Calibri" panose="020F0502020204030204" pitchFamily="34" charset="0"/>
                        </a:rPr>
                        <a:t>(n=209)</a:t>
                      </a:r>
                      <a:endParaRPr kumimoji="1" lang="ja-JP" altLang="en-US" sz="16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extLst>
                  <a:ext uri="{0D108BD9-81ED-4DB2-BD59-A6C34878D82A}">
                    <a16:rowId xmlns:a16="http://schemas.microsoft.com/office/drawing/2014/main" val="3219191573"/>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Diarrhea</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68 (32.5)</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78 (37.3)</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Nausea</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55 (26.3)</a:t>
                      </a:r>
                      <a:endParaRPr kumimoji="1" lang="en-US" altLang="ja-JP"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57 (27.3)</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Chest discomfort</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14 (6.7)</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15 (7.2)</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27652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600">
                          <a:latin typeface="Calibri" panose="020F0502020204030204" pitchFamily="34" charset="0"/>
                          <a:ea typeface="メイリオ" panose="020B0604030504040204" pitchFamily="50" charset="-128"/>
                          <a:cs typeface="Calibri" panose="020F0502020204030204" pitchFamily="34" charset="0"/>
                        </a:rPr>
                        <a:t>Abdominal pain</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a:latin typeface="Calibri" panose="020F0502020204030204" pitchFamily="34" charset="0"/>
                          <a:ea typeface="メイリオ" panose="020B0604030504040204" pitchFamily="50" charset="-128"/>
                          <a:cs typeface="Calibri" panose="020F0502020204030204" pitchFamily="34" charset="0"/>
                        </a:rPr>
                        <a:t>	10 (4.8)</a:t>
                      </a:r>
                      <a:endParaRPr kumimoji="1" lang="en-US" altLang="ja-JP"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l" rtl="0">
                        <a:lnSpc>
                          <a:spcPct val="90000"/>
                        </a:lnSpc>
                        <a:tabLst>
                          <a:tab pos="1006475" algn="dec"/>
                        </a:tabLst>
                      </a:pPr>
                      <a:r>
                        <a:rPr lang="en-us" sz="1600" dirty="0">
                          <a:latin typeface="Calibri" panose="020F0502020204030204" pitchFamily="34" charset="0"/>
                          <a:ea typeface="メイリオ" panose="020B0604030504040204" pitchFamily="50" charset="-128"/>
                          <a:cs typeface="Calibri" panose="020F0502020204030204" pitchFamily="34" charset="0"/>
                        </a:rPr>
                        <a:t>	11 (5.3)</a:t>
                      </a:r>
                      <a:endParaRPr kumimoji="1" lang="ja-JP" altLang="en-US" sz="16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bl>
          </a:graphicData>
        </a:graphic>
      </p:graphicFrame>
      <p:sp>
        <p:nvSpPr>
          <p:cNvPr id="56" name="テキスト ボックス 55">
            <a:extLst>
              <a:ext uri="{FF2B5EF4-FFF2-40B4-BE49-F238E27FC236}">
                <a16:creationId xmlns:a16="http://schemas.microsoft.com/office/drawing/2014/main" id="{7CB211C8-E256-624C-8404-850E368A3BF2}"/>
              </a:ext>
            </a:extLst>
          </p:cNvPr>
          <p:cNvSpPr txBox="1"/>
          <p:nvPr/>
        </p:nvSpPr>
        <p:spPr>
          <a:xfrm>
            <a:off x="1586955" y="2996952"/>
            <a:ext cx="5190712" cy="294302"/>
          </a:xfrm>
          <a:prstGeom prst="rect">
            <a:avLst/>
          </a:prstGeom>
          <a:noFill/>
        </p:spPr>
        <p:txBody>
          <a:bodyPr wrap="square" lIns="0" tIns="36000" rIns="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600" b="0" i="0" u="none" strike="noStrike" kern="1200" cap="none" spc="0" normalizeH="0" noProof="0" dirty="0">
                <a:ln>
                  <a:noFill/>
                </a:ln>
                <a:solidFill>
                  <a:srgbClr val="549117"/>
                </a:solidFill>
                <a:effectLst/>
                <a:uLnTx/>
                <a:uFillTx/>
                <a:latin typeface="Calibri" panose="020F0502020204030204" pitchFamily="34" charset="0"/>
                <a:ea typeface="メイリオ" panose="020B0604030504040204" pitchFamily="50" charset="-128"/>
                <a:cs typeface="Calibri" panose="020F0502020204030204" pitchFamily="34" charset="0"/>
              </a:rPr>
              <a:t>ADRs reported in ≥ 5% of patients at any time point</a:t>
            </a:r>
          </a:p>
        </p:txBody>
      </p:sp>
      <p:sp>
        <p:nvSpPr>
          <p:cNvPr id="11" name="正方形/長方形 10">
            <a:extLst>
              <a:ext uri="{FF2B5EF4-FFF2-40B4-BE49-F238E27FC236}">
                <a16:creationId xmlns:a16="http://schemas.microsoft.com/office/drawing/2014/main" id="{A4D499BE-5AC3-4D5C-91C0-B28C58F5DF0F}"/>
              </a:ext>
            </a:extLst>
          </p:cNvPr>
          <p:cNvSpPr/>
          <p:nvPr/>
        </p:nvSpPr>
        <p:spPr>
          <a:xfrm>
            <a:off x="371810" y="6511815"/>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a:t>
            </a: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a mean SBM frequency of less than 3 times/week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2" name="四角形: 1 つの角を丸める 12">
            <a:extLst>
              <a:ext uri="{FF2B5EF4-FFF2-40B4-BE49-F238E27FC236}">
                <a16:creationId xmlns:a16="http://schemas.microsoft.com/office/drawing/2014/main" id="{7B360942-71F0-49F8-A3C9-992591F2200A}"/>
              </a:ext>
            </a:extLst>
          </p:cNvPr>
          <p:cNvSpPr/>
          <p:nvPr/>
        </p:nvSpPr>
        <p:spPr bwMode="auto">
          <a:xfrm flipH="1" flipV="1">
            <a:off x="6777667" y="-3849"/>
            <a:ext cx="2366327"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3" name="テキスト ボックス 5">
            <a:extLst>
              <a:ext uri="{FF2B5EF4-FFF2-40B4-BE49-F238E27FC236}">
                <a16:creationId xmlns:a16="http://schemas.microsoft.com/office/drawing/2014/main" id="{FBF7CA42-ADAD-499B-A783-B64D85D7A658}"/>
              </a:ext>
            </a:extLst>
          </p:cNvPr>
          <p:cNvSpPr txBox="1">
            <a:spLocks noChangeArrowheads="1"/>
          </p:cNvSpPr>
          <p:nvPr/>
        </p:nvSpPr>
        <p:spPr bwMode="auto">
          <a:xfrm>
            <a:off x="6876256" y="0"/>
            <a:ext cx="22163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Japanese Phase III Long-term Treatment study</a:t>
            </a:r>
          </a:p>
        </p:txBody>
      </p:sp>
    </p:spTree>
    <p:extLst>
      <p:ext uri="{BB962C8B-B14F-4D97-AF65-F5344CB8AC3E}">
        <p14:creationId xmlns:p14="http://schemas.microsoft.com/office/powerpoint/2010/main" val="7509093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7174F1E8-132E-477D-B5FA-4F35E3BD1C73}"/>
              </a:ext>
            </a:extLst>
          </p:cNvPr>
          <p:cNvSpPr>
            <a:spLocks noGrp="1"/>
          </p:cNvSpPr>
          <p:nvPr>
            <p:ph type="title"/>
          </p:nvPr>
        </p:nvSpPr>
        <p:spPr>
          <a:xfrm>
            <a:off x="457200" y="2934888"/>
            <a:ext cx="5395388" cy="515901"/>
          </a:xfrm>
        </p:spPr>
        <p:txBody>
          <a:bodyPr rtlCol="0"/>
          <a:lstStyle/>
          <a:p>
            <a:pPr rtl="0"/>
            <a:r>
              <a:rPr lang="en-us" dirty="0"/>
              <a:t>Clinical Equivalence Study</a:t>
            </a:r>
          </a:p>
        </p:txBody>
      </p:sp>
      <p:sp>
        <p:nvSpPr>
          <p:cNvPr id="4" name="正方形/長方形 3">
            <a:extLst>
              <a:ext uri="{FF2B5EF4-FFF2-40B4-BE49-F238E27FC236}">
                <a16:creationId xmlns:a16="http://schemas.microsoft.com/office/drawing/2014/main" id="{53D40756-4944-40AF-B595-66EB4E3A91D4}"/>
              </a:ext>
            </a:extLst>
          </p:cNvPr>
          <p:cNvSpPr/>
          <p:nvPr/>
        </p:nvSpPr>
        <p:spPr>
          <a:xfrm>
            <a:off x="457200" y="1924234"/>
            <a:ext cx="7383816" cy="646331"/>
          </a:xfrm>
          <a:prstGeom prst="rect">
            <a:avLst/>
          </a:prstGeom>
        </p:spPr>
        <p:txBody>
          <a:bodyPr wrap="none" rtlCol="0">
            <a:spAutoFit/>
          </a:bodyPr>
          <a:lstStyle/>
          <a:p>
            <a:pPr rtl="0"/>
            <a:r>
              <a:rPr lang="en-us" sz="3600" i="0" cap="all" dirty="0">
                <a:solidFill>
                  <a:srgbClr val="549117"/>
                </a:solidFill>
                <a:latin typeface="Calibri" panose="020F0502020204030204" pitchFamily="34" charset="0"/>
                <a:ea typeface="メイリオ" panose="020B0604030504040204" pitchFamily="50" charset="-128"/>
                <a:cs typeface="Calibri" panose="020F0502020204030204" pitchFamily="34" charset="0"/>
              </a:rPr>
              <a:t>Lubiprostone Clinical Studies (4) </a:t>
            </a:r>
            <a:endParaRPr lang="ja-JP" altLang="en-US"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Tree>
    <p:extLst>
      <p:ext uri="{BB962C8B-B14F-4D97-AF65-F5344CB8AC3E}">
        <p14:creationId xmlns:p14="http://schemas.microsoft.com/office/powerpoint/2010/main" val="108629079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表 34">
            <a:extLst>
              <a:ext uri="{FF2B5EF4-FFF2-40B4-BE49-F238E27FC236}">
                <a16:creationId xmlns:a16="http://schemas.microsoft.com/office/drawing/2014/main" id="{0069AC89-ACC7-4B58-8A55-00DCA4986574}"/>
              </a:ext>
            </a:extLst>
          </p:cNvPr>
          <p:cNvGraphicFramePr>
            <a:graphicFrameLocks noGrp="1"/>
          </p:cNvGraphicFramePr>
          <p:nvPr>
            <p:extLst>
              <p:ext uri="{D42A27DB-BD31-4B8C-83A1-F6EECF244321}">
                <p14:modId xmlns:p14="http://schemas.microsoft.com/office/powerpoint/2010/main" val="179140727"/>
              </p:ext>
            </p:extLst>
          </p:nvPr>
        </p:nvGraphicFramePr>
        <p:xfrm>
          <a:off x="467544" y="1291878"/>
          <a:ext cx="8352929" cy="5377482"/>
        </p:xfrm>
        <a:graphic>
          <a:graphicData uri="http://schemas.openxmlformats.org/drawingml/2006/table">
            <a:tbl>
              <a:tblPr firstRow="1" bandRow="1">
                <a:tableStyleId>{2D5ABB26-0587-4C30-8999-92F81FD0307C}</a:tableStyleId>
              </a:tblPr>
              <a:tblGrid>
                <a:gridCol w="1584176">
                  <a:extLst>
                    <a:ext uri="{9D8B030D-6E8A-4147-A177-3AD203B41FA5}">
                      <a16:colId xmlns:a16="http://schemas.microsoft.com/office/drawing/2014/main" val="2582688157"/>
                    </a:ext>
                  </a:extLst>
                </a:gridCol>
                <a:gridCol w="144016">
                  <a:extLst>
                    <a:ext uri="{9D8B030D-6E8A-4147-A177-3AD203B41FA5}">
                      <a16:colId xmlns:a16="http://schemas.microsoft.com/office/drawing/2014/main" val="1364427469"/>
                    </a:ext>
                  </a:extLst>
                </a:gridCol>
                <a:gridCol w="6624737">
                  <a:extLst>
                    <a:ext uri="{9D8B030D-6E8A-4147-A177-3AD203B41FA5}">
                      <a16:colId xmlns:a16="http://schemas.microsoft.com/office/drawing/2014/main" val="652448844"/>
                    </a:ext>
                  </a:extLst>
                </a:gridCol>
              </a:tblGrid>
              <a:tr h="676639">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Trade name</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144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dist" defTabSz="914400" rtl="0" eaLnBrk="1" fontAlgn="auto" latinLnBrk="0" hangingPunct="1">
                        <a:lnSpc>
                          <a:spcPct val="90000"/>
                        </a:lnSpc>
                        <a:spcBef>
                          <a:spcPts val="0"/>
                        </a:spcBef>
                        <a:spcAft>
                          <a:spcPts val="0"/>
                        </a:spcAft>
                        <a:buClrTx/>
                        <a:buSzTx/>
                        <a:buFontTx/>
                        <a:buNone/>
                        <a:tabLst/>
                        <a:defRPr/>
                      </a:pPr>
                      <a:r>
                        <a:rPr lang="en-us" sz="180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144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dirty="0" err="1">
                          <a:latin typeface="Calibri" panose="020F0502020204030204" pitchFamily="34" charset="0"/>
                          <a:ea typeface="メイリオ" panose="020B0604030504040204" pitchFamily="50" charset="-128"/>
                          <a:cs typeface="Calibri" panose="020F0502020204030204" pitchFamily="34" charset="0"/>
                        </a:rPr>
                        <a:t>Amitiza</a:t>
                      </a:r>
                      <a:r>
                        <a:rPr lang="en-us" sz="1800" baseline="30000" dirty="0">
                          <a:latin typeface="Arial" panose="020B0604020202020204" pitchFamily="34" charset="0"/>
                          <a:ea typeface="メイリオ" panose="020B0604030504040204" pitchFamily="50" charset="-128"/>
                          <a:cs typeface="Arial" panose="020B0604020202020204" pitchFamily="34" charset="0"/>
                        </a:rPr>
                        <a:t>®</a:t>
                      </a:r>
                      <a:r>
                        <a:rPr lang="en-us" sz="1800" dirty="0">
                          <a:latin typeface="Arial" panose="020B0604020202020204" pitchFamily="34" charset="0"/>
                          <a:ea typeface="メイリオ" panose="020B0604030504040204" pitchFamily="50" charset="-128"/>
                          <a:cs typeface="Arial" panose="020B0604020202020204" pitchFamily="34" charset="0"/>
                        </a:rPr>
                        <a:t> </a:t>
                      </a:r>
                      <a:r>
                        <a:rPr lang="en-us" sz="1800" dirty="0">
                          <a:latin typeface="Calibri" panose="020F0502020204030204" pitchFamily="34" charset="0"/>
                          <a:ea typeface="メイリオ" panose="020B0604030504040204" pitchFamily="50" charset="-128"/>
                          <a:cs typeface="Calibri" panose="020F0502020204030204" pitchFamily="34" charset="0"/>
                        </a:rPr>
                        <a:t>Capsules 12 </a:t>
                      </a:r>
                      <a:r>
                        <a:rPr lang="en-us" sz="1800" dirty="0" err="1">
                          <a:latin typeface="Calibri" panose="020F0502020204030204" pitchFamily="34" charset="0"/>
                          <a:ea typeface="メイリオ" panose="020B0604030504040204" pitchFamily="50" charset="-128"/>
                          <a:cs typeface="Calibri" panose="020F0502020204030204" pitchFamily="34" charset="0"/>
                        </a:rPr>
                        <a:t>μg</a:t>
                      </a:r>
                      <a:endParaRPr lang="en-US" altLang="ja-JP" sz="1800" baseline="30000" dirty="0">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u="none" strike="noStrike" kern="1200" cap="none" spc="0" normalizeH="0" noProof="0" dirty="0" err="1">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Amitiza</a:t>
                      </a:r>
                      <a:r>
                        <a:rPr lang="en-us" sz="1800" b="0" i="0" u="none" strike="noStrike" kern="1200" cap="none" spc="0" normalizeH="0" baseline="30000" noProof="0" dirty="0">
                          <a:ln>
                            <a:noFill/>
                          </a:ln>
                          <a:solidFill>
                            <a:prstClr val="black"/>
                          </a:solidFill>
                          <a:effectLst/>
                          <a:uLnTx/>
                          <a:uFillTx/>
                          <a:latin typeface="Arial" panose="020B0604020202020204" pitchFamily="34" charset="0"/>
                          <a:ea typeface="メイリオ" panose="020B0604030504040204" pitchFamily="50" charset="-128"/>
                          <a:cs typeface="Arial" panose="020B0604020202020204" pitchFamily="34" charset="0"/>
                        </a:rPr>
                        <a:t>®</a:t>
                      </a:r>
                      <a:r>
                        <a:rPr lang="en-us" sz="1800" b="0" i="0" u="none" strike="noStrike" kern="1200" cap="none" spc="0" normalizeH="0" noProof="0" dirty="0">
                          <a:ln>
                            <a:noFill/>
                          </a:ln>
                          <a:solidFill>
                            <a:prstClr val="black"/>
                          </a:solidFill>
                          <a:effectLst/>
                          <a:uLnTx/>
                          <a:uFillTx/>
                          <a:latin typeface="Arial" panose="020B0604020202020204" pitchFamily="34" charset="0"/>
                          <a:ea typeface="メイリオ" panose="020B0604030504040204" pitchFamily="50" charset="-128"/>
                          <a:cs typeface="Arial" panose="020B0604020202020204" pitchFamily="34" charset="0"/>
                        </a:rPr>
                        <a:t> </a:t>
                      </a: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Capsules 24 </a:t>
                      </a:r>
                      <a:r>
                        <a:rPr lang="en-us" sz="1800" b="0" i="0" u="none" strike="noStrike" kern="1200" cap="none" spc="0" normalizeH="0" noProof="0" dirty="0" err="1">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μg</a:t>
                      </a:r>
                      <a:endParaRPr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144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286211875"/>
                  </a:ext>
                </a:extLst>
              </a:tr>
              <a:tr h="526408">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Generic name</a:t>
                      </a:r>
                      <a:endParaRPr lang="en-US" altLang="ja-JP"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algn="ctr" rtl="0">
                        <a:lnSpc>
                          <a:spcPct val="90000"/>
                        </a:lnSpc>
                      </a:pPr>
                      <a:r>
                        <a:rPr lang="en-us" sz="180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algn="l" rtl="0" eaLnBrk="1" hangingPunct="1">
                        <a:lnSpc>
                          <a:spcPct val="90000"/>
                        </a:lnSpc>
                        <a:spcBef>
                          <a:spcPct val="0"/>
                        </a:spcBef>
                        <a:buFontTx/>
                        <a:buNone/>
                      </a:pPr>
                      <a:r>
                        <a:rPr lang="en-us" sz="1800" dirty="0">
                          <a:latin typeface="Calibri" panose="020F0502020204030204" pitchFamily="34" charset="0"/>
                          <a:ea typeface="メイリオ" panose="020B0604030504040204" pitchFamily="50" charset="-128"/>
                          <a:cs typeface="Calibri" panose="020F0502020204030204" pitchFamily="34" charset="0"/>
                        </a:rPr>
                        <a:t>Lubiprostone</a:t>
                      </a:r>
                    </a:p>
                  </a:txBody>
                  <a:tcPr marL="0" marR="0" marT="90000" marB="90000">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62883529"/>
                  </a:ext>
                </a:extLst>
              </a:tr>
              <a:tr h="719297">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Mechanism of action</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800" dirty="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dirty="0">
                          <a:latin typeface="Calibri" panose="020F0502020204030204" pitchFamily="34" charset="0"/>
                          <a:ea typeface="メイリオ" panose="020B0604030504040204" pitchFamily="50" charset="-128"/>
                          <a:cs typeface="Calibri" panose="020F0502020204030204" pitchFamily="34" charset="0"/>
                        </a:rPr>
                        <a:t>ClC-2 chloride channel activation</a:t>
                      </a:r>
                    </a:p>
                  </a:txBody>
                  <a:tcPr marL="0" marR="0" marT="90000" marB="90000">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756923532"/>
                  </a:ext>
                </a:extLst>
              </a:tr>
              <a:tr h="526408">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Target disease</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algn="l" rtl="0" eaLnBrk="1" hangingPunct="1">
                        <a:lnSpc>
                          <a:spcPct val="90000"/>
                        </a:lnSpc>
                        <a:spcBef>
                          <a:spcPct val="0"/>
                        </a:spcBef>
                        <a:buFontTx/>
                        <a:buNone/>
                      </a:pPr>
                      <a:r>
                        <a:rPr lang="en-us" sz="1800" dirty="0">
                          <a:latin typeface="Calibri" panose="020F0502020204030204" pitchFamily="34" charset="0"/>
                          <a:ea typeface="メイリオ" panose="020B0604030504040204" pitchFamily="50" charset="-128"/>
                          <a:cs typeface="Calibri" panose="020F0502020204030204" pitchFamily="34" charset="0"/>
                        </a:rPr>
                        <a:t>Chronic constipation (excluding constipation due to organic disease)</a:t>
                      </a:r>
                      <a:endParaRPr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56483461"/>
                  </a:ext>
                </a:extLst>
              </a:tr>
              <a:tr h="1122277">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Dosage form</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a:t>
                      </a:r>
                      <a:endParaRPr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12 </a:t>
                      </a:r>
                      <a:r>
                        <a:rPr lang="en-us" sz="1800" b="0" i="0" u="none" strike="noStrike" kern="1200" cap="none" spc="0" normalizeH="0" noProof="0" dirty="0" err="1">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μg</a:t>
                      </a: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 White opaque soft capsule</a:t>
                      </a:r>
                      <a:endParaRPr kumimoji="1" lang="en-US" altLang="ja-JP"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(major axis: 9.5 mm, minor axis: 6.0 mm, weight: 0.2 g)</a:t>
                      </a:r>
                      <a:endParaRPr kumimoji="1" lang="en-US" altLang="ja-JP"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24 </a:t>
                      </a:r>
                      <a:r>
                        <a:rPr lang="en-us" sz="1800" b="0" i="0" u="none" strike="noStrike" kern="1200" cap="none" spc="0" normalizeH="0" noProof="0" dirty="0" err="1">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μg</a:t>
                      </a: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 Pale orange soft capsule</a:t>
                      </a:r>
                      <a:br>
                        <a:rPr kumimoji="1" lang="en-US" altLang="ja-JP"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b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(major axis: 9.5 mm, minor axis: 6.0 mm, weight: 0.2 g)</a:t>
                      </a:r>
                      <a:endParaRPr kumimoji="1" lang="ja-JP" altLang="en-US"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550863399"/>
                  </a:ext>
                </a:extLst>
              </a:tr>
              <a:tr h="1710041">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Structural formula</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w="19050" cap="flat" cmpd="sng" algn="ctr">
                      <a:solidFill>
                        <a:srgbClr val="54911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a:t>
                      </a:r>
                      <a:endParaRPr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w="19050" cap="flat" cmpd="sng" algn="ctr">
                      <a:solidFill>
                        <a:srgbClr val="54911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a:noFill/>
                    </a:lnT>
                    <a:lnB w="19050" cap="flat" cmpd="sng" algn="ctr">
                      <a:solidFill>
                        <a:srgbClr val="549117"/>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6173672"/>
                  </a:ext>
                </a:extLst>
              </a:tr>
            </a:tbl>
          </a:graphicData>
        </a:graphic>
      </p:graphicFrame>
      <p:sp>
        <p:nvSpPr>
          <p:cNvPr id="33" name="四角形: 1 つの角を丸める 32">
            <a:extLst>
              <a:ext uri="{FF2B5EF4-FFF2-40B4-BE49-F238E27FC236}">
                <a16:creationId xmlns:a16="http://schemas.microsoft.com/office/drawing/2014/main" id="{0D0D2F31-4EFC-422C-883C-BE12E1E4E0E7}"/>
              </a:ext>
            </a:extLst>
          </p:cNvPr>
          <p:cNvSpPr/>
          <p:nvPr/>
        </p:nvSpPr>
        <p:spPr bwMode="auto">
          <a:xfrm flipH="1" flipV="1">
            <a:off x="7266647" y="-3849"/>
            <a:ext cx="1877348" cy="301748"/>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ja-JP" altLang="en-US">
              <a:latin typeface="メイリオ" panose="020B0604030504040204" pitchFamily="50" charset="-128"/>
              <a:ea typeface="メイリオ" panose="020B0604030504040204" pitchFamily="50" charset="-128"/>
            </a:endParaRPr>
          </a:p>
        </p:txBody>
      </p:sp>
      <p:sp>
        <p:nvSpPr>
          <p:cNvPr id="70661" name="縦書きテキスト プレースホルダ 2"/>
          <p:cNvSpPr txBox="1">
            <a:spLocks/>
          </p:cNvSpPr>
          <p:nvPr/>
        </p:nvSpPr>
        <p:spPr bwMode="auto">
          <a:xfrm>
            <a:off x="4932040" y="5517232"/>
            <a:ext cx="3249760" cy="241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nchor="ctr">
            <a:spAutoFit/>
          </a:bodyPr>
          <a:lstStyle>
            <a:lvl1pPr marL="342900" indent="-342900">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fontAlgn="ctr" hangingPunct="1">
              <a:lnSpc>
                <a:spcPct val="90000"/>
              </a:lnSpc>
              <a:spcBef>
                <a:spcPct val="50000"/>
              </a:spcBef>
              <a:buNone/>
            </a:pPr>
            <a:r>
              <a:rPr lang="en-us" sz="1700" b="0" i="0" dirty="0">
                <a:latin typeface="Calibri" panose="020F0502020204030204" pitchFamily="34" charset="0"/>
                <a:ea typeface="メイリオ" panose="020B0604030504040204" pitchFamily="50" charset="-128"/>
                <a:cs typeface="Calibri" panose="020F0502020204030204" pitchFamily="34" charset="0"/>
              </a:rPr>
              <a:t>Molecular formula: C</a:t>
            </a:r>
            <a:r>
              <a:rPr lang="en-us" sz="1700" b="0" i="0" baseline="-25000" dirty="0">
                <a:latin typeface="Calibri" panose="020F0502020204030204" pitchFamily="34" charset="0"/>
                <a:ea typeface="メイリオ" panose="020B0604030504040204" pitchFamily="50" charset="-128"/>
                <a:cs typeface="Calibri" panose="020F0502020204030204" pitchFamily="34" charset="0"/>
              </a:rPr>
              <a:t>20</a:t>
            </a:r>
            <a:r>
              <a:rPr lang="en-us" sz="1700" b="0" i="0" dirty="0">
                <a:latin typeface="Calibri" panose="020F0502020204030204" pitchFamily="34" charset="0"/>
                <a:ea typeface="メイリオ" panose="020B0604030504040204" pitchFamily="50" charset="-128"/>
                <a:cs typeface="Calibri" panose="020F0502020204030204" pitchFamily="34" charset="0"/>
              </a:rPr>
              <a:t>H</a:t>
            </a:r>
            <a:r>
              <a:rPr lang="en-us" sz="1700" b="0" i="0" baseline="-25000" dirty="0">
                <a:latin typeface="Calibri" panose="020F0502020204030204" pitchFamily="34" charset="0"/>
                <a:ea typeface="メイリオ" panose="020B0604030504040204" pitchFamily="50" charset="-128"/>
                <a:cs typeface="Calibri" panose="020F0502020204030204" pitchFamily="34" charset="0"/>
              </a:rPr>
              <a:t>32</a:t>
            </a:r>
            <a:r>
              <a:rPr lang="en-us" sz="1700" b="0" i="0" dirty="0">
                <a:latin typeface="Calibri" panose="020F0502020204030204" pitchFamily="34" charset="0"/>
                <a:ea typeface="メイリオ" panose="020B0604030504040204" pitchFamily="50" charset="-128"/>
                <a:cs typeface="Calibri" panose="020F0502020204030204" pitchFamily="34" charset="0"/>
              </a:rPr>
              <a:t>F</a:t>
            </a:r>
            <a:r>
              <a:rPr lang="en-us" sz="1700" b="0" i="0" baseline="-25000" dirty="0">
                <a:latin typeface="Calibri" panose="020F0502020204030204" pitchFamily="34" charset="0"/>
                <a:ea typeface="メイリオ" panose="020B0604030504040204" pitchFamily="50" charset="-128"/>
                <a:cs typeface="Calibri" panose="020F0502020204030204" pitchFamily="34" charset="0"/>
              </a:rPr>
              <a:t>2</a:t>
            </a:r>
            <a:r>
              <a:rPr lang="en-us" sz="1700" b="0" i="0" dirty="0">
                <a:latin typeface="Calibri" panose="020F0502020204030204" pitchFamily="34" charset="0"/>
                <a:ea typeface="メイリオ" panose="020B0604030504040204" pitchFamily="50" charset="-128"/>
                <a:cs typeface="Calibri" panose="020F0502020204030204" pitchFamily="34" charset="0"/>
              </a:rPr>
              <a:t>O</a:t>
            </a:r>
            <a:r>
              <a:rPr lang="en-us" sz="1700" b="0" i="0" baseline="-25000" dirty="0">
                <a:latin typeface="Calibri" panose="020F0502020204030204" pitchFamily="34" charset="0"/>
                <a:ea typeface="メイリオ" panose="020B0604030504040204" pitchFamily="50" charset="-128"/>
                <a:cs typeface="Calibri" panose="020F0502020204030204" pitchFamily="34" charset="0"/>
              </a:rPr>
              <a:t>5</a:t>
            </a:r>
            <a:endParaRPr lang="en-US" altLang="ja-JP" sz="17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70681" name="Text Box 33"/>
          <p:cNvSpPr txBox="1">
            <a:spLocks noChangeArrowheads="1"/>
          </p:cNvSpPr>
          <p:nvPr/>
        </p:nvSpPr>
        <p:spPr bwMode="auto">
          <a:xfrm>
            <a:off x="2623186" y="4989513"/>
            <a:ext cx="65" cy="1938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algn="ctr" rtl="0" eaLnBrk="1" hangingPunct="1">
              <a:lnSpc>
                <a:spcPct val="90000"/>
              </a:lnSpc>
              <a:spcBef>
                <a:spcPct val="0"/>
              </a:spcBef>
              <a:buFontTx/>
              <a:buNone/>
            </a:pPr>
            <a:endParaRPr lang="en-US" altLang="ja-JP" sz="1400" b="0" i="0" dirty="0">
              <a:latin typeface="メイリオ" panose="020B0604030504040204" pitchFamily="50" charset="-128"/>
              <a:ea typeface="メイリオ" panose="020B0604030504040204" pitchFamily="50" charset="-128"/>
              <a:cs typeface="Arial" panose="020B0604020202020204" pitchFamily="34" charset="0"/>
            </a:endParaRPr>
          </a:p>
        </p:txBody>
      </p:sp>
      <p:sp>
        <p:nvSpPr>
          <p:cNvPr id="4" name="タイトル 3">
            <a:extLst>
              <a:ext uri="{FF2B5EF4-FFF2-40B4-BE49-F238E27FC236}">
                <a16:creationId xmlns:a16="http://schemas.microsoft.com/office/drawing/2014/main" id="{520CFD24-DABA-47F0-BEFD-41789C114A3F}"/>
              </a:ext>
            </a:extLst>
          </p:cNvPr>
          <p:cNvSpPr>
            <a:spLocks noGrp="1"/>
          </p:cNvSpPr>
          <p:nvPr>
            <p:ph type="title"/>
          </p:nvPr>
        </p:nvSpPr>
        <p:spPr/>
        <p:txBody>
          <a:bodyPr rtlCol="0"/>
          <a:lstStyle/>
          <a:p>
            <a:pPr rtl="0"/>
            <a:r>
              <a:rPr lang="en-us" dirty="0"/>
              <a:t>Lubiprostone Profile</a:t>
            </a:r>
          </a:p>
        </p:txBody>
      </p:sp>
      <p:sp>
        <p:nvSpPr>
          <p:cNvPr id="37" name="テキスト ボックス 5">
            <a:extLst>
              <a:ext uri="{FF2B5EF4-FFF2-40B4-BE49-F238E27FC236}">
                <a16:creationId xmlns:a16="http://schemas.microsoft.com/office/drawing/2014/main" id="{F3D4D706-00B0-48D2-AA00-2EACE39DEA09}"/>
              </a:ext>
            </a:extLst>
          </p:cNvPr>
          <p:cNvSpPr txBox="1">
            <a:spLocks noChangeArrowheads="1"/>
          </p:cNvSpPr>
          <p:nvPr/>
        </p:nvSpPr>
        <p:spPr bwMode="auto">
          <a:xfrm>
            <a:off x="7364410" y="0"/>
            <a:ext cx="1728192" cy="24453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r>
              <a:rPr lang="en-us" sz="1200" b="1" i="0" dirty="0">
                <a:latin typeface="Calibri" panose="020F0502020204030204" pitchFamily="34" charset="0"/>
                <a:ea typeface="メイリオ" panose="020B0604030504040204" pitchFamily="50" charset="-128"/>
                <a:cs typeface="Calibri" panose="020F0502020204030204" pitchFamily="34" charset="0"/>
              </a:rPr>
              <a:t>Profile</a:t>
            </a:r>
          </a:p>
        </p:txBody>
      </p:sp>
      <p:sp>
        <p:nvSpPr>
          <p:cNvPr id="36" name="縦書きテキスト プレースホルダ 2">
            <a:extLst>
              <a:ext uri="{FF2B5EF4-FFF2-40B4-BE49-F238E27FC236}">
                <a16:creationId xmlns:a16="http://schemas.microsoft.com/office/drawing/2014/main" id="{5CB94A18-E384-4AF7-9500-06B791275BF6}"/>
              </a:ext>
            </a:extLst>
          </p:cNvPr>
          <p:cNvSpPr txBox="1">
            <a:spLocks/>
          </p:cNvSpPr>
          <p:nvPr/>
        </p:nvSpPr>
        <p:spPr bwMode="auto">
          <a:xfrm>
            <a:off x="4932040" y="5971954"/>
            <a:ext cx="2786849" cy="235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nchor="ctr">
            <a:spAutoFit/>
          </a:bodyPr>
          <a:lstStyle>
            <a:lvl1pPr marL="342900" indent="-342900">
              <a:spcBef>
                <a:spcPct val="20000"/>
              </a:spcBef>
              <a:buFont typeface="HGPｺﾞｼｯｸE" panose="020B0900000000000000" pitchFamily="50" charset="-128"/>
              <a:buChar char="•"/>
              <a:defRPr kumimoji="1" sz="24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HGPｺﾞｼｯｸE" panose="020B0900000000000000" pitchFamily="50" charset="-128"/>
              <a:buChar char="–"/>
              <a:defRPr kumimoji="1" sz="2000">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HGPｺﾞｼｯｸE" panose="020B0900000000000000" pitchFamily="50" charset="-128"/>
              <a:buChar char="•"/>
              <a:defRPr kumimoji="1">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HGPｺﾞｼｯｸE" panose="020B0900000000000000" pitchFamily="50" charset="-128"/>
              <a:buChar char="»"/>
              <a:defRPr kumimoji="1" sz="1600">
                <a:solidFill>
                  <a:schemeClr val="tx1"/>
                </a:solidFill>
                <a:latin typeface="HGPｺﾞｼｯｸE" panose="020B0900000000000000" pitchFamily="50" charset="-128"/>
                <a:ea typeface="HGPｺﾞｼｯｸE" panose="020B0900000000000000" pitchFamily="50" charset="-128"/>
              </a:defRPr>
            </a:lvl9pPr>
          </a:lstStyle>
          <a:p>
            <a:pPr rtl="0" eaLnBrk="1" fontAlgn="ctr" hangingPunct="1">
              <a:lnSpc>
                <a:spcPct val="90000"/>
              </a:lnSpc>
              <a:spcBef>
                <a:spcPct val="50000"/>
              </a:spcBef>
              <a:buNone/>
            </a:pPr>
            <a:r>
              <a:rPr lang="en-us" sz="1700" b="0" i="0" dirty="0">
                <a:latin typeface="Calibri" panose="020F0502020204030204" pitchFamily="34" charset="0"/>
                <a:ea typeface="メイリオ" panose="020B0604030504040204" pitchFamily="50" charset="-128"/>
                <a:cs typeface="Calibri" panose="020F0502020204030204" pitchFamily="34" charset="0"/>
              </a:rPr>
              <a:t>Molecular weight: 390.46</a:t>
            </a:r>
            <a:endParaRPr lang="en-US" altLang="ja-JP" sz="1700" b="0" i="0" dirty="0">
              <a:latin typeface="Calibri" panose="020F0502020204030204" pitchFamily="34" charset="0"/>
              <a:ea typeface="メイリオ" panose="020B0604030504040204" pitchFamily="50" charset="-128"/>
              <a:cs typeface="Calibri" panose="020F0502020204030204" pitchFamily="34" charset="0"/>
            </a:endParaRPr>
          </a:p>
        </p:txBody>
      </p:sp>
      <p:grpSp>
        <p:nvGrpSpPr>
          <p:cNvPr id="62" name="Group 41"/>
          <p:cNvGrpSpPr>
            <a:grpSpLocks/>
          </p:cNvGrpSpPr>
          <p:nvPr/>
        </p:nvGrpSpPr>
        <p:grpSpPr bwMode="auto">
          <a:xfrm>
            <a:off x="2403476" y="4961265"/>
            <a:ext cx="2282826" cy="1738313"/>
            <a:chOff x="1328" y="2626"/>
            <a:chExt cx="1438" cy="1095"/>
          </a:xfrm>
        </p:grpSpPr>
        <p:sp>
          <p:nvSpPr>
            <p:cNvPr id="63" name="AutoShape 15"/>
            <p:cNvSpPr>
              <a:spLocks noChangeArrowheads="1"/>
            </p:cNvSpPr>
            <p:nvPr/>
          </p:nvSpPr>
          <p:spPr bwMode="auto">
            <a:xfrm rot="-1713046">
              <a:off x="1434" y="2839"/>
              <a:ext cx="226" cy="205"/>
            </a:xfrm>
            <a:prstGeom prst="pentagon">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eaLnBrk="1" hangingPunct="1">
                <a:lnSpc>
                  <a:spcPct val="90000"/>
                </a:lnSpc>
                <a:spcAft>
                  <a:spcPct val="0"/>
                </a:spcAft>
              </a:pPr>
              <a:endParaRPr lang="ja-JP" altLang="en-US" sz="1800" b="1" i="0">
                <a:latin typeface="Arial" panose="020B0604020202020204" pitchFamily="34" charset="0"/>
                <a:ea typeface="ＭＳ Ｐゴシック" panose="020B0600070205080204" pitchFamily="50" charset="-128"/>
                <a:cs typeface="Arial" panose="020B0604020202020204" pitchFamily="34" charset="0"/>
              </a:endParaRPr>
            </a:p>
          </p:txBody>
        </p:sp>
        <p:sp>
          <p:nvSpPr>
            <p:cNvPr id="64" name="AutoShape 17"/>
            <p:cNvSpPr>
              <a:spLocks noChangeArrowheads="1"/>
            </p:cNvSpPr>
            <p:nvPr/>
          </p:nvSpPr>
          <p:spPr bwMode="auto">
            <a:xfrm rot="1806679">
              <a:off x="1517" y="3019"/>
              <a:ext cx="281" cy="232"/>
            </a:xfrm>
            <a:prstGeom prst="hexagon">
              <a:avLst>
                <a:gd name="adj" fmla="val 30280"/>
                <a:gd name="vf" fmla="val 11547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eaLnBrk="1" hangingPunct="1">
                <a:lnSpc>
                  <a:spcPct val="90000"/>
                </a:lnSpc>
                <a:spcAft>
                  <a:spcPct val="0"/>
                </a:spcAft>
              </a:pPr>
              <a:endParaRPr lang="ja-JP" altLang="en-US" sz="1800" b="1" i="0">
                <a:latin typeface="Arial" panose="020B0604020202020204" pitchFamily="34" charset="0"/>
                <a:ea typeface="ＭＳ Ｐゴシック" panose="020B0600070205080204" pitchFamily="50" charset="-128"/>
                <a:cs typeface="Arial" panose="020B0604020202020204" pitchFamily="34" charset="0"/>
              </a:endParaRPr>
            </a:p>
          </p:txBody>
        </p:sp>
        <p:sp>
          <p:nvSpPr>
            <p:cNvPr id="65" name="Freeform 19"/>
            <p:cNvSpPr>
              <a:spLocks/>
            </p:cNvSpPr>
            <p:nvPr/>
          </p:nvSpPr>
          <p:spPr bwMode="auto">
            <a:xfrm>
              <a:off x="1761" y="2799"/>
              <a:ext cx="695" cy="74"/>
            </a:xfrm>
            <a:custGeom>
              <a:avLst/>
              <a:gdLst>
                <a:gd name="T0" fmla="*/ 695 w 695"/>
                <a:gd name="T1" fmla="*/ 21 h 74"/>
                <a:gd name="T2" fmla="*/ 605 w 695"/>
                <a:gd name="T3" fmla="*/ 72 h 74"/>
                <a:gd name="T4" fmla="*/ 486 w 695"/>
                <a:gd name="T5" fmla="*/ 2 h 74"/>
                <a:gd name="T6" fmla="*/ 371 w 695"/>
                <a:gd name="T7" fmla="*/ 71 h 74"/>
                <a:gd name="T8" fmla="*/ 245 w 695"/>
                <a:gd name="T9" fmla="*/ 3 h 74"/>
                <a:gd name="T10" fmla="*/ 120 w 695"/>
                <a:gd name="T11" fmla="*/ 74 h 74"/>
                <a:gd name="T12" fmla="*/ 0 w 695"/>
                <a:gd name="T13" fmla="*/ 0 h 74"/>
                <a:gd name="T14" fmla="*/ 0 60000 65536"/>
                <a:gd name="T15" fmla="*/ 0 60000 65536"/>
                <a:gd name="T16" fmla="*/ 0 60000 65536"/>
                <a:gd name="T17" fmla="*/ 0 60000 65536"/>
                <a:gd name="T18" fmla="*/ 0 60000 65536"/>
                <a:gd name="T19" fmla="*/ 0 60000 65536"/>
                <a:gd name="T20" fmla="*/ 0 60000 65536"/>
                <a:gd name="T21" fmla="*/ 0 w 695"/>
                <a:gd name="T22" fmla="*/ 0 h 74"/>
                <a:gd name="T23" fmla="*/ 695 w 695"/>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5" h="74">
                  <a:moveTo>
                    <a:pt x="695" y="21"/>
                  </a:moveTo>
                  <a:lnTo>
                    <a:pt x="605" y="72"/>
                  </a:lnTo>
                  <a:lnTo>
                    <a:pt x="486" y="2"/>
                  </a:lnTo>
                  <a:lnTo>
                    <a:pt x="371" y="71"/>
                  </a:lnTo>
                  <a:lnTo>
                    <a:pt x="245" y="3"/>
                  </a:lnTo>
                  <a:lnTo>
                    <a:pt x="120" y="74"/>
                  </a:lnTo>
                  <a:lnTo>
                    <a:pt x="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66" name="Line 20"/>
            <p:cNvSpPr>
              <a:spLocks noChangeShapeType="1"/>
            </p:cNvSpPr>
            <p:nvPr/>
          </p:nvSpPr>
          <p:spPr bwMode="auto">
            <a:xfrm flipH="1">
              <a:off x="1637" y="2799"/>
              <a:ext cx="124" cy="68"/>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67" name="Freeform 21"/>
            <p:cNvSpPr>
              <a:spLocks/>
            </p:cNvSpPr>
            <p:nvPr/>
          </p:nvSpPr>
          <p:spPr bwMode="auto">
            <a:xfrm>
              <a:off x="1728" y="3404"/>
              <a:ext cx="399" cy="202"/>
            </a:xfrm>
            <a:custGeom>
              <a:avLst/>
              <a:gdLst>
                <a:gd name="T0" fmla="*/ 399 w 399"/>
                <a:gd name="T1" fmla="*/ 202 h 202"/>
                <a:gd name="T2" fmla="*/ 347 w 399"/>
                <a:gd name="T3" fmla="*/ 117 h 202"/>
                <a:gd name="T4" fmla="*/ 209 w 399"/>
                <a:gd name="T5" fmla="*/ 118 h 202"/>
                <a:gd name="T6" fmla="*/ 146 w 399"/>
                <a:gd name="T7" fmla="*/ 0 h 202"/>
                <a:gd name="T8" fmla="*/ 0 w 399"/>
                <a:gd name="T9" fmla="*/ 0 h 202"/>
                <a:gd name="T10" fmla="*/ 0 60000 65536"/>
                <a:gd name="T11" fmla="*/ 0 60000 65536"/>
                <a:gd name="T12" fmla="*/ 0 60000 65536"/>
                <a:gd name="T13" fmla="*/ 0 60000 65536"/>
                <a:gd name="T14" fmla="*/ 0 60000 65536"/>
                <a:gd name="T15" fmla="*/ 0 w 399"/>
                <a:gd name="T16" fmla="*/ 0 h 202"/>
                <a:gd name="T17" fmla="*/ 399 w 399"/>
                <a:gd name="T18" fmla="*/ 202 h 202"/>
              </a:gdLst>
              <a:ahLst/>
              <a:cxnLst>
                <a:cxn ang="T10">
                  <a:pos x="T0" y="T1"/>
                </a:cxn>
                <a:cxn ang="T11">
                  <a:pos x="T2" y="T3"/>
                </a:cxn>
                <a:cxn ang="T12">
                  <a:pos x="T4" y="T5"/>
                </a:cxn>
                <a:cxn ang="T13">
                  <a:pos x="T6" y="T7"/>
                </a:cxn>
                <a:cxn ang="T14">
                  <a:pos x="T8" y="T9"/>
                </a:cxn>
              </a:cxnLst>
              <a:rect l="T15" t="T16" r="T17" b="T18"/>
              <a:pathLst>
                <a:path w="399" h="202">
                  <a:moveTo>
                    <a:pt x="399" y="202"/>
                  </a:moveTo>
                  <a:lnTo>
                    <a:pt x="347" y="117"/>
                  </a:lnTo>
                  <a:lnTo>
                    <a:pt x="209" y="118"/>
                  </a:lnTo>
                  <a:lnTo>
                    <a:pt x="146" y="0"/>
                  </a:lnTo>
                  <a:lnTo>
                    <a:pt x="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68" name="Line 22"/>
            <p:cNvSpPr>
              <a:spLocks noChangeShapeType="1"/>
            </p:cNvSpPr>
            <p:nvPr/>
          </p:nvSpPr>
          <p:spPr bwMode="auto">
            <a:xfrm>
              <a:off x="1728" y="3404"/>
              <a:ext cx="0" cy="9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69" name="Line 23"/>
            <p:cNvSpPr>
              <a:spLocks noChangeShapeType="1"/>
            </p:cNvSpPr>
            <p:nvPr/>
          </p:nvSpPr>
          <p:spPr bwMode="auto">
            <a:xfrm flipH="1">
              <a:off x="1644" y="3404"/>
              <a:ext cx="84"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70" name="Line 24"/>
            <p:cNvSpPr>
              <a:spLocks noChangeShapeType="1"/>
            </p:cNvSpPr>
            <p:nvPr/>
          </p:nvSpPr>
          <p:spPr bwMode="auto">
            <a:xfrm>
              <a:off x="1658" y="3270"/>
              <a:ext cx="70" cy="132"/>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71" name="Line 25"/>
            <p:cNvSpPr>
              <a:spLocks noChangeShapeType="1"/>
            </p:cNvSpPr>
            <p:nvPr/>
          </p:nvSpPr>
          <p:spPr bwMode="auto">
            <a:xfrm flipH="1" flipV="1">
              <a:off x="1466" y="2757"/>
              <a:ext cx="55" cy="9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Line 26"/>
            <p:cNvSpPr>
              <a:spLocks noChangeShapeType="1"/>
            </p:cNvSpPr>
            <p:nvPr/>
          </p:nvSpPr>
          <p:spPr bwMode="auto">
            <a:xfrm flipH="1" flipV="1">
              <a:off x="1446" y="2770"/>
              <a:ext cx="46" cy="8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73" name="Text Box 27"/>
            <p:cNvSpPr txBox="1">
              <a:spLocks noChangeArrowheads="1"/>
            </p:cNvSpPr>
            <p:nvPr/>
          </p:nvSpPr>
          <p:spPr bwMode="auto">
            <a:xfrm>
              <a:off x="1344" y="2626"/>
              <a:ext cx="19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O</a:t>
              </a:r>
            </a:p>
          </p:txBody>
        </p:sp>
        <p:sp>
          <p:nvSpPr>
            <p:cNvPr id="74" name="AutoShape 28"/>
            <p:cNvSpPr>
              <a:spLocks noChangeArrowheads="1"/>
            </p:cNvSpPr>
            <p:nvPr/>
          </p:nvSpPr>
          <p:spPr bwMode="auto">
            <a:xfrm rot="10042777">
              <a:off x="1599" y="2779"/>
              <a:ext cx="46" cy="79"/>
            </a:xfrm>
            <a:prstGeom prst="triangle">
              <a:avLst>
                <a:gd name="adj" fmla="val 50000"/>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eaLnBrk="1" hangingPunct="1">
                <a:lnSpc>
                  <a:spcPct val="90000"/>
                </a:lnSpc>
                <a:spcAft>
                  <a:spcPct val="0"/>
                </a:spcAft>
              </a:pPr>
              <a:endParaRPr lang="ja-JP" altLang="en-US" sz="1800" b="1" i="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75" name="Text Box 29"/>
            <p:cNvSpPr txBox="1">
              <a:spLocks noChangeArrowheads="1"/>
            </p:cNvSpPr>
            <p:nvPr/>
          </p:nvSpPr>
          <p:spPr bwMode="auto">
            <a:xfrm>
              <a:off x="1509" y="2641"/>
              <a:ext cx="18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H</a:t>
              </a:r>
            </a:p>
          </p:txBody>
        </p:sp>
        <p:sp>
          <p:nvSpPr>
            <p:cNvPr id="76" name="AutoShape 30"/>
            <p:cNvSpPr>
              <a:spLocks noChangeArrowheads="1"/>
            </p:cNvSpPr>
            <p:nvPr/>
          </p:nvSpPr>
          <p:spPr bwMode="auto">
            <a:xfrm rot="1642575">
              <a:off x="1619" y="3268"/>
              <a:ext cx="46" cy="79"/>
            </a:xfrm>
            <a:prstGeom prst="triangle">
              <a:avLst>
                <a:gd name="adj" fmla="val 50000"/>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eaLnBrk="1" hangingPunct="1">
                <a:lnSpc>
                  <a:spcPct val="90000"/>
                </a:lnSpc>
                <a:spcAft>
                  <a:spcPct val="0"/>
                </a:spcAft>
              </a:pPr>
              <a:endParaRPr lang="ja-JP" altLang="en-US" sz="1800" b="1" i="0">
                <a:latin typeface="Arial" panose="020B0604020202020204" pitchFamily="34" charset="0"/>
                <a:ea typeface="ＭＳ Ｐゴシック" panose="020B0600070205080204" pitchFamily="50" charset="-128"/>
                <a:cs typeface="Arial" panose="020B0604020202020204" pitchFamily="34" charset="0"/>
              </a:endParaRPr>
            </a:p>
          </p:txBody>
        </p:sp>
        <p:sp>
          <p:nvSpPr>
            <p:cNvPr id="77" name="Text Box 31"/>
            <p:cNvSpPr txBox="1">
              <a:spLocks noChangeArrowheads="1"/>
            </p:cNvSpPr>
            <p:nvPr/>
          </p:nvSpPr>
          <p:spPr bwMode="auto">
            <a:xfrm>
              <a:off x="1328" y="3055"/>
              <a:ext cx="18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H</a:t>
              </a:r>
            </a:p>
          </p:txBody>
        </p:sp>
        <p:sp>
          <p:nvSpPr>
            <p:cNvPr id="78" name="Text Box 32"/>
            <p:cNvSpPr txBox="1">
              <a:spLocks noChangeArrowheads="1"/>
            </p:cNvSpPr>
            <p:nvPr/>
          </p:nvSpPr>
          <p:spPr bwMode="auto">
            <a:xfrm>
              <a:off x="1438" y="3292"/>
              <a:ext cx="26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HO</a:t>
              </a:r>
            </a:p>
          </p:txBody>
        </p:sp>
        <p:sp>
          <p:nvSpPr>
            <p:cNvPr id="79" name="Text Box 33"/>
            <p:cNvSpPr txBox="1">
              <a:spLocks noChangeArrowheads="1"/>
            </p:cNvSpPr>
            <p:nvPr/>
          </p:nvSpPr>
          <p:spPr bwMode="auto">
            <a:xfrm>
              <a:off x="1499" y="3142"/>
              <a:ext cx="76" cy="1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O</a:t>
              </a:r>
            </a:p>
          </p:txBody>
        </p:sp>
        <p:sp>
          <p:nvSpPr>
            <p:cNvPr id="80" name="Line 34"/>
            <p:cNvSpPr>
              <a:spLocks noChangeShapeType="1"/>
            </p:cNvSpPr>
            <p:nvPr/>
          </p:nvSpPr>
          <p:spPr bwMode="auto">
            <a:xfrm flipH="1">
              <a:off x="1660" y="2952"/>
              <a:ext cx="80" cy="45"/>
            </a:xfrm>
            <a:prstGeom prst="line">
              <a:avLst/>
            </a:prstGeom>
            <a:noFill/>
            <a:ln w="12700">
              <a:solidFill>
                <a:schemeClr val="tx1"/>
              </a:solidFill>
              <a:prstDash val="sysDot"/>
              <a:round/>
              <a:headEnd/>
              <a:tailEnd/>
            </a:ln>
            <a:extLst>
              <a:ext uri="{909E8E84-426E-40DD-AFC4-6F175D3DCCD1}">
                <a14:hiddenFill xmlns:a14="http://schemas.microsoft.com/office/drawing/2010/main">
                  <a:noFill/>
                </a14:hiddenFill>
              </a:ext>
            </a:extLst>
          </p:spPr>
          <p:txBody>
            <a:bodyPr rtlCol="0"/>
            <a:lstStyle/>
            <a:p>
              <a:pPr rtl="0">
                <a:lnSpc>
                  <a:spcPct val="90000"/>
                </a:lnSpc>
              </a:pPr>
              <a:endParaRPr lang="ja-JP" altLang="en-US" i="0">
                <a:latin typeface="Arial" panose="020B0604020202020204" pitchFamily="34" charset="0"/>
                <a:ea typeface="ＭＳ Ｐゴシック" panose="020B0600070205080204" pitchFamily="50" charset="-128"/>
                <a:cs typeface="Arial" panose="020B0604020202020204" pitchFamily="34" charset="0"/>
              </a:endParaRPr>
            </a:p>
          </p:txBody>
        </p:sp>
        <p:sp>
          <p:nvSpPr>
            <p:cNvPr id="81" name="Text Box 35"/>
            <p:cNvSpPr txBox="1">
              <a:spLocks noChangeArrowheads="1"/>
            </p:cNvSpPr>
            <p:nvPr/>
          </p:nvSpPr>
          <p:spPr bwMode="auto">
            <a:xfrm>
              <a:off x="1687" y="2841"/>
              <a:ext cx="18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H</a:t>
              </a:r>
            </a:p>
          </p:txBody>
        </p:sp>
        <p:sp>
          <p:nvSpPr>
            <p:cNvPr id="82" name="AutoShape 36"/>
            <p:cNvSpPr>
              <a:spLocks noChangeArrowheads="1"/>
            </p:cNvSpPr>
            <p:nvPr/>
          </p:nvSpPr>
          <p:spPr bwMode="auto">
            <a:xfrm rot="3159239">
              <a:off x="1481" y="3049"/>
              <a:ext cx="46" cy="79"/>
            </a:xfrm>
            <a:prstGeom prst="triangle">
              <a:avLst>
                <a:gd name="adj" fmla="val 50000"/>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tlCol="0" anchor="ct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rtl="0" eaLnBrk="1" hangingPunct="1">
                <a:lnSpc>
                  <a:spcPct val="90000"/>
                </a:lnSpc>
                <a:spcAft>
                  <a:spcPct val="0"/>
                </a:spcAft>
              </a:pPr>
              <a:endParaRPr lang="ja-JP" altLang="en-US" sz="1800" b="1" i="0">
                <a:latin typeface="Arial" panose="020B0604020202020204" pitchFamily="34" charset="0"/>
                <a:ea typeface="ＭＳ Ｐゴシック" panose="020B0600070205080204" pitchFamily="50" charset="-128"/>
                <a:cs typeface="Arial" panose="020B0604020202020204" pitchFamily="34" charset="0"/>
              </a:endParaRPr>
            </a:p>
          </p:txBody>
        </p:sp>
        <p:sp>
          <p:nvSpPr>
            <p:cNvPr id="83" name="Text Box 37"/>
            <p:cNvSpPr txBox="1">
              <a:spLocks noChangeArrowheads="1"/>
            </p:cNvSpPr>
            <p:nvPr/>
          </p:nvSpPr>
          <p:spPr bwMode="auto">
            <a:xfrm>
              <a:off x="1521" y="3389"/>
              <a:ext cx="1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F</a:t>
              </a:r>
            </a:p>
          </p:txBody>
        </p:sp>
        <p:sp>
          <p:nvSpPr>
            <p:cNvPr id="84" name="Text Box 38"/>
            <p:cNvSpPr txBox="1">
              <a:spLocks noChangeArrowheads="1"/>
            </p:cNvSpPr>
            <p:nvPr/>
          </p:nvSpPr>
          <p:spPr bwMode="auto">
            <a:xfrm>
              <a:off x="1642" y="3466"/>
              <a:ext cx="17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F</a:t>
              </a:r>
            </a:p>
          </p:txBody>
        </p:sp>
        <p:sp>
          <p:nvSpPr>
            <p:cNvPr id="85" name="Text Box 39"/>
            <p:cNvSpPr txBox="1">
              <a:spLocks noChangeArrowheads="1"/>
            </p:cNvSpPr>
            <p:nvPr/>
          </p:nvSpPr>
          <p:spPr bwMode="auto">
            <a:xfrm>
              <a:off x="2067" y="3558"/>
              <a:ext cx="292"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fontAlgn="ctr"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CH</a:t>
              </a:r>
              <a:r>
                <a:rPr lang="en-us" sz="1200" b="0" i="0" baseline="-25000">
                  <a:latin typeface="Arial" panose="020B0604020202020204" pitchFamily="34" charset="0"/>
                  <a:ea typeface="ＭＳ Ｐゴシック" panose="020B0600070205080204" pitchFamily="50" charset="-128"/>
                  <a:cs typeface="Arial" panose="020B0604020202020204" pitchFamily="34" charset="0"/>
                </a:rPr>
                <a:t>3</a:t>
              </a:r>
            </a:p>
          </p:txBody>
        </p:sp>
        <p:sp>
          <p:nvSpPr>
            <p:cNvPr id="86" name="Text Box 40"/>
            <p:cNvSpPr txBox="1">
              <a:spLocks noChangeArrowheads="1"/>
            </p:cNvSpPr>
            <p:nvPr/>
          </p:nvSpPr>
          <p:spPr bwMode="auto">
            <a:xfrm>
              <a:off x="2398" y="2710"/>
              <a:ext cx="36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tlCol="0">
              <a:spAutoFit/>
            </a:bodyPr>
            <a:lstStyle>
              <a:lvl1pPr eaLnBrk="0" hangingPunct="0">
                <a:spcAft>
                  <a:spcPct val="50000"/>
                </a:spcAft>
                <a:defRPr kumimoji="1" sz="2600">
                  <a:solidFill>
                    <a:schemeClr val="tx1"/>
                  </a:solidFill>
                  <a:latin typeface="HGP創英角ｺﾞｼｯｸUB" pitchFamily="50" charset="-128"/>
                  <a:ea typeface="HGP創英角ｺﾞｼｯｸUB" pitchFamily="50" charset="-128"/>
                </a:defRPr>
              </a:lvl1pPr>
              <a:lvl2pPr marL="742950" indent="-285750" eaLnBrk="0" hangingPunct="0">
                <a:spcAft>
                  <a:spcPct val="30000"/>
                </a:spcAft>
                <a:buChar char="•"/>
                <a:defRPr kumimoji="1" sz="2400">
                  <a:solidFill>
                    <a:schemeClr val="tx1"/>
                  </a:solidFill>
                  <a:latin typeface="HGP創英角ｺﾞｼｯｸUB" pitchFamily="50" charset="-128"/>
                  <a:ea typeface="HGP創英角ｺﾞｼｯｸUB" pitchFamily="50" charset="-128"/>
                </a:defRPr>
              </a:lvl2pPr>
              <a:lvl3pPr marL="11430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3pPr>
              <a:lvl4pPr marL="16002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4pPr>
              <a:lvl5pPr marL="2057400" indent="-228600" eaLnBrk="0" hangingPunct="0">
                <a:spcAft>
                  <a:spcPct val="30000"/>
                </a:spcAft>
                <a:buChar char="–"/>
                <a:defRPr kumimoji="1">
                  <a:solidFill>
                    <a:schemeClr val="tx1"/>
                  </a:solidFill>
                  <a:latin typeface="HGP創英角ｺﾞｼｯｸUB" pitchFamily="50" charset="-128"/>
                  <a:ea typeface="HGP創英角ｺﾞｼｯｸUB" pitchFamily="50" charset="-128"/>
                </a:defRPr>
              </a:lvl5pPr>
              <a:lvl6pPr marL="25146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6pPr>
              <a:lvl7pPr marL="29718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7pPr>
              <a:lvl8pPr marL="34290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8pPr>
              <a:lvl9pPr marL="3886200" indent="-228600" eaLnBrk="0" fontAlgn="base" hangingPunct="0">
                <a:spcBef>
                  <a:spcPct val="0"/>
                </a:spcBef>
                <a:spcAft>
                  <a:spcPct val="30000"/>
                </a:spcAft>
                <a:buChar char="–"/>
                <a:defRPr kumimoji="1">
                  <a:solidFill>
                    <a:schemeClr val="tx1"/>
                  </a:solidFill>
                  <a:latin typeface="HGP創英角ｺﾞｼｯｸUB" pitchFamily="50" charset="-128"/>
                  <a:ea typeface="HGP創英角ｺﾞｼｯｸUB" pitchFamily="50" charset="-128"/>
                </a:defRPr>
              </a:lvl9pPr>
            </a:lstStyle>
            <a:p>
              <a:pPr algn="ctr" rtl="0" eaLnBrk="1" fontAlgn="ctr" hangingPunct="1">
                <a:lnSpc>
                  <a:spcPct val="90000"/>
                </a:lnSpc>
                <a:spcAft>
                  <a:spcPct val="0"/>
                </a:spcAft>
              </a:pPr>
              <a:r>
                <a:rPr lang="en-us" sz="1200" b="0" i="0">
                  <a:latin typeface="Arial" panose="020B0604020202020204" pitchFamily="34" charset="0"/>
                  <a:ea typeface="ＭＳ Ｐゴシック" panose="020B0600070205080204" pitchFamily="50" charset="-128"/>
                  <a:cs typeface="Arial" panose="020B0604020202020204" pitchFamily="34" charset="0"/>
                </a:rPr>
                <a:t>CO</a:t>
              </a:r>
              <a:r>
                <a:rPr lang="en-us" sz="1200" b="0" i="0" baseline="-25000">
                  <a:latin typeface="Arial" panose="020B0604020202020204" pitchFamily="34" charset="0"/>
                  <a:ea typeface="ＭＳ Ｐゴシック" panose="020B0600070205080204" pitchFamily="50" charset="-128"/>
                  <a:cs typeface="Arial" panose="020B0604020202020204" pitchFamily="34" charset="0"/>
                </a:rPr>
                <a:t>2</a:t>
              </a:r>
              <a:r>
                <a:rPr lang="en-us" sz="1200" b="0" i="0">
                  <a:latin typeface="Arial" panose="020B0604020202020204" pitchFamily="34" charset="0"/>
                  <a:ea typeface="ＭＳ Ｐゴシック" panose="020B0600070205080204" pitchFamily="50" charset="-128"/>
                  <a:cs typeface="Arial" panose="020B0604020202020204" pitchFamily="34" charset="0"/>
                </a:rPr>
                <a:t>H</a:t>
              </a:r>
            </a:p>
          </p:txBody>
        </p:sp>
      </p:grpSp>
      <p:pic>
        <p:nvPicPr>
          <p:cNvPr id="70663" name="図 33" descr="カプセル透明バック.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20072" y="4323318"/>
            <a:ext cx="502372" cy="318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月 2"/>
          <p:cNvSpPr/>
          <p:nvPr/>
        </p:nvSpPr>
        <p:spPr bwMode="auto">
          <a:xfrm rot="14973966">
            <a:off x="6363147" y="3781431"/>
            <a:ext cx="95504" cy="305498"/>
          </a:xfrm>
          <a:prstGeom prst="moon">
            <a:avLst/>
          </a:prstGeom>
          <a:solidFill>
            <a:schemeClr val="bg1"/>
          </a:solidFill>
          <a:ln w="9525">
            <a:noFill/>
            <a:miter lim="800000"/>
            <a:headEnd/>
            <a:tailEnd/>
          </a:ln>
          <a:effectLst>
            <a:innerShdw blurRad="114300">
              <a:schemeClr val="bg1"/>
            </a:innerShdw>
            <a:softEdge rad="12700"/>
          </a:effectLst>
        </p:spPr>
        <p:txBody>
          <a:bodyPr rtlCol="0" anchor="ctr"/>
          <a:lstStyle/>
          <a:p>
            <a:pPr algn="ctr" rtl="0">
              <a:lnSpc>
                <a:spcPct val="90000"/>
              </a:lnSpc>
            </a:pPr>
            <a:endParaRPr kumimoji="1" lang="ja-JP" altLang="en-US" sz="2400">
              <a:latin typeface="HGPｺﾞｼｯｸE" pitchFamily="50" charset="-128"/>
              <a:ea typeface="HGPｺﾞｼｯｸE" pitchFamily="50" charset="-128"/>
              <a:cs typeface="Arial" pitchFamily="34" charset="0"/>
            </a:endParaRPr>
          </a:p>
        </p:txBody>
      </p:sp>
      <p:pic>
        <p:nvPicPr>
          <p:cNvPr id="6" name="図 5" descr="白 が含まれている画像&#10;&#10;高い精度で生成された説明">
            <a:extLst>
              <a:ext uri="{FF2B5EF4-FFF2-40B4-BE49-F238E27FC236}">
                <a16:creationId xmlns:a16="http://schemas.microsoft.com/office/drawing/2014/main" id="{39B376ED-6223-4080-9B79-555318B0919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97530" y="3813195"/>
            <a:ext cx="502373" cy="328053"/>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CB94354-3E6B-4578-BDA4-E3647DB3CB7A}"/>
              </a:ext>
            </a:extLst>
          </p:cNvPr>
          <p:cNvSpPr>
            <a:spLocks noGrp="1"/>
          </p:cNvSpPr>
          <p:nvPr>
            <p:ph type="title"/>
          </p:nvPr>
        </p:nvSpPr>
        <p:spPr/>
        <p:txBody>
          <a:bodyPr rtlCol="0"/>
          <a:lstStyle/>
          <a:p>
            <a:pPr rtl="0"/>
            <a:r>
              <a:rPr lang="en-us"/>
              <a:t>Study Overview</a:t>
            </a:r>
            <a:endParaRPr kumimoji="1" lang="ja-JP" altLang="en-US" dirty="0"/>
          </a:p>
        </p:txBody>
      </p:sp>
      <p:graphicFrame>
        <p:nvGraphicFramePr>
          <p:cNvPr id="11" name="表 10">
            <a:extLst>
              <a:ext uri="{FF2B5EF4-FFF2-40B4-BE49-F238E27FC236}">
                <a16:creationId xmlns:a16="http://schemas.microsoft.com/office/drawing/2014/main" id="{0FCAFF1A-3109-4B82-ABEE-BA362EC426B9}"/>
              </a:ext>
            </a:extLst>
          </p:cNvPr>
          <p:cNvGraphicFramePr>
            <a:graphicFrameLocks noGrp="1"/>
          </p:cNvGraphicFramePr>
          <p:nvPr>
            <p:extLst>
              <p:ext uri="{D42A27DB-BD31-4B8C-83A1-F6EECF244321}">
                <p14:modId xmlns:p14="http://schemas.microsoft.com/office/powerpoint/2010/main" val="1340168593"/>
              </p:ext>
            </p:extLst>
          </p:nvPr>
        </p:nvGraphicFramePr>
        <p:xfrm>
          <a:off x="392619" y="1421647"/>
          <a:ext cx="8316000" cy="2515104"/>
        </p:xfrm>
        <a:graphic>
          <a:graphicData uri="http://schemas.openxmlformats.org/drawingml/2006/table">
            <a:tbl>
              <a:tblPr firstRow="1" bandRow="1">
                <a:tableStyleId>{2D5ABB26-0587-4C30-8999-92F81FD0307C}</a:tableStyleId>
              </a:tblPr>
              <a:tblGrid>
                <a:gridCol w="1515085">
                  <a:extLst>
                    <a:ext uri="{9D8B030D-6E8A-4147-A177-3AD203B41FA5}">
                      <a16:colId xmlns:a16="http://schemas.microsoft.com/office/drawing/2014/main" val="2582688157"/>
                    </a:ext>
                  </a:extLst>
                </a:gridCol>
                <a:gridCol w="212915">
                  <a:extLst>
                    <a:ext uri="{9D8B030D-6E8A-4147-A177-3AD203B41FA5}">
                      <a16:colId xmlns:a16="http://schemas.microsoft.com/office/drawing/2014/main" val="1364427469"/>
                    </a:ext>
                  </a:extLst>
                </a:gridCol>
                <a:gridCol w="6588000">
                  <a:extLst>
                    <a:ext uri="{9D8B030D-6E8A-4147-A177-3AD203B41FA5}">
                      <a16:colId xmlns:a16="http://schemas.microsoft.com/office/drawing/2014/main" val="652448844"/>
                    </a:ext>
                  </a:extLst>
                </a:gridCol>
              </a:tblGrid>
              <a:tr h="37084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Objectives</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dirty="0">
                          <a:latin typeface="Calibri" panose="020F0502020204030204" pitchFamily="34" charset="0"/>
                          <a:ea typeface="メイリオ" panose="020B0604030504040204" pitchFamily="50" charset="-128"/>
                          <a:cs typeface="Calibri" panose="020F0502020204030204" pitchFamily="34" charset="0"/>
                        </a:rPr>
                        <a:t>To evaluate the clinical equivalence of 2 capsule formulations of </a:t>
                      </a:r>
                      <a:r>
                        <a:rPr lang="en-us" sz="1800" dirty="0" err="1">
                          <a:latin typeface="Calibri" panose="020F0502020204030204" pitchFamily="34" charset="0"/>
                          <a:ea typeface="メイリオ" panose="020B0604030504040204" pitchFamily="50" charset="-128"/>
                          <a:cs typeface="Calibri" panose="020F0502020204030204" pitchFamily="34" charset="0"/>
                        </a:rPr>
                        <a:t>lubiprostone</a:t>
                      </a:r>
                      <a:r>
                        <a:rPr lang="en-us" sz="1800" dirty="0">
                          <a:latin typeface="Calibri" panose="020F0502020204030204" pitchFamily="34" charset="0"/>
                          <a:ea typeface="メイリオ" panose="020B0604030504040204" pitchFamily="50" charset="-128"/>
                          <a:cs typeface="Calibri" panose="020F0502020204030204" pitchFamily="34" charset="0"/>
                        </a:rPr>
                        <a:t> when administered at the same dose level in patients with chronic constipation of unknown cause.</a:t>
                      </a:r>
                      <a:endParaRPr lang="en-US" altLang="ja-JP"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286211875"/>
                  </a:ext>
                </a:extLst>
              </a:tr>
              <a:tr h="37084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a:latin typeface="Calibri" panose="020F0502020204030204" pitchFamily="34" charset="0"/>
                          <a:ea typeface="メイリオ" panose="020B0604030504040204" pitchFamily="50" charset="-128"/>
                          <a:cs typeface="Calibri" panose="020F0502020204030204" pitchFamily="34" charset="0"/>
                        </a:rPr>
                        <a:t>Patients</a:t>
                      </a:r>
                      <a:endParaRPr lang="en-US" altLang="ja-JP"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T>
                      <a:noFill/>
                    </a:lnT>
                    <a:noFill/>
                  </a:tcPr>
                </a:tc>
                <a:tc>
                  <a:txBody>
                    <a:bodyPr/>
                    <a:lstStyle/>
                    <a:p>
                      <a:pPr algn="l" rtl="0">
                        <a:lnSpc>
                          <a:spcPct val="90000"/>
                        </a:lnSpc>
                      </a:pPr>
                      <a:r>
                        <a:rPr lang="en-us" sz="180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800" dirty="0">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T>
                      <a:noFill/>
                    </a:lnT>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135 patients aged ≥ 20 years with a diagnosis of constipation</a:t>
                      </a:r>
                      <a:r>
                        <a:rPr lang="en-us"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endParaRPr kumimoji="1" lang="en-US" altLang="ja-JP"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205200" marR="0" lvl="0" indent="-205200" algn="l" defTabSz="914400" rtl="0" eaLnBrk="1" fontAlgn="auto" latinLnBrk="0" hangingPunct="1">
                        <a:lnSpc>
                          <a:spcPct val="90000"/>
                        </a:lnSpc>
                        <a:spcBef>
                          <a:spcPts val="0"/>
                        </a:spcBef>
                        <a:spcAft>
                          <a:spcPts val="0"/>
                        </a:spcAft>
                        <a:buClrTx/>
                        <a:buSzTx/>
                        <a:buFontTx/>
                        <a:buNone/>
                        <a:tabLst/>
                        <a:defRPr/>
                      </a:pPr>
                      <a:r>
                        <a:rPr lang="en-us" sz="1800" b="0" i="0" u="none" strike="noStrike" kern="1200" cap="none" spc="0"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(64 patients treated with two 12-μg capsules BID and 71 treated with one 24-μg capsule BID)</a:t>
                      </a:r>
                      <a:endParaRPr kumimoji="1" lang="en-US" altLang="ja-JP" sz="18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T>
                      <a:noFill/>
                    </a:lnT>
                    <a:noFill/>
                  </a:tcPr>
                </a:tc>
                <a:extLst>
                  <a:ext uri="{0D108BD9-81ED-4DB2-BD59-A6C34878D82A}">
                    <a16:rowId xmlns:a16="http://schemas.microsoft.com/office/drawing/2014/main" val="2062883529"/>
                  </a:ext>
                </a:extLst>
              </a:tr>
              <a:tr h="37084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Dosing regimen</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800" b="0" i="0">
                          <a:solidFill>
                            <a:srgbClr val="000000"/>
                          </a:solidFill>
                          <a:latin typeface="Calibri" panose="020F0502020204030204" pitchFamily="34" charset="0"/>
                          <a:ea typeface="メイリオ" panose="020B0604030504040204" pitchFamily="50" charset="-128"/>
                          <a:cs typeface="Calibri" panose="020F0502020204030204" pitchFamily="34" charset="0"/>
                        </a:rPr>
                        <a:t>:</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tc>
                  <a:txBody>
                    <a:bodyPr/>
                    <a:lstStyle/>
                    <a:p>
                      <a:pPr rtl="0" eaLnBrk="1" hangingPunct="1">
                        <a:lnSpc>
                          <a:spcPct val="90000"/>
                        </a:lnSpc>
                        <a:spcBef>
                          <a:spcPct val="0"/>
                        </a:spcBef>
                        <a:buFontTx/>
                        <a:buNone/>
                      </a:pP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Two 12-μg </a:t>
                      </a:r>
                      <a:r>
                        <a:rPr lang="en-us" sz="18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capsules or one 24-μg </a:t>
                      </a:r>
                      <a:r>
                        <a:rPr lang="en-us" sz="18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capsule plus one placebo capsule were orally administered BID for 7 days.</a:t>
                      </a:r>
                      <a:endParaRPr lang="en-US" altLang="ja-JP" sz="18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90000" marB="90000">
                    <a:lnB w="19050" cap="flat" cmpd="sng" algn="ctr">
                      <a:solidFill>
                        <a:srgbClr val="549117"/>
                      </a:solidFill>
                      <a:prstDash val="solid"/>
                      <a:round/>
                      <a:headEnd type="none" w="med" len="med"/>
                      <a:tailEnd type="none" w="med" len="med"/>
                    </a:lnB>
                    <a:noFill/>
                  </a:tcPr>
                </a:tc>
                <a:extLst>
                  <a:ext uri="{0D108BD9-81ED-4DB2-BD59-A6C34878D82A}">
                    <a16:rowId xmlns:a16="http://schemas.microsoft.com/office/drawing/2014/main" val="3042592322"/>
                  </a:ext>
                </a:extLst>
              </a:tr>
            </a:tbl>
          </a:graphicData>
        </a:graphic>
      </p:graphicFrame>
      <p:sp>
        <p:nvSpPr>
          <p:cNvPr id="12" name="Text Box 23">
            <a:extLst>
              <a:ext uri="{FF2B5EF4-FFF2-40B4-BE49-F238E27FC236}">
                <a16:creationId xmlns:a16="http://schemas.microsoft.com/office/drawing/2014/main" id="{912DC5F7-2DFF-4AF9-A8E2-FAA8FF9D2305}"/>
              </a:ext>
            </a:extLst>
          </p:cNvPr>
          <p:cNvSpPr txBox="1">
            <a:spLocks noChangeArrowheads="1"/>
          </p:cNvSpPr>
          <p:nvPr/>
        </p:nvSpPr>
        <p:spPr bwMode="auto">
          <a:xfrm>
            <a:off x="392619" y="4156245"/>
            <a:ext cx="8089587" cy="763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18000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*Major patient inclusion/exclusion criteria</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less than 3 SBMs per week for at least 6 months were included</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eaLnBrk="1" hangingPunct="1">
              <a:lnSpc>
                <a:spcPct val="90000"/>
              </a:lnSpc>
              <a:spcBef>
                <a:spcPct val="0"/>
              </a:spcBef>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Patients with secondary constipation (drug-induced and symptomatic) or organic disorder were excluded</a:t>
            </a:r>
            <a:endParaRPr lang="en-US" altLang="ja-JP"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 name="テキスト ボックス 10">
            <a:extLst>
              <a:ext uri="{FF2B5EF4-FFF2-40B4-BE49-F238E27FC236}">
                <a16:creationId xmlns:a16="http://schemas.microsoft.com/office/drawing/2014/main" id="{6E6E70EA-8C08-4F2D-9F44-6852F0007077}"/>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
        <p:nvSpPr>
          <p:cNvPr id="8"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9" name="テキスト ボックス 8">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149807145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CB94354-3E6B-4578-BDA4-E3647DB3CB7A}"/>
              </a:ext>
            </a:extLst>
          </p:cNvPr>
          <p:cNvSpPr>
            <a:spLocks noGrp="1"/>
          </p:cNvSpPr>
          <p:nvPr>
            <p:ph type="title"/>
          </p:nvPr>
        </p:nvSpPr>
        <p:spPr/>
        <p:txBody>
          <a:bodyPr rtlCol="0"/>
          <a:lstStyle/>
          <a:p>
            <a:pPr rtl="0"/>
            <a:r>
              <a:rPr lang="en-us"/>
              <a:t>Endpoints and Analysis Plan</a:t>
            </a:r>
          </a:p>
        </p:txBody>
      </p:sp>
      <p:sp>
        <p:nvSpPr>
          <p:cNvPr id="3"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4" name="テキスト ボックス 3">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graphicFrame>
        <p:nvGraphicFramePr>
          <p:cNvPr id="11" name="表 10">
            <a:extLst>
              <a:ext uri="{FF2B5EF4-FFF2-40B4-BE49-F238E27FC236}">
                <a16:creationId xmlns:a16="http://schemas.microsoft.com/office/drawing/2014/main" id="{0FCAFF1A-3109-4B82-ABEE-BA362EC426B9}"/>
              </a:ext>
            </a:extLst>
          </p:cNvPr>
          <p:cNvGraphicFramePr>
            <a:graphicFrameLocks noGrp="1"/>
          </p:cNvGraphicFramePr>
          <p:nvPr>
            <p:extLst>
              <p:ext uri="{D42A27DB-BD31-4B8C-83A1-F6EECF244321}">
                <p14:modId xmlns:p14="http://schemas.microsoft.com/office/powerpoint/2010/main" val="3744592237"/>
              </p:ext>
            </p:extLst>
          </p:nvPr>
        </p:nvGraphicFramePr>
        <p:xfrm>
          <a:off x="392619" y="1421647"/>
          <a:ext cx="8316000" cy="4258764"/>
        </p:xfrm>
        <a:graphic>
          <a:graphicData uri="http://schemas.openxmlformats.org/drawingml/2006/table">
            <a:tbl>
              <a:tblPr firstRow="1" bandRow="1">
                <a:tableStyleId>{2D5ABB26-0587-4C30-8999-92F81FD0307C}</a:tableStyleId>
              </a:tblPr>
              <a:tblGrid>
                <a:gridCol w="1515085">
                  <a:extLst>
                    <a:ext uri="{9D8B030D-6E8A-4147-A177-3AD203B41FA5}">
                      <a16:colId xmlns:a16="http://schemas.microsoft.com/office/drawing/2014/main" val="2582688157"/>
                    </a:ext>
                  </a:extLst>
                </a:gridCol>
                <a:gridCol w="212915">
                  <a:extLst>
                    <a:ext uri="{9D8B030D-6E8A-4147-A177-3AD203B41FA5}">
                      <a16:colId xmlns:a16="http://schemas.microsoft.com/office/drawing/2014/main" val="1364427469"/>
                    </a:ext>
                  </a:extLst>
                </a:gridCol>
                <a:gridCol w="6588000">
                  <a:extLst>
                    <a:ext uri="{9D8B030D-6E8A-4147-A177-3AD203B41FA5}">
                      <a16:colId xmlns:a16="http://schemas.microsoft.com/office/drawing/2014/main" val="652448844"/>
                    </a:ext>
                  </a:extLst>
                </a:gridCol>
              </a:tblGrid>
              <a:tr h="30014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rPr>
                        <a:t>Primary endpoint</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spc="0">
                          <a:latin typeface="Calibri" panose="020F0502020204030204" pitchFamily="34" charset="0"/>
                          <a:ea typeface="メイリオ" panose="020B0604030504040204" pitchFamily="50" charset="-128"/>
                          <a:cs typeface="Calibri" panose="020F0502020204030204" pitchFamily="34" charset="0"/>
                        </a:rPr>
                        <a:t>:</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spc="0" dirty="0">
                          <a:latin typeface="Calibri" panose="020F0502020204030204" pitchFamily="34" charset="0"/>
                          <a:ea typeface="メイリオ" panose="020B0604030504040204" pitchFamily="50" charset="-128"/>
                          <a:cs typeface="Calibri" panose="020F0502020204030204" pitchFamily="34" charset="0"/>
                        </a:rPr>
                        <a:t>Change from baseline in SBM frequency at Week 1</a:t>
                      </a:r>
                      <a:endParaRPr lang="en-US" altLang="ja-JP" sz="1500" spc="0" dirty="0">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L>
                      <a:noFill/>
                    </a:lnL>
                    <a:lnR>
                      <a:noFill/>
                    </a:lnR>
                    <a:lnT w="19050" cap="flat" cmpd="sng" algn="ctr">
                      <a:solidFill>
                        <a:srgbClr val="549117"/>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286211875"/>
                  </a:ext>
                </a:extLst>
              </a:tr>
              <a:tr h="1516779">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spc="0" dirty="0">
                          <a:latin typeface="Calibri" panose="020F0502020204030204" pitchFamily="34" charset="0"/>
                          <a:ea typeface="メイリオ" panose="020B0604030504040204" pitchFamily="50" charset="-128"/>
                          <a:cs typeface="Calibri" panose="020F0502020204030204" pitchFamily="34" charset="0"/>
                        </a:rPr>
                        <a:t>Secondary endpoints</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T>
                      <a:noFill/>
                    </a:lnT>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spc="0" dirty="0">
                          <a:latin typeface="Calibri" panose="020F0502020204030204" pitchFamily="34" charset="0"/>
                          <a:ea typeface="メイリオ" panose="020B0604030504040204" pitchFamily="50" charset="-128"/>
                          <a:cs typeface="Calibri" panose="020F0502020204030204" pitchFamily="34" charset="0"/>
                        </a:rPr>
                        <a:t>:</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T>
                      <a:noFill/>
                    </a:lnT>
                    <a:noFill/>
                  </a:tcPr>
                </a:tc>
                <a:tc>
                  <a:txBody>
                    <a:bodyPr/>
                    <a:lstStyle/>
                    <a:p>
                      <a:pPr rtl="0" eaLnBrk="1" hangingPunct="1">
                        <a:lnSpc>
                          <a:spcPct val="90000"/>
                        </a:lnSpc>
                        <a:spcBef>
                          <a:spcPct val="0"/>
                        </a:spcBef>
                        <a:buFontTx/>
                        <a:buNone/>
                      </a:pPr>
                      <a:r>
                        <a:rPr lang="en-us" sz="1500" spc="0" dirty="0">
                          <a:latin typeface="Calibri" panose="020F0502020204030204" pitchFamily="34" charset="0"/>
                          <a:ea typeface="メイリオ" panose="020B0604030504040204" pitchFamily="50" charset="-128"/>
                          <a:cs typeface="Calibri" panose="020F0502020204030204" pitchFamily="34" charset="0"/>
                        </a:rPr>
                        <a:t>Frequency of SBM/bowel movement (BM)/complete spontaneous bowel movement (CSBM) at Week 1, proportion of patients who had SBM within 24/48 hours after the first dose, change from baseline in BM/CSBM frequency at Week 1, severity of symptoms associated with constipation (stool consistency/straining during defecation/abdominal bloating/abdominal discomfort) at Week 1</a:t>
                      </a:r>
                      <a:r>
                        <a:rPr lang="en-us" sz="1500" spc="0" baseline="0" dirty="0">
                          <a:latin typeface="Calibri" panose="020F0502020204030204" pitchFamily="34" charset="0"/>
                          <a:ea typeface="メイリオ" panose="020B0604030504040204" pitchFamily="50" charset="-128"/>
                          <a:cs typeface="Calibri" panose="020F0502020204030204" pitchFamily="34" charset="0"/>
                        </a:rPr>
                        <a:t>*</a:t>
                      </a:r>
                      <a:r>
                        <a:rPr lang="en-us" sz="1500" spc="0" dirty="0">
                          <a:latin typeface="Calibri" panose="020F0502020204030204" pitchFamily="34" charset="0"/>
                          <a:ea typeface="メイリオ" panose="020B0604030504040204" pitchFamily="50" charset="-128"/>
                          <a:cs typeface="Calibri" panose="020F0502020204030204" pitchFamily="34" charset="0"/>
                        </a:rPr>
                        <a:t>, and frequency of use of rescue medications at Week 1</a:t>
                      </a:r>
                    </a:p>
                    <a:p>
                      <a:pPr marL="990600" indent="-990600" rtl="0" eaLnBrk="1" hangingPunct="1">
                        <a:lnSpc>
                          <a:spcPct val="90000"/>
                        </a:lnSpc>
                        <a:spcBef>
                          <a:spcPct val="0"/>
                        </a:spcBef>
                        <a:buFontTx/>
                        <a:buNone/>
                      </a:pPr>
                      <a:r>
                        <a:rPr lang="en-us" sz="1300" spc="0" dirty="0">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a:p>
                      <a:pPr marL="990600" indent="-542925" rtl="0" eaLnBrk="1" hangingPunct="1">
                        <a:lnSpc>
                          <a:spcPct val="90000"/>
                        </a:lnSpc>
                        <a:spcBef>
                          <a:spcPct val="0"/>
                        </a:spcBef>
                        <a:buFontTx/>
                        <a:buNone/>
                      </a:pPr>
                      <a:r>
                        <a:rPr lang="en-us" sz="1300" spc="0" dirty="0">
                          <a:latin typeface="Calibri" panose="020F0502020204030204" pitchFamily="34" charset="0"/>
                          <a:ea typeface="メイリオ" panose="020B0604030504040204" pitchFamily="50" charset="-128"/>
                          <a:cs typeface="Calibri" panose="020F0502020204030204" pitchFamily="34" charset="0"/>
                        </a:rPr>
                        <a:t>CSBM:	SBM without feeling of incomplete evacuation</a:t>
                      </a:r>
                      <a:endParaRPr lang="en-US" altLang="ja-JP" sz="13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T>
                      <a:noFill/>
                    </a:lnT>
                    <a:noFill/>
                  </a:tcPr>
                </a:tc>
                <a:extLst>
                  <a:ext uri="{0D108BD9-81ED-4DB2-BD59-A6C34878D82A}">
                    <a16:rowId xmlns:a16="http://schemas.microsoft.com/office/drawing/2014/main" val="2156483461"/>
                  </a:ext>
                </a:extLst>
              </a:tr>
              <a:tr h="1580812">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b="0" i="0" spc="0">
                          <a:solidFill>
                            <a:srgbClr val="000000"/>
                          </a:solidFill>
                          <a:latin typeface="Calibri" panose="020F0502020204030204" pitchFamily="34" charset="0"/>
                          <a:ea typeface="メイリオ" panose="020B0604030504040204" pitchFamily="50" charset="-128"/>
                          <a:cs typeface="Calibri" panose="020F0502020204030204" pitchFamily="34" charset="0"/>
                        </a:rPr>
                        <a:t>Analysis plan</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B w="19050" cap="flat" cmpd="sng" algn="ctr">
                      <a:solidFill>
                        <a:srgbClr val="549117"/>
                      </a:solidFill>
                      <a:prstDash val="solid"/>
                      <a:round/>
                      <a:headEnd type="none" w="med" len="med"/>
                      <a:tailEnd type="none" w="med" len="med"/>
                    </a:lnB>
                    <a:no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500" b="0" i="0" spc="0">
                          <a:solidFill>
                            <a:srgbClr val="000000"/>
                          </a:solidFill>
                          <a:latin typeface="Calibri" panose="020F0502020204030204" pitchFamily="34" charset="0"/>
                          <a:ea typeface="メイリオ" panose="020B0604030504040204" pitchFamily="50" charset="-128"/>
                          <a:cs typeface="Calibri" panose="020F0502020204030204" pitchFamily="34" charset="0"/>
                        </a:rPr>
                        <a:t>:</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B w="19050" cap="flat" cmpd="sng" algn="ctr">
                      <a:solidFill>
                        <a:srgbClr val="549117"/>
                      </a:solidFill>
                      <a:prstDash val="solid"/>
                      <a:round/>
                      <a:headEnd type="none" w="med" len="med"/>
                      <a:tailEnd type="none" w="med" len="med"/>
                    </a:lnB>
                    <a:noFill/>
                  </a:tcPr>
                </a:tc>
                <a:tc>
                  <a:txBody>
                    <a:bodyPr/>
                    <a:lstStyle/>
                    <a:p>
                      <a:pPr rtl="0" eaLnBrk="1" hangingPunct="1">
                        <a:lnSpc>
                          <a:spcPct val="90000"/>
                        </a:lnSpc>
                        <a:spcBef>
                          <a:spcPct val="0"/>
                        </a:spcBef>
                        <a:buFontTx/>
                        <a:buNone/>
                      </a:pPr>
                      <a:r>
                        <a:rPr lang="en-us"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rPr>
                        <a:t>The primary efficacy endpoint was analyzed using analysis of covariance (ANCOVA) with treatment group as a factor, study site as a co-factor, and baseline SBM frequency (&lt; 1.5 or ≥ 1.5)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endParaRPr lang="en-US" altLang="ja-JP" sz="1500" b="0" i="0" spc="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txBody>
                  <a:tcPr marL="0" marR="0" marT="72000" marB="72000">
                    <a:lnB w="19050" cap="flat" cmpd="sng" algn="ctr">
                      <a:solidFill>
                        <a:srgbClr val="549117"/>
                      </a:solidFill>
                      <a:prstDash val="solid"/>
                      <a:round/>
                      <a:headEnd type="none" w="med" len="med"/>
                      <a:tailEnd type="none" w="med" len="med"/>
                    </a:lnB>
                    <a:noFill/>
                  </a:tcPr>
                </a:tc>
                <a:extLst>
                  <a:ext uri="{0D108BD9-81ED-4DB2-BD59-A6C34878D82A}">
                    <a16:rowId xmlns:a16="http://schemas.microsoft.com/office/drawing/2014/main" val="3042592322"/>
                  </a:ext>
                </a:extLst>
              </a:tr>
            </a:tbl>
          </a:graphicData>
        </a:graphic>
      </p:graphicFrame>
      <p:sp>
        <p:nvSpPr>
          <p:cNvPr id="12" name="Text Box 23">
            <a:extLst>
              <a:ext uri="{FF2B5EF4-FFF2-40B4-BE49-F238E27FC236}">
                <a16:creationId xmlns:a16="http://schemas.microsoft.com/office/drawing/2014/main" id="{912DC5F7-2DFF-4AF9-A8E2-FAA8FF9D2305}"/>
              </a:ext>
            </a:extLst>
          </p:cNvPr>
          <p:cNvSpPr txBox="1">
            <a:spLocks noChangeArrowheads="1"/>
          </p:cNvSpPr>
          <p:nvPr/>
        </p:nvSpPr>
        <p:spPr bwMode="auto">
          <a:xfrm>
            <a:off x="392619" y="5733256"/>
            <a:ext cx="8211829" cy="66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rtlCol="0">
            <a:spAutoFit/>
          </a:bodyPr>
          <a:lstStyle>
            <a:lvl1pPr>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ct val="0"/>
              </a:spcBef>
              <a:buFontTx/>
              <a:buNone/>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Evaluation scales for symptoms associated with constipation</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marL="200025" indent="-114300" eaLnBrk="1" hangingPunct="1">
              <a:lnSpc>
                <a:spcPct val="90000"/>
              </a:lnSpc>
              <a:spcBef>
                <a:spcPct val="0"/>
              </a:spcBef>
              <a:buNone/>
            </a:pPr>
            <a:r>
              <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Stool consistency: Bristol Stool Form Scale (7 levels, types 1 to 7)</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marL="200025" indent="-114300" eaLnBrk="1" hangingPunct="1">
              <a:lnSpc>
                <a:spcPct val="90000"/>
              </a:lnSpc>
              <a:spcBef>
                <a:spcPct val="0"/>
              </a:spcBef>
              <a:buNone/>
            </a:pPr>
            <a:r>
              <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Straining during defecation, abdominal bloating, abdominal discomfort: 0 (no symptom), 1 (mild), 2 (moderate), 3 (severe), </a:t>
            </a:r>
            <a:b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b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4 (very severe)</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 name="テキスト ボックス 10">
            <a:extLst>
              <a:ext uri="{FF2B5EF4-FFF2-40B4-BE49-F238E27FC236}">
                <a16:creationId xmlns:a16="http://schemas.microsoft.com/office/drawing/2014/main" id="{6E6E70EA-8C08-4F2D-9F44-6852F0007077}"/>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en-US" altLang="zh-TW" sz="900" b="0" i="0" dirty="0">
              <a:solidFill>
                <a:srgbClr val="000000"/>
              </a:solidFill>
              <a:ea typeface="メイリオ" panose="020B0604030504040204" pitchFamily="50" charset="-128"/>
              <a:cs typeface="Calibri" panose="020F0502020204030204" pitchFamily="34" charset="0"/>
            </a:endParaRPr>
          </a:p>
        </p:txBody>
      </p:sp>
    </p:spTree>
    <p:extLst>
      <p:ext uri="{BB962C8B-B14F-4D97-AF65-F5344CB8AC3E}">
        <p14:creationId xmlns:p14="http://schemas.microsoft.com/office/powerpoint/2010/main" val="26538010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794026A-0F1A-4787-BD58-60CED02433B4}"/>
              </a:ext>
            </a:extLst>
          </p:cNvPr>
          <p:cNvSpPr>
            <a:spLocks noGrp="1"/>
          </p:cNvSpPr>
          <p:nvPr>
            <p:ph type="title"/>
          </p:nvPr>
        </p:nvSpPr>
        <p:spPr/>
        <p:txBody>
          <a:bodyPr rtlCol="0"/>
          <a:lstStyle/>
          <a:p>
            <a:pPr rtl="0"/>
            <a:r>
              <a:rPr lang="en-us"/>
              <a:t>Patient Disposition</a:t>
            </a:r>
          </a:p>
        </p:txBody>
      </p:sp>
      <p:sp>
        <p:nvSpPr>
          <p:cNvPr id="5" name="テキスト ボックス 10">
            <a:extLst>
              <a:ext uri="{FF2B5EF4-FFF2-40B4-BE49-F238E27FC236}">
                <a16:creationId xmlns:a16="http://schemas.microsoft.com/office/drawing/2014/main" id="{6C335B09-44BC-45A5-8725-7DE268B42FD5}"/>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6B594F87-F7CC-40E6-A514-46E17D81FBF0}"/>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7" name="テキスト ボックス 22">
            <a:extLst>
              <a:ext uri="{FF2B5EF4-FFF2-40B4-BE49-F238E27FC236}">
                <a16:creationId xmlns:a16="http://schemas.microsoft.com/office/drawing/2014/main" id="{F77D1F16-6755-4FFC-B00D-7F7900FD81CA}"/>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26" name="テキスト ボックス 25">
            <a:extLst>
              <a:ext uri="{FF2B5EF4-FFF2-40B4-BE49-F238E27FC236}">
                <a16:creationId xmlns:a16="http://schemas.microsoft.com/office/drawing/2014/main" id="{22B98532-CAF3-475A-BE80-508548197C47}"/>
              </a:ext>
            </a:extLst>
          </p:cNvPr>
          <p:cNvSpPr txBox="1"/>
          <p:nvPr/>
        </p:nvSpPr>
        <p:spPr>
          <a:xfrm>
            <a:off x="6351272" y="4581128"/>
            <a:ext cx="2613216" cy="237757"/>
          </a:xfrm>
          <a:prstGeom prst="rect">
            <a:avLst/>
          </a:prstGeom>
          <a:noFill/>
          <a:ln>
            <a:noFill/>
          </a:ln>
        </p:spPr>
        <p:txBody>
          <a:bodyPr wrap="none" rtlCol="0" anchor="b">
            <a:spAutoFit/>
          </a:bodyPr>
          <a:lstStyle/>
          <a:p>
            <a:pP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*Due to improper use of rescue medications</a:t>
            </a:r>
          </a:p>
        </p:txBody>
      </p:sp>
      <p:cxnSp>
        <p:nvCxnSpPr>
          <p:cNvPr id="134" name="AutoShape 45">
            <a:extLst>
              <a:ext uri="{FF2B5EF4-FFF2-40B4-BE49-F238E27FC236}">
                <a16:creationId xmlns:a16="http://schemas.microsoft.com/office/drawing/2014/main" id="{0187A823-303C-4E5A-95A6-872D2D450B94}"/>
              </a:ext>
            </a:extLst>
          </p:cNvPr>
          <p:cNvCxnSpPr>
            <a:cxnSpLocks noChangeShapeType="1"/>
            <a:stCxn id="138" idx="3"/>
            <a:endCxn id="142" idx="0"/>
          </p:cNvCxnSpPr>
          <p:nvPr/>
        </p:nvCxnSpPr>
        <p:spPr bwMode="auto">
          <a:xfrm>
            <a:off x="5514431" y="1323777"/>
            <a:ext cx="420697" cy="377031"/>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35" name="AutoShape 46">
            <a:extLst>
              <a:ext uri="{FF2B5EF4-FFF2-40B4-BE49-F238E27FC236}">
                <a16:creationId xmlns:a16="http://schemas.microsoft.com/office/drawing/2014/main" id="{055B13CA-E70B-48C2-B14F-705740BE333F}"/>
              </a:ext>
            </a:extLst>
          </p:cNvPr>
          <p:cNvCxnSpPr>
            <a:cxnSpLocks noChangeShapeType="1"/>
            <a:stCxn id="138" idx="1"/>
            <a:endCxn id="139" idx="0"/>
          </p:cNvCxnSpPr>
          <p:nvPr/>
        </p:nvCxnSpPr>
        <p:spPr bwMode="auto">
          <a:xfrm rot="10800000" flipV="1">
            <a:off x="3082821" y="1323776"/>
            <a:ext cx="437711" cy="377031"/>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36" name="AutoShape 47">
            <a:extLst>
              <a:ext uri="{FF2B5EF4-FFF2-40B4-BE49-F238E27FC236}">
                <a16:creationId xmlns:a16="http://schemas.microsoft.com/office/drawing/2014/main" id="{A7D1D96C-AD91-4AEE-B16D-19940B33DD46}"/>
              </a:ext>
            </a:extLst>
          </p:cNvPr>
          <p:cNvCxnSpPr>
            <a:cxnSpLocks noChangeShapeType="1"/>
            <a:stCxn id="139" idx="2"/>
            <a:endCxn id="137" idx="0"/>
          </p:cNvCxnSpPr>
          <p:nvPr/>
        </p:nvCxnSpPr>
        <p:spPr bwMode="auto">
          <a:xfrm>
            <a:off x="3082820" y="2419810"/>
            <a:ext cx="0" cy="80687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137" name="Group 101">
            <a:extLst>
              <a:ext uri="{FF2B5EF4-FFF2-40B4-BE49-F238E27FC236}">
                <a16:creationId xmlns:a16="http://schemas.microsoft.com/office/drawing/2014/main" id="{7ECFCDD1-B524-461C-9B9F-519A8D18F447}"/>
              </a:ext>
            </a:extLst>
          </p:cNvPr>
          <p:cNvGraphicFramePr>
            <a:graphicFrameLocks noGrp="1"/>
          </p:cNvGraphicFramePr>
          <p:nvPr>
            <p:extLst>
              <p:ext uri="{D42A27DB-BD31-4B8C-83A1-F6EECF244321}">
                <p14:modId xmlns:p14="http://schemas.microsoft.com/office/powerpoint/2010/main" val="1964687824"/>
              </p:ext>
            </p:extLst>
          </p:nvPr>
        </p:nvGraphicFramePr>
        <p:xfrm>
          <a:off x="1911883" y="3226685"/>
          <a:ext cx="2341875" cy="514176"/>
        </p:xfrm>
        <a:graphic>
          <a:graphicData uri="http://schemas.openxmlformats.org/drawingml/2006/table">
            <a:tbl>
              <a:tblPr/>
              <a:tblGrid>
                <a:gridCol w="2341875">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Treatment completed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n=63 (98.4%)</a:t>
                      </a:r>
                      <a:endParaRPr kumimoji="1" lang="ja-JP" altLang="en-US"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138" name="Group 97">
            <a:extLst>
              <a:ext uri="{FF2B5EF4-FFF2-40B4-BE49-F238E27FC236}">
                <a16:creationId xmlns:a16="http://schemas.microsoft.com/office/drawing/2014/main" id="{E1F96971-6E92-4F55-82E3-709878A5B772}"/>
              </a:ext>
            </a:extLst>
          </p:cNvPr>
          <p:cNvGraphicFramePr>
            <a:graphicFrameLocks noGrp="1"/>
          </p:cNvGraphicFramePr>
          <p:nvPr>
            <p:extLst>
              <p:ext uri="{D42A27DB-BD31-4B8C-83A1-F6EECF244321}">
                <p14:modId xmlns:p14="http://schemas.microsoft.com/office/powerpoint/2010/main" val="947110431"/>
              </p:ext>
            </p:extLst>
          </p:nvPr>
        </p:nvGraphicFramePr>
        <p:xfrm>
          <a:off x="3520531" y="1066689"/>
          <a:ext cx="1993900" cy="514176"/>
        </p:xfrm>
        <a:graphic>
          <a:graphicData uri="http://schemas.openxmlformats.org/drawingml/2006/table">
            <a:tbl>
              <a:tblPr/>
              <a:tblGrid>
                <a:gridCol w="1993900">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Randomized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N=135 (100%)</a:t>
                      </a:r>
                      <a:endParaRPr kumimoji="1" lang="en-US" altLang="ja-JP"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139" name="Group 97">
            <a:extLst>
              <a:ext uri="{FF2B5EF4-FFF2-40B4-BE49-F238E27FC236}">
                <a16:creationId xmlns:a16="http://schemas.microsoft.com/office/drawing/2014/main" id="{F41BA29A-092F-4053-BFD8-2120CDA5B791}"/>
              </a:ext>
            </a:extLst>
          </p:cNvPr>
          <p:cNvGraphicFramePr>
            <a:graphicFrameLocks noGrp="1"/>
          </p:cNvGraphicFramePr>
          <p:nvPr>
            <p:extLst>
              <p:ext uri="{D42A27DB-BD31-4B8C-83A1-F6EECF244321}">
                <p14:modId xmlns:p14="http://schemas.microsoft.com/office/powerpoint/2010/main" val="2050673163"/>
              </p:ext>
            </p:extLst>
          </p:nvPr>
        </p:nvGraphicFramePr>
        <p:xfrm>
          <a:off x="1911882" y="1700808"/>
          <a:ext cx="2341877" cy="719002"/>
        </p:xfrm>
        <a:graphic>
          <a:graphicData uri="http://schemas.openxmlformats.org/drawingml/2006/table">
            <a:tbl>
              <a:tblPr/>
              <a:tblGrid>
                <a:gridCol w="2341877">
                  <a:extLst>
                    <a:ext uri="{9D8B030D-6E8A-4147-A177-3AD203B41FA5}">
                      <a16:colId xmlns:a16="http://schemas.microsoft.com/office/drawing/2014/main" val="20000"/>
                    </a:ext>
                  </a:extLst>
                </a:gridCol>
              </a:tblGrid>
              <a:tr h="461914">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Two 12-μg </a:t>
                      </a:r>
                      <a:r>
                        <a:rPr lang="en-us" sz="11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endPar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 capsules BID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n=64 (100%)</a:t>
                      </a:r>
                      <a:endParaRPr kumimoji="1" lang="ja-JP" altLang="en-US"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140" name="Group 99">
            <a:extLst>
              <a:ext uri="{FF2B5EF4-FFF2-40B4-BE49-F238E27FC236}">
                <a16:creationId xmlns:a16="http://schemas.microsoft.com/office/drawing/2014/main" id="{5BBD7D77-FF47-49DD-A6ED-05340F86E6F5}"/>
              </a:ext>
            </a:extLst>
          </p:cNvPr>
          <p:cNvGraphicFramePr>
            <a:graphicFrameLocks noGrp="1"/>
          </p:cNvGraphicFramePr>
          <p:nvPr>
            <p:extLst>
              <p:ext uri="{D42A27DB-BD31-4B8C-83A1-F6EECF244321}">
                <p14:modId xmlns:p14="http://schemas.microsoft.com/office/powerpoint/2010/main" val="259205096"/>
              </p:ext>
            </p:extLst>
          </p:nvPr>
        </p:nvGraphicFramePr>
        <p:xfrm>
          <a:off x="467544" y="2472375"/>
          <a:ext cx="2414854" cy="689741"/>
        </p:xfrm>
        <a:graphic>
          <a:graphicData uri="http://schemas.openxmlformats.org/drawingml/2006/table">
            <a:tbl>
              <a:tblPr/>
              <a:tblGrid>
                <a:gridCol w="2414854">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Premature treatment discontinuation</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432653">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 (1.6%)</a:t>
                      </a:r>
                      <a:endParaRPr kumimoji="1" lang="en-US" altLang="ja-JP"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Sponsor request</a:t>
                      </a:r>
                      <a:r>
                        <a:rPr 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n = 1 (1.6%)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141" name="AutoShape 93">
            <a:extLst>
              <a:ext uri="{FF2B5EF4-FFF2-40B4-BE49-F238E27FC236}">
                <a16:creationId xmlns:a16="http://schemas.microsoft.com/office/drawing/2014/main" id="{BD57AC41-97F2-440C-80D9-6EA7107AED1E}"/>
              </a:ext>
            </a:extLst>
          </p:cNvPr>
          <p:cNvCxnSpPr>
            <a:cxnSpLocks noChangeShapeType="1"/>
            <a:stCxn id="140" idx="3"/>
            <a:endCxn id="139" idx="2"/>
          </p:cNvCxnSpPr>
          <p:nvPr/>
        </p:nvCxnSpPr>
        <p:spPr bwMode="auto">
          <a:xfrm flipV="1">
            <a:off x="2882398" y="2419810"/>
            <a:ext cx="200422" cy="397435"/>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graphicFrame>
        <p:nvGraphicFramePr>
          <p:cNvPr id="142" name="Group 97">
            <a:extLst>
              <a:ext uri="{FF2B5EF4-FFF2-40B4-BE49-F238E27FC236}">
                <a16:creationId xmlns:a16="http://schemas.microsoft.com/office/drawing/2014/main" id="{88DEE59A-4BBF-4516-864E-58818AFB0EA0}"/>
              </a:ext>
            </a:extLst>
          </p:cNvPr>
          <p:cNvGraphicFramePr>
            <a:graphicFrameLocks noGrp="1"/>
          </p:cNvGraphicFramePr>
          <p:nvPr>
            <p:extLst>
              <p:ext uri="{D42A27DB-BD31-4B8C-83A1-F6EECF244321}">
                <p14:modId xmlns:p14="http://schemas.microsoft.com/office/powerpoint/2010/main" val="400176489"/>
              </p:ext>
            </p:extLst>
          </p:nvPr>
        </p:nvGraphicFramePr>
        <p:xfrm>
          <a:off x="4764190" y="1700808"/>
          <a:ext cx="2341877" cy="719002"/>
        </p:xfrm>
        <a:graphic>
          <a:graphicData uri="http://schemas.openxmlformats.org/drawingml/2006/table">
            <a:tbl>
              <a:tblPr/>
              <a:tblGrid>
                <a:gridCol w="2341877">
                  <a:extLst>
                    <a:ext uri="{9D8B030D-6E8A-4147-A177-3AD203B41FA5}">
                      <a16:colId xmlns:a16="http://schemas.microsoft.com/office/drawing/2014/main" val="20000"/>
                    </a:ext>
                  </a:extLst>
                </a:gridCol>
              </a:tblGrid>
              <a:tr h="461914">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One 24-μg </a:t>
                      </a:r>
                      <a:r>
                        <a:rPr lang="en-us" sz="1100" b="0" i="0" u="none" strike="noStrike" cap="none" normalizeH="0" dirty="0" err="1">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lubiprostone</a:t>
                      </a:r>
                      <a:endPar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 capsule BID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00"/>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n=71 (100%)</a:t>
                      </a:r>
                      <a:endParaRPr kumimoji="1" lang="ja-JP" altLang="en-US"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143" name="Group 101">
            <a:extLst>
              <a:ext uri="{FF2B5EF4-FFF2-40B4-BE49-F238E27FC236}">
                <a16:creationId xmlns:a16="http://schemas.microsoft.com/office/drawing/2014/main" id="{C25A4454-D670-4442-9F8E-48185177E83F}"/>
              </a:ext>
            </a:extLst>
          </p:cNvPr>
          <p:cNvGraphicFramePr>
            <a:graphicFrameLocks noGrp="1"/>
          </p:cNvGraphicFramePr>
          <p:nvPr>
            <p:extLst>
              <p:ext uri="{D42A27DB-BD31-4B8C-83A1-F6EECF244321}">
                <p14:modId xmlns:p14="http://schemas.microsoft.com/office/powerpoint/2010/main" val="1845311684"/>
              </p:ext>
            </p:extLst>
          </p:nvPr>
        </p:nvGraphicFramePr>
        <p:xfrm>
          <a:off x="4764190" y="3226685"/>
          <a:ext cx="2341875" cy="514176"/>
        </p:xfrm>
        <a:graphic>
          <a:graphicData uri="http://schemas.openxmlformats.org/drawingml/2006/table">
            <a:tbl>
              <a:tblPr/>
              <a:tblGrid>
                <a:gridCol w="2341875">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Treatment completed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6600"/>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n=70 (98.6%)</a:t>
                      </a:r>
                      <a:endParaRPr kumimoji="1" lang="ja-JP" altLang="en-US"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144" name="Group 99">
            <a:extLst>
              <a:ext uri="{FF2B5EF4-FFF2-40B4-BE49-F238E27FC236}">
                <a16:creationId xmlns:a16="http://schemas.microsoft.com/office/drawing/2014/main" id="{396844DF-0635-4D1A-B762-933B06C7FEAC}"/>
              </a:ext>
            </a:extLst>
          </p:cNvPr>
          <p:cNvGraphicFramePr>
            <a:graphicFrameLocks noGrp="1"/>
          </p:cNvGraphicFramePr>
          <p:nvPr>
            <p:extLst>
              <p:ext uri="{D42A27DB-BD31-4B8C-83A1-F6EECF244321}">
                <p14:modId xmlns:p14="http://schemas.microsoft.com/office/powerpoint/2010/main" val="1044847635"/>
              </p:ext>
            </p:extLst>
          </p:nvPr>
        </p:nvGraphicFramePr>
        <p:xfrm>
          <a:off x="6141596" y="2472375"/>
          <a:ext cx="2318836" cy="689741"/>
        </p:xfrm>
        <a:graphic>
          <a:graphicData uri="http://schemas.openxmlformats.org/drawingml/2006/table">
            <a:tbl>
              <a:tblPr/>
              <a:tblGrid>
                <a:gridCol w="2318836">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Premature treatment discontinuation</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432653">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 (1.4%)</a:t>
                      </a:r>
                      <a:endParaRPr kumimoji="1" lang="en-US" altLang="ja-JP"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AE, n = 1 (1.4%)</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145" name="AutoShape 93">
            <a:extLst>
              <a:ext uri="{FF2B5EF4-FFF2-40B4-BE49-F238E27FC236}">
                <a16:creationId xmlns:a16="http://schemas.microsoft.com/office/drawing/2014/main" id="{A1CED147-80FB-421A-A033-7944A18F8F11}"/>
              </a:ext>
            </a:extLst>
          </p:cNvPr>
          <p:cNvCxnSpPr>
            <a:cxnSpLocks noChangeShapeType="1"/>
            <a:stCxn id="144" idx="1"/>
            <a:endCxn id="142" idx="2"/>
          </p:cNvCxnSpPr>
          <p:nvPr/>
        </p:nvCxnSpPr>
        <p:spPr bwMode="auto">
          <a:xfrm rot="10800000">
            <a:off x="5935128" y="2419811"/>
            <a:ext cx="206468" cy="397435"/>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cxnSp>
        <p:nvCxnSpPr>
          <p:cNvPr id="146" name="AutoShape 47">
            <a:extLst>
              <a:ext uri="{FF2B5EF4-FFF2-40B4-BE49-F238E27FC236}">
                <a16:creationId xmlns:a16="http://schemas.microsoft.com/office/drawing/2014/main" id="{11045BB0-7550-4B07-9ADD-4A38DAC5006A}"/>
              </a:ext>
            </a:extLst>
          </p:cNvPr>
          <p:cNvCxnSpPr>
            <a:cxnSpLocks noChangeShapeType="1"/>
            <a:stCxn id="142" idx="2"/>
            <a:endCxn id="143" idx="0"/>
          </p:cNvCxnSpPr>
          <p:nvPr/>
        </p:nvCxnSpPr>
        <p:spPr bwMode="auto">
          <a:xfrm flipH="1">
            <a:off x="5935127" y="2419810"/>
            <a:ext cx="1" cy="806875"/>
          </a:xfrm>
          <a:prstGeom prst="straightConnector1">
            <a:avLst/>
          </a:prstGeom>
          <a:noFill/>
          <a:ln w="19050">
            <a:solidFill>
              <a:srgbClr val="808080"/>
            </a:solidFill>
            <a:round/>
            <a:headEnd/>
            <a:tailEnd/>
          </a:ln>
          <a:extLst>
            <a:ext uri="{909E8E84-426E-40DD-AFC4-6F175D3DCCD1}">
              <a14:hiddenFill xmlns:a14="http://schemas.microsoft.com/office/drawing/2010/main">
                <a:noFill/>
              </a14:hiddenFill>
            </a:ext>
          </a:extLst>
        </p:spPr>
      </p:cxnSp>
      <p:graphicFrame>
        <p:nvGraphicFramePr>
          <p:cNvPr id="147" name="Group 99">
            <a:extLst>
              <a:ext uri="{FF2B5EF4-FFF2-40B4-BE49-F238E27FC236}">
                <a16:creationId xmlns:a16="http://schemas.microsoft.com/office/drawing/2014/main" id="{9F9424DE-0469-4692-BA4C-D55A61A2AB54}"/>
              </a:ext>
            </a:extLst>
          </p:cNvPr>
          <p:cNvGraphicFramePr>
            <a:graphicFrameLocks noGrp="1"/>
          </p:cNvGraphicFramePr>
          <p:nvPr>
            <p:extLst>
              <p:ext uri="{D42A27DB-BD31-4B8C-83A1-F6EECF244321}">
                <p14:modId xmlns:p14="http://schemas.microsoft.com/office/powerpoint/2010/main" val="470142245"/>
              </p:ext>
            </p:extLst>
          </p:nvPr>
        </p:nvGraphicFramePr>
        <p:xfrm>
          <a:off x="3389850" y="4293096"/>
          <a:ext cx="2255261" cy="514176"/>
        </p:xfrm>
        <a:graphic>
          <a:graphicData uri="http://schemas.openxmlformats.org/drawingml/2006/table">
            <a:tbl>
              <a:tblPr/>
              <a:tblGrid>
                <a:gridCol w="2255261">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Study completed</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N=133 (98.5%)</a:t>
                      </a:r>
                      <a:endParaRPr kumimoji="1" lang="ja-JP" altLang="en-US" sz="11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148" name="AutoShape 93">
            <a:extLst>
              <a:ext uri="{FF2B5EF4-FFF2-40B4-BE49-F238E27FC236}">
                <a16:creationId xmlns:a16="http://schemas.microsoft.com/office/drawing/2014/main" id="{436785D2-CDA3-4B64-AE3B-A80D49E24D56}"/>
              </a:ext>
            </a:extLst>
          </p:cNvPr>
          <p:cNvCxnSpPr>
            <a:cxnSpLocks noChangeShapeType="1"/>
            <a:stCxn id="147" idx="0"/>
            <a:endCxn id="138" idx="2"/>
          </p:cNvCxnSpPr>
          <p:nvPr/>
        </p:nvCxnSpPr>
        <p:spPr bwMode="auto">
          <a:xfrm rot="5400000" flipH="1" flipV="1">
            <a:off x="3161365" y="2936981"/>
            <a:ext cx="2712231" cy="1"/>
          </a:xfrm>
          <a:prstGeom prst="bentConnector3">
            <a:avLst>
              <a:gd name="adj1" fmla="val 50000"/>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graphicFrame>
        <p:nvGraphicFramePr>
          <p:cNvPr id="149" name="Group 99">
            <a:extLst>
              <a:ext uri="{FF2B5EF4-FFF2-40B4-BE49-F238E27FC236}">
                <a16:creationId xmlns:a16="http://schemas.microsoft.com/office/drawing/2014/main" id="{84088A98-D5E4-46B8-B614-583D471906C7}"/>
              </a:ext>
            </a:extLst>
          </p:cNvPr>
          <p:cNvGraphicFramePr>
            <a:graphicFrameLocks noGrp="1"/>
          </p:cNvGraphicFramePr>
          <p:nvPr>
            <p:extLst>
              <p:ext uri="{D42A27DB-BD31-4B8C-83A1-F6EECF244321}">
                <p14:modId xmlns:p14="http://schemas.microsoft.com/office/powerpoint/2010/main" val="2077197751"/>
              </p:ext>
            </p:extLst>
          </p:nvPr>
        </p:nvGraphicFramePr>
        <p:xfrm>
          <a:off x="5903470" y="3766588"/>
          <a:ext cx="2152553" cy="514176"/>
        </p:xfrm>
        <a:graphic>
          <a:graphicData uri="http://schemas.openxmlformats.org/drawingml/2006/table">
            <a:tbl>
              <a:tblPr/>
              <a:tblGrid>
                <a:gridCol w="2152553">
                  <a:extLst>
                    <a:ext uri="{9D8B030D-6E8A-4147-A177-3AD203B41FA5}">
                      <a16:colId xmlns:a16="http://schemas.microsoft.com/office/drawing/2014/main" val="20000"/>
                    </a:ext>
                  </a:extLst>
                </a:gridCol>
              </a:tblGrid>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Premature withdrawal from study</a:t>
                      </a: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257088">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1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n=2 (1.5%)</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3152" marR="73152" marT="57600" marB="2880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cxnSp>
        <p:nvCxnSpPr>
          <p:cNvPr id="150" name="AutoShape 93">
            <a:extLst>
              <a:ext uri="{FF2B5EF4-FFF2-40B4-BE49-F238E27FC236}">
                <a16:creationId xmlns:a16="http://schemas.microsoft.com/office/drawing/2014/main" id="{4AE3F707-D97E-4ACE-9773-FC9D4AF1F6A5}"/>
              </a:ext>
            </a:extLst>
          </p:cNvPr>
          <p:cNvCxnSpPr>
            <a:cxnSpLocks noChangeShapeType="1"/>
            <a:stCxn id="149" idx="1"/>
            <a:endCxn id="138" idx="2"/>
          </p:cNvCxnSpPr>
          <p:nvPr/>
        </p:nvCxnSpPr>
        <p:spPr bwMode="auto">
          <a:xfrm rot="10800000">
            <a:off x="4517482" y="1580866"/>
            <a:ext cx="1385989" cy="2442811"/>
          </a:xfrm>
          <a:prstGeom prst="bentConnector2">
            <a:avLst/>
          </a:prstGeom>
          <a:noFill/>
          <a:ln w="19050">
            <a:solidFill>
              <a:srgbClr val="808080"/>
            </a:solidFill>
            <a:miter lim="800000"/>
            <a:headEnd/>
            <a:tailEnd/>
          </a:ln>
          <a:extLst>
            <a:ext uri="{909E8E84-426E-40DD-AFC4-6F175D3DCCD1}">
              <a14:hiddenFill xmlns:a14="http://schemas.microsoft.com/office/drawing/2010/main">
                <a:noFill/>
              </a14:hiddenFill>
            </a:ext>
          </a:extLst>
        </p:spPr>
      </p:cxnSp>
      <p:sp>
        <p:nvSpPr>
          <p:cNvPr id="32"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33" name="テキスト ボックス 32">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267266963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テキスト ボックス 25">
            <a:extLst>
              <a:ext uri="{FF2B5EF4-FFF2-40B4-BE49-F238E27FC236}">
                <a16:creationId xmlns:a16="http://schemas.microsoft.com/office/drawing/2014/main" id="{0B71A118-8FFC-4139-91B6-8EF48E828E91}"/>
              </a:ext>
            </a:extLst>
          </p:cNvPr>
          <p:cNvSpPr txBox="1"/>
          <p:nvPr/>
        </p:nvSpPr>
        <p:spPr>
          <a:xfrm>
            <a:off x="3534118" y="1916832"/>
            <a:ext cx="2962082" cy="838199"/>
          </a:xfrm>
          <a:prstGeom prst="rect">
            <a:avLst/>
          </a:prstGeom>
          <a:solidFill>
            <a:srgbClr val="549117"/>
          </a:solidFill>
          <a:ln>
            <a:noFill/>
          </a:ln>
        </p:spPr>
        <p:txBody>
          <a:bodyPr wrap="none" bIns="144000" rtlCol="0" anchor="ctr">
            <a:noAutofit/>
          </a:bodyPr>
          <a:lstStyle/>
          <a:p>
            <a:pPr algn="ctr" defTabSz="457200" rtl="0" eaLnBrk="1" fontAlgn="auto" hangingPunct="1">
              <a:lnSpc>
                <a:spcPct val="90000"/>
              </a:lnSpc>
              <a:spcBef>
                <a:spcPts val="0"/>
              </a:spcBef>
              <a:spcAft>
                <a:spcPts val="0"/>
              </a:spcAft>
            </a:pPr>
            <a:r>
              <a:rPr lang="en-us"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rPr>
              <a:t>Group 1</a:t>
            </a:r>
            <a:endParaRPr lang="en-US" altLang="ja-JP" sz="1400" b="0" i="0" baseline="3000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a:p>
            <a:pPr algn="ctr" defTabSz="457200" rtl="0" eaLnBrk="1" fontAlgn="auto" hangingPunct="1">
              <a:lnSpc>
                <a:spcPct val="90000"/>
              </a:lnSpc>
              <a:spcBef>
                <a:spcPts val="0"/>
              </a:spcBef>
              <a:spcAft>
                <a:spcPts val="0"/>
              </a:spcAft>
            </a:pPr>
            <a:r>
              <a:rPr lang="en-us"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rPr>
              <a:t>Two 12-μg capsules BID*</a:t>
            </a:r>
            <a:endParaRPr lang="en-US" altLang="ja-JP"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1" name="テキスト ボックス 30">
            <a:extLst>
              <a:ext uri="{FF2B5EF4-FFF2-40B4-BE49-F238E27FC236}">
                <a16:creationId xmlns:a16="http://schemas.microsoft.com/office/drawing/2014/main" id="{5C658FEC-F61A-44BE-BB32-718F836DCD02}"/>
              </a:ext>
            </a:extLst>
          </p:cNvPr>
          <p:cNvSpPr txBox="1"/>
          <p:nvPr/>
        </p:nvSpPr>
        <p:spPr>
          <a:xfrm>
            <a:off x="527439" y="2875448"/>
            <a:ext cx="3006680" cy="689843"/>
          </a:xfrm>
          <a:prstGeom prst="rect">
            <a:avLst/>
          </a:prstGeom>
          <a:solidFill>
            <a:srgbClr val="8BE6FF"/>
          </a:solidFill>
          <a:ln>
            <a:noFill/>
          </a:ln>
        </p:spPr>
        <p:txBody>
          <a:bodyPr wrap="none" rtlCol="0" anchor="ctr">
            <a:noAutofit/>
          </a:bodyPr>
          <a:lstStyle/>
          <a:p>
            <a:pPr algn="ctr" defTabSz="457200" rtl="0" eaLnBrk="1" fontAlgn="auto" hangingPunct="1">
              <a:lnSpc>
                <a:spcPct val="90000"/>
              </a:lnSpc>
              <a:spcBef>
                <a:spcPts val="0"/>
              </a:spcBef>
              <a:spcAft>
                <a:spcPts val="0"/>
              </a:spcAft>
            </a:pPr>
            <a:r>
              <a:rPr lang="en-us" sz="1400" b="0" i="0">
                <a:solidFill>
                  <a:prstClr val="black"/>
                </a:solidFill>
                <a:latin typeface="Calibri" panose="020F0502020204030204" pitchFamily="34" charset="0"/>
                <a:ea typeface="メイリオ" panose="020B0604030504040204" pitchFamily="50" charset="-128"/>
                <a:cs typeface="Calibri" panose="020F0502020204030204" pitchFamily="34" charset="0"/>
              </a:rPr>
              <a:t>Evaluation of eligibility</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2" name="テキスト ボックス 31">
            <a:extLst>
              <a:ext uri="{FF2B5EF4-FFF2-40B4-BE49-F238E27FC236}">
                <a16:creationId xmlns:a16="http://schemas.microsoft.com/office/drawing/2014/main" id="{9A4E0C05-6834-4683-A01F-E129B91979D4}"/>
              </a:ext>
            </a:extLst>
          </p:cNvPr>
          <p:cNvSpPr txBox="1"/>
          <p:nvPr/>
        </p:nvSpPr>
        <p:spPr>
          <a:xfrm>
            <a:off x="6496201" y="2836799"/>
            <a:ext cx="2093163" cy="691780"/>
          </a:xfrm>
          <a:prstGeom prst="rect">
            <a:avLst/>
          </a:prstGeom>
          <a:solidFill>
            <a:srgbClr val="8BE6FF"/>
          </a:solidFill>
          <a:ln>
            <a:noFill/>
          </a:ln>
        </p:spPr>
        <p:txBody>
          <a:bodyPr wrap="square" rtlCol="0" anchor="ctr">
            <a:noAutofit/>
          </a:bodyPr>
          <a:lstStyle/>
          <a:p>
            <a:pPr algn="ct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Safety evaluation after completion of treatment</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0" name="テキスト ボックス 29">
            <a:extLst>
              <a:ext uri="{FF2B5EF4-FFF2-40B4-BE49-F238E27FC236}">
                <a16:creationId xmlns:a16="http://schemas.microsoft.com/office/drawing/2014/main" id="{86FCAA6E-8818-47BB-A337-6EB907C7F50F}"/>
              </a:ext>
            </a:extLst>
          </p:cNvPr>
          <p:cNvSpPr txBox="1"/>
          <p:nvPr/>
        </p:nvSpPr>
        <p:spPr>
          <a:xfrm>
            <a:off x="3534119" y="3661592"/>
            <a:ext cx="2962082" cy="794646"/>
          </a:xfrm>
          <a:prstGeom prst="rect">
            <a:avLst/>
          </a:prstGeom>
          <a:solidFill>
            <a:srgbClr val="006600"/>
          </a:solidFill>
          <a:ln>
            <a:noFill/>
          </a:ln>
        </p:spPr>
        <p:txBody>
          <a:bodyPr wrap="square" bIns="144000" rtlCol="0" anchor="ctr">
            <a:noAutofit/>
          </a:bodyPr>
          <a:lstStyle/>
          <a:p>
            <a:pPr algn="ctr" defTabSz="457200" rtl="0" eaLnBrk="1" fontAlgn="auto" hangingPunct="1">
              <a:lnSpc>
                <a:spcPct val="90000"/>
              </a:lnSpc>
              <a:spcBef>
                <a:spcPts val="0"/>
              </a:spcBef>
              <a:spcAft>
                <a:spcPts val="0"/>
              </a:spcAft>
            </a:pPr>
            <a:r>
              <a:rPr lang="en-us"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rPr>
              <a:t>Group 2</a:t>
            </a:r>
            <a:endParaRPr lang="en-US" altLang="ja-JP" sz="1400" b="0" i="0" baseline="3000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a:p>
            <a:pPr algn="ctr" defTabSz="457200" rtl="0" eaLnBrk="1" fontAlgn="auto" hangingPunct="1">
              <a:lnSpc>
                <a:spcPct val="90000"/>
              </a:lnSpc>
              <a:spcBef>
                <a:spcPts val="0"/>
              </a:spcBef>
              <a:spcAft>
                <a:spcPts val="0"/>
              </a:spcAft>
            </a:pPr>
            <a:r>
              <a:rPr lang="en-us"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rPr>
              <a:t>One 24-μg capsule plus one placebo capsule BID*</a:t>
            </a:r>
            <a:endParaRPr lang="ja-JP" altLang="en-US" sz="1400" b="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 name="タイトル 1">
            <a:extLst>
              <a:ext uri="{FF2B5EF4-FFF2-40B4-BE49-F238E27FC236}">
                <a16:creationId xmlns:a16="http://schemas.microsoft.com/office/drawing/2014/main" id="{67EB144D-129A-43CC-896A-B967A3C9E580}"/>
              </a:ext>
            </a:extLst>
          </p:cNvPr>
          <p:cNvSpPr>
            <a:spLocks noGrp="1"/>
          </p:cNvSpPr>
          <p:nvPr>
            <p:ph type="title"/>
          </p:nvPr>
        </p:nvSpPr>
        <p:spPr>
          <a:xfrm>
            <a:off x="0" y="311150"/>
            <a:ext cx="9144000" cy="980728"/>
          </a:xfrm>
        </p:spPr>
        <p:txBody>
          <a:bodyPr rtlCol="0"/>
          <a:lstStyle/>
          <a:p>
            <a:pPr rtl="0"/>
            <a:r>
              <a:rPr lang="en-us"/>
              <a:t>Study Design</a:t>
            </a:r>
            <a:endParaRPr kumimoji="1" lang="ja-JP" altLang="en-US" dirty="0"/>
          </a:p>
        </p:txBody>
      </p:sp>
      <p:sp>
        <p:nvSpPr>
          <p:cNvPr id="5" name="テキスト ボックス 10">
            <a:extLst>
              <a:ext uri="{FF2B5EF4-FFF2-40B4-BE49-F238E27FC236}">
                <a16:creationId xmlns:a16="http://schemas.microsoft.com/office/drawing/2014/main" id="{5FE7C0C8-0601-4C0E-9D55-1248325D7106}"/>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This study was supported by funding from </a:t>
            </a:r>
            <a:r>
              <a:rPr lang="en-us" sz="900" b="0" i="0" dirty="0" err="1">
                <a:solidFill>
                  <a:srgbClr val="000000"/>
                </a:solidFill>
                <a:ea typeface="メイリオ" panose="020B0604030504040204" pitchFamily="50" charset="-128"/>
                <a:cs typeface="Calibri" panose="020F0502020204030204" pitchFamily="34" charset="0"/>
              </a:rPr>
              <a:t>Sucampo</a:t>
            </a:r>
            <a:r>
              <a:rPr lang="en-us" sz="900" b="0" i="0" dirty="0">
                <a:solidFill>
                  <a:srgbClr val="000000"/>
                </a:solidFill>
                <a:ea typeface="メイリオ" panose="020B0604030504040204" pitchFamily="50" charset="-128"/>
                <a:cs typeface="Calibri" panose="020F0502020204030204" pitchFamily="34" charset="0"/>
              </a:rPr>
              <a:t>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24" name="テキスト ボックス 23">
            <a:extLst>
              <a:ext uri="{FF2B5EF4-FFF2-40B4-BE49-F238E27FC236}">
                <a16:creationId xmlns:a16="http://schemas.microsoft.com/office/drawing/2014/main" id="{AB479A54-2030-4195-B597-478E7B8F06B2}"/>
              </a:ext>
            </a:extLst>
          </p:cNvPr>
          <p:cNvSpPr txBox="1"/>
          <p:nvPr/>
        </p:nvSpPr>
        <p:spPr>
          <a:xfrm>
            <a:off x="5364088" y="4663932"/>
            <a:ext cx="3600666" cy="237757"/>
          </a:xfrm>
          <a:prstGeom prst="rect">
            <a:avLst/>
          </a:prstGeom>
          <a:noFill/>
          <a:ln>
            <a:noFill/>
          </a:ln>
        </p:spPr>
        <p:txBody>
          <a:bodyPr wrap="none" rtlCol="0" anchor="b">
            <a:spAutoFit/>
          </a:bodyPr>
          <a:lstStyle/>
          <a:p>
            <a:pP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*Each patient took 2 capsules after every breakfast and dinner</a:t>
            </a:r>
            <a:endParaRPr lang="en-US" altLang="ja-JP"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25" name="テキスト ボックス 24">
            <a:extLst>
              <a:ext uri="{FF2B5EF4-FFF2-40B4-BE49-F238E27FC236}">
                <a16:creationId xmlns:a16="http://schemas.microsoft.com/office/drawing/2014/main" id="{EEA856C9-C3ED-4F4B-8E30-5A51F1A8ABA0}"/>
              </a:ext>
            </a:extLst>
          </p:cNvPr>
          <p:cNvSpPr txBox="1"/>
          <p:nvPr/>
        </p:nvSpPr>
        <p:spPr>
          <a:xfrm>
            <a:off x="1365841" y="1268760"/>
            <a:ext cx="1237838" cy="424732"/>
          </a:xfrm>
          <a:prstGeom prst="rect">
            <a:avLst/>
          </a:prstGeom>
          <a:solidFill>
            <a:sysClr val="window" lastClr="FFFFFF"/>
          </a:solidFill>
          <a:ln>
            <a:noFill/>
          </a:ln>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Screening period</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Day -14 (-4 days)</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28" name="テキスト ボックス 27">
            <a:extLst>
              <a:ext uri="{FF2B5EF4-FFF2-40B4-BE49-F238E27FC236}">
                <a16:creationId xmlns:a16="http://schemas.microsoft.com/office/drawing/2014/main" id="{CCA96335-2F07-4F79-AA3E-C58AE5C4C19A}"/>
              </a:ext>
            </a:extLst>
          </p:cNvPr>
          <p:cNvSpPr txBox="1"/>
          <p:nvPr/>
        </p:nvSpPr>
        <p:spPr>
          <a:xfrm>
            <a:off x="4345665" y="1268760"/>
            <a:ext cx="1289135" cy="424732"/>
          </a:xfrm>
          <a:prstGeom prst="rect">
            <a:avLst/>
          </a:prstGeom>
          <a:solidFill>
            <a:sysClr val="window" lastClr="FFFFFF"/>
          </a:solidFill>
          <a:ln>
            <a:noFill/>
          </a:ln>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Treatment period</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Day 1</a:t>
            </a:r>
            <a:r>
              <a:rPr lang="en-us" sz="1200" b="0" i="0" kern="0" noProof="0">
                <a:solidFill>
                  <a:prstClr val="black"/>
                </a:solidFill>
                <a:latin typeface="Calibri" panose="020F0502020204030204" pitchFamily="34" charset="0"/>
                <a:ea typeface="メイリオ" panose="020B0604030504040204" pitchFamily="50" charset="-128"/>
                <a:cs typeface="Calibri" panose="020F0502020204030204" pitchFamily="34" charset="0"/>
              </a:rPr>
              <a:t> to</a:t>
            </a: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 Day 7</a:t>
            </a:r>
            <a:endParaRPr kumimoji="0" lang="ja-JP" altLang="en-US"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29" name="テキスト ボックス 28">
            <a:extLst>
              <a:ext uri="{FF2B5EF4-FFF2-40B4-BE49-F238E27FC236}">
                <a16:creationId xmlns:a16="http://schemas.microsoft.com/office/drawing/2014/main" id="{AF011C85-4BA6-4329-BD4B-7A6E4064A7FE}"/>
              </a:ext>
            </a:extLst>
          </p:cNvPr>
          <p:cNvSpPr txBox="1"/>
          <p:nvPr/>
        </p:nvSpPr>
        <p:spPr>
          <a:xfrm>
            <a:off x="6715957" y="1268760"/>
            <a:ext cx="1771639" cy="424732"/>
          </a:xfrm>
          <a:prstGeom prst="rect">
            <a:avLst/>
          </a:prstGeom>
          <a:solidFill>
            <a:sysClr val="window" lastClr="FFFFFF"/>
          </a:solidFill>
          <a:ln>
            <a:noFill/>
          </a:ln>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Follow-up period</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Day 8 to Day 14 (+3 days)</a:t>
            </a:r>
            <a:endParaRPr kumimoji="0" lang="ja-JP" altLang="en-US"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cxnSp>
        <p:nvCxnSpPr>
          <p:cNvPr id="33" name="直線コネクタ 32">
            <a:extLst>
              <a:ext uri="{FF2B5EF4-FFF2-40B4-BE49-F238E27FC236}">
                <a16:creationId xmlns:a16="http://schemas.microsoft.com/office/drawing/2014/main" id="{27B17DDE-01BE-4CAE-A90C-2C656DB0B2B4}"/>
              </a:ext>
            </a:extLst>
          </p:cNvPr>
          <p:cNvCxnSpPr/>
          <p:nvPr/>
        </p:nvCxnSpPr>
        <p:spPr>
          <a:xfrm>
            <a:off x="527439" y="1555688"/>
            <a:ext cx="0" cy="2979330"/>
          </a:xfrm>
          <a:prstGeom prst="line">
            <a:avLst/>
          </a:prstGeom>
          <a:noFill/>
          <a:ln w="12700" cap="flat" cmpd="sng" algn="ctr">
            <a:solidFill>
              <a:sysClr val="window" lastClr="FFFFFF">
                <a:lumMod val="50000"/>
              </a:sysClr>
            </a:solidFill>
            <a:prstDash val="solid"/>
          </a:ln>
          <a:effectLst/>
        </p:spPr>
      </p:cxnSp>
      <p:cxnSp>
        <p:nvCxnSpPr>
          <p:cNvPr id="34" name="直線コネクタ 33">
            <a:extLst>
              <a:ext uri="{FF2B5EF4-FFF2-40B4-BE49-F238E27FC236}">
                <a16:creationId xmlns:a16="http://schemas.microsoft.com/office/drawing/2014/main" id="{649B0712-20A5-4E1D-A2AA-D82D9906D084}"/>
              </a:ext>
            </a:extLst>
          </p:cNvPr>
          <p:cNvCxnSpPr/>
          <p:nvPr/>
        </p:nvCxnSpPr>
        <p:spPr>
          <a:xfrm>
            <a:off x="3534118" y="1555688"/>
            <a:ext cx="0" cy="2979330"/>
          </a:xfrm>
          <a:prstGeom prst="line">
            <a:avLst/>
          </a:prstGeom>
          <a:noFill/>
          <a:ln w="12700" cap="flat" cmpd="sng" algn="ctr">
            <a:solidFill>
              <a:sysClr val="window" lastClr="FFFFFF">
                <a:lumMod val="50000"/>
              </a:sysClr>
            </a:solidFill>
            <a:prstDash val="solid"/>
          </a:ln>
          <a:effectLst/>
        </p:spPr>
      </p:cxnSp>
      <p:cxnSp>
        <p:nvCxnSpPr>
          <p:cNvPr id="35" name="直線コネクタ 34">
            <a:extLst>
              <a:ext uri="{FF2B5EF4-FFF2-40B4-BE49-F238E27FC236}">
                <a16:creationId xmlns:a16="http://schemas.microsoft.com/office/drawing/2014/main" id="{244702EA-024A-43F4-85D4-9B5168409D6B}"/>
              </a:ext>
            </a:extLst>
          </p:cNvPr>
          <p:cNvCxnSpPr/>
          <p:nvPr/>
        </p:nvCxnSpPr>
        <p:spPr>
          <a:xfrm>
            <a:off x="6496201" y="1555688"/>
            <a:ext cx="0" cy="2979330"/>
          </a:xfrm>
          <a:prstGeom prst="line">
            <a:avLst/>
          </a:prstGeom>
          <a:noFill/>
          <a:ln w="12700" cap="flat" cmpd="sng" algn="ctr">
            <a:solidFill>
              <a:sysClr val="window" lastClr="FFFFFF">
                <a:lumMod val="50000"/>
              </a:sysClr>
            </a:solidFill>
            <a:prstDash val="solid"/>
          </a:ln>
          <a:effectLst/>
        </p:spPr>
      </p:cxnSp>
      <p:cxnSp>
        <p:nvCxnSpPr>
          <p:cNvPr id="36" name="直線コネクタ 35">
            <a:extLst>
              <a:ext uri="{FF2B5EF4-FFF2-40B4-BE49-F238E27FC236}">
                <a16:creationId xmlns:a16="http://schemas.microsoft.com/office/drawing/2014/main" id="{7BEBE4B2-28F4-49A9-A61A-981127377348}"/>
              </a:ext>
            </a:extLst>
          </p:cNvPr>
          <p:cNvCxnSpPr/>
          <p:nvPr/>
        </p:nvCxnSpPr>
        <p:spPr>
          <a:xfrm>
            <a:off x="8589364" y="1555688"/>
            <a:ext cx="0" cy="2979330"/>
          </a:xfrm>
          <a:prstGeom prst="line">
            <a:avLst/>
          </a:prstGeom>
          <a:noFill/>
          <a:ln w="12700" cap="flat" cmpd="sng" algn="ctr">
            <a:solidFill>
              <a:sysClr val="window" lastClr="FFFFFF">
                <a:lumMod val="50000"/>
              </a:sysClr>
            </a:solidFill>
            <a:prstDash val="solid"/>
          </a:ln>
          <a:effectLst/>
        </p:spPr>
      </p:cxnSp>
      <p:cxnSp>
        <p:nvCxnSpPr>
          <p:cNvPr id="37" name="直線コネクタ 36">
            <a:extLst>
              <a:ext uri="{FF2B5EF4-FFF2-40B4-BE49-F238E27FC236}">
                <a16:creationId xmlns:a16="http://schemas.microsoft.com/office/drawing/2014/main" id="{B46D7A0F-40B3-45A3-937F-72376A516A35}"/>
              </a:ext>
            </a:extLst>
          </p:cNvPr>
          <p:cNvCxnSpPr>
            <a:cxnSpLocks/>
          </p:cNvCxnSpPr>
          <p:nvPr/>
        </p:nvCxnSpPr>
        <p:spPr>
          <a:xfrm>
            <a:off x="527439" y="1754834"/>
            <a:ext cx="3006680" cy="0"/>
          </a:xfrm>
          <a:prstGeom prst="line">
            <a:avLst/>
          </a:prstGeom>
          <a:noFill/>
          <a:ln w="28575" cap="flat" cmpd="sng" algn="ctr">
            <a:solidFill>
              <a:sysClr val="window" lastClr="FFFFFF">
                <a:lumMod val="50000"/>
              </a:sysClr>
            </a:solidFill>
            <a:prstDash val="solid"/>
            <a:headEnd type="triangle" w="med" len="med"/>
            <a:tailEnd type="triangle" w="med" len="med"/>
          </a:ln>
          <a:effectLst/>
        </p:spPr>
      </p:cxnSp>
      <p:cxnSp>
        <p:nvCxnSpPr>
          <p:cNvPr id="38" name="直線コネクタ 37">
            <a:extLst>
              <a:ext uri="{FF2B5EF4-FFF2-40B4-BE49-F238E27FC236}">
                <a16:creationId xmlns:a16="http://schemas.microsoft.com/office/drawing/2014/main" id="{210663B6-F2B2-478F-AC51-EB5922CC60ED}"/>
              </a:ext>
            </a:extLst>
          </p:cNvPr>
          <p:cNvCxnSpPr>
            <a:cxnSpLocks/>
          </p:cNvCxnSpPr>
          <p:nvPr/>
        </p:nvCxnSpPr>
        <p:spPr>
          <a:xfrm>
            <a:off x="3534118" y="1754834"/>
            <a:ext cx="2962083" cy="0"/>
          </a:xfrm>
          <a:prstGeom prst="line">
            <a:avLst/>
          </a:prstGeom>
          <a:noFill/>
          <a:ln w="28575" cap="flat" cmpd="sng" algn="ctr">
            <a:solidFill>
              <a:sysClr val="window" lastClr="FFFFFF">
                <a:lumMod val="50000"/>
              </a:sysClr>
            </a:solidFill>
            <a:prstDash val="solid"/>
            <a:headEnd type="triangle" w="med" len="med"/>
            <a:tailEnd type="triangle" w="med" len="med"/>
          </a:ln>
          <a:effectLst/>
        </p:spPr>
      </p:cxnSp>
      <p:cxnSp>
        <p:nvCxnSpPr>
          <p:cNvPr id="39" name="直線コネクタ 38">
            <a:extLst>
              <a:ext uri="{FF2B5EF4-FFF2-40B4-BE49-F238E27FC236}">
                <a16:creationId xmlns:a16="http://schemas.microsoft.com/office/drawing/2014/main" id="{6AD26944-5BB7-47C0-9CD9-DA45EED176A3}"/>
              </a:ext>
            </a:extLst>
          </p:cNvPr>
          <p:cNvCxnSpPr>
            <a:cxnSpLocks/>
          </p:cNvCxnSpPr>
          <p:nvPr/>
        </p:nvCxnSpPr>
        <p:spPr>
          <a:xfrm>
            <a:off x="6496199" y="1754834"/>
            <a:ext cx="2093164" cy="0"/>
          </a:xfrm>
          <a:prstGeom prst="line">
            <a:avLst/>
          </a:prstGeom>
          <a:noFill/>
          <a:ln w="28575" cap="flat" cmpd="sng" algn="ctr">
            <a:solidFill>
              <a:sysClr val="window" lastClr="FFFFFF">
                <a:lumMod val="50000"/>
              </a:sysClr>
            </a:solidFill>
            <a:prstDash val="solid"/>
            <a:headEnd type="none" w="med" len="med"/>
            <a:tailEnd type="triangle" w="med" len="med"/>
          </a:ln>
          <a:effectLst/>
        </p:spPr>
      </p:cxnSp>
      <p:sp>
        <p:nvSpPr>
          <p:cNvPr id="27" name="テキスト ボックス 26">
            <a:extLst>
              <a:ext uri="{FF2B5EF4-FFF2-40B4-BE49-F238E27FC236}">
                <a16:creationId xmlns:a16="http://schemas.microsoft.com/office/drawing/2014/main" id="{45570739-9B84-4A47-8B3C-C102CEB8E079}"/>
              </a:ext>
            </a:extLst>
          </p:cNvPr>
          <p:cNvSpPr txBox="1"/>
          <p:nvPr/>
        </p:nvSpPr>
        <p:spPr>
          <a:xfrm>
            <a:off x="3692510" y="3109508"/>
            <a:ext cx="1083420" cy="213532"/>
          </a:xfrm>
          <a:prstGeom prst="rect">
            <a:avLst/>
          </a:prstGeom>
          <a:noFill/>
          <a:ln>
            <a:noFill/>
          </a:ln>
        </p:spPr>
        <p:txBody>
          <a:bodyPr wrap="none" rtlCol="0">
            <a:noAutofit/>
          </a:bodyPr>
          <a:lstStyle/>
          <a:p>
            <a:pPr defTabSz="457200" rtl="0" eaLnBrk="1" fontAlgn="auto" hangingPunct="1">
              <a:lnSpc>
                <a:spcPct val="90000"/>
              </a:lnSpc>
              <a:spcBef>
                <a:spcPts val="0"/>
              </a:spcBef>
              <a:spcAft>
                <a:spcPts val="0"/>
              </a:spcAft>
            </a:pPr>
            <a:r>
              <a:rPr lang="en-us" sz="1200" b="0" i="0">
                <a:solidFill>
                  <a:prstClr val="black"/>
                </a:solidFill>
                <a:latin typeface="Calibri" panose="020F0502020204030204" pitchFamily="34" charset="0"/>
                <a:ea typeface="メイリオ" panose="020B0604030504040204" pitchFamily="50" charset="-128"/>
                <a:cs typeface="Calibri" panose="020F0502020204030204" pitchFamily="34" charset="0"/>
              </a:rPr>
              <a:t>Randomized</a:t>
            </a:r>
          </a:p>
        </p:txBody>
      </p:sp>
      <p:cxnSp>
        <p:nvCxnSpPr>
          <p:cNvPr id="40" name="直線コネクタ 39">
            <a:extLst>
              <a:ext uri="{FF2B5EF4-FFF2-40B4-BE49-F238E27FC236}">
                <a16:creationId xmlns:a16="http://schemas.microsoft.com/office/drawing/2014/main" id="{B2F74FB3-8590-4333-B3F6-F6F5ED87BD83}"/>
              </a:ext>
            </a:extLst>
          </p:cNvPr>
          <p:cNvCxnSpPr/>
          <p:nvPr/>
        </p:nvCxnSpPr>
        <p:spPr>
          <a:xfrm>
            <a:off x="3534118" y="2766274"/>
            <a:ext cx="0" cy="900000"/>
          </a:xfrm>
          <a:prstGeom prst="line">
            <a:avLst/>
          </a:prstGeom>
          <a:noFill/>
          <a:ln w="57150" cap="flat" cmpd="sng" algn="ctr">
            <a:solidFill>
              <a:srgbClr val="8A4EB0"/>
            </a:solidFill>
            <a:prstDash val="solid"/>
            <a:headEnd type="triangle" w="med" len="med"/>
            <a:tailEnd type="triangle" w="med" len="med"/>
          </a:ln>
          <a:effectLst/>
        </p:spPr>
      </p:cxnSp>
      <p:sp>
        <p:nvSpPr>
          <p:cNvPr id="41" name="楕円 40">
            <a:extLst>
              <a:ext uri="{FF2B5EF4-FFF2-40B4-BE49-F238E27FC236}">
                <a16:creationId xmlns:a16="http://schemas.microsoft.com/office/drawing/2014/main" id="{A8F6BA86-3200-4E38-848C-72122B98F52D}"/>
              </a:ext>
            </a:extLst>
          </p:cNvPr>
          <p:cNvSpPr>
            <a:spLocks/>
          </p:cNvSpPr>
          <p:nvPr/>
        </p:nvSpPr>
        <p:spPr>
          <a:xfrm>
            <a:off x="3362961" y="3036274"/>
            <a:ext cx="360000" cy="360000"/>
          </a:xfrm>
          <a:prstGeom prst="ellipse">
            <a:avLst/>
          </a:prstGeom>
          <a:solidFill>
            <a:srgbClr val="8A4EB0"/>
          </a:solidFill>
          <a:ln w="9525" cap="flat" cmpd="sng" algn="ctr">
            <a:noFill/>
            <a:prstDash val="solid"/>
          </a:ln>
          <a:effectLst/>
        </p:spPr>
        <p:txBody>
          <a:bodyPr lIns="0" tIns="0" rIns="0" bIns="0" rtlCol="0" anchor="ctr"/>
          <a:lstStyle/>
          <a:p>
            <a:pPr marL="0" marR="0" lvl="0" indent="0" algn="ctr" defTabSz="457200" rtl="0" eaLnBrk="1" fontAlgn="ctr"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rPr>
              <a:t>R</a:t>
            </a:r>
            <a:endParaRPr kumimoji="0" lang="ja-JP" altLang="en-US" sz="1400" b="0" i="0" u="none" strike="noStrike" kern="0" cap="none" normalizeH="0" baseline="0" noProof="0" dirty="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44" name="正方形/長方形 43">
            <a:extLst>
              <a:ext uri="{FF2B5EF4-FFF2-40B4-BE49-F238E27FC236}">
                <a16:creationId xmlns:a16="http://schemas.microsoft.com/office/drawing/2014/main" id="{EBDD2F93-125C-48AB-95AB-3DB97D6D1DEF}"/>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43" name="テキスト ボックス 22">
            <a:extLst>
              <a:ext uri="{FF2B5EF4-FFF2-40B4-BE49-F238E27FC236}">
                <a16:creationId xmlns:a16="http://schemas.microsoft.com/office/drawing/2014/main" id="{519E3CCF-9773-44D3-BBB0-149D0340FF8E}"/>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33425" indent="-73342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46"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47" name="テキスト ボックス 46">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35045685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CB5BA51-F19D-4A5B-8659-AD079089C9B9}"/>
              </a:ext>
            </a:extLst>
          </p:cNvPr>
          <p:cNvSpPr>
            <a:spLocks noGrp="1"/>
          </p:cNvSpPr>
          <p:nvPr>
            <p:ph type="title"/>
          </p:nvPr>
        </p:nvSpPr>
        <p:spPr/>
        <p:txBody>
          <a:bodyPr rtlCol="0"/>
          <a:lstStyle/>
          <a:p>
            <a:pPr rtl="0"/>
            <a:r>
              <a:rPr lang="en-us" dirty="0"/>
              <a:t>Patient Demographics</a:t>
            </a:r>
          </a:p>
        </p:txBody>
      </p:sp>
      <p:sp>
        <p:nvSpPr>
          <p:cNvPr id="5" name="テキスト ボックス 10">
            <a:extLst>
              <a:ext uri="{FF2B5EF4-FFF2-40B4-BE49-F238E27FC236}">
                <a16:creationId xmlns:a16="http://schemas.microsoft.com/office/drawing/2014/main" id="{52D740E0-79DA-40FC-BF8D-91BB26F77034}"/>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04B76443-6247-4C18-9CB2-F85443090BE8}"/>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graphicFrame>
        <p:nvGraphicFramePr>
          <p:cNvPr id="11" name="表 10">
            <a:extLst>
              <a:ext uri="{FF2B5EF4-FFF2-40B4-BE49-F238E27FC236}">
                <a16:creationId xmlns:a16="http://schemas.microsoft.com/office/drawing/2014/main" id="{7C09FB1F-D8E0-4FAF-B3E5-59A3F3D0C8D8}"/>
              </a:ext>
            </a:extLst>
          </p:cNvPr>
          <p:cNvGraphicFramePr>
            <a:graphicFrameLocks noGrp="1"/>
          </p:cNvGraphicFramePr>
          <p:nvPr>
            <p:extLst>
              <p:ext uri="{D42A27DB-BD31-4B8C-83A1-F6EECF244321}">
                <p14:modId xmlns:p14="http://schemas.microsoft.com/office/powerpoint/2010/main" val="2695697392"/>
              </p:ext>
            </p:extLst>
          </p:nvPr>
        </p:nvGraphicFramePr>
        <p:xfrm>
          <a:off x="4139952" y="1253903"/>
          <a:ext cx="4662048" cy="3600399"/>
        </p:xfrm>
        <a:graphic>
          <a:graphicData uri="http://schemas.openxmlformats.org/drawingml/2006/table">
            <a:tbl>
              <a:tblPr firstRow="1" bandRow="1"/>
              <a:tblGrid>
                <a:gridCol w="2376264">
                  <a:extLst>
                    <a:ext uri="{9D8B030D-6E8A-4147-A177-3AD203B41FA5}">
                      <a16:colId xmlns:a16="http://schemas.microsoft.com/office/drawing/2014/main" val="3198517989"/>
                    </a:ext>
                  </a:extLst>
                </a:gridCol>
                <a:gridCol w="1142892">
                  <a:extLst>
                    <a:ext uri="{9D8B030D-6E8A-4147-A177-3AD203B41FA5}">
                      <a16:colId xmlns:a16="http://schemas.microsoft.com/office/drawing/2014/main" val="570084278"/>
                    </a:ext>
                  </a:extLst>
                </a:gridCol>
                <a:gridCol w="1142892">
                  <a:extLst>
                    <a:ext uri="{9D8B030D-6E8A-4147-A177-3AD203B41FA5}">
                      <a16:colId xmlns:a16="http://schemas.microsoft.com/office/drawing/2014/main" val="126836986"/>
                    </a:ext>
                  </a:extLst>
                </a:gridCol>
              </a:tblGrid>
              <a:tr h="604702">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Disease characteristics</a:t>
                      </a: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 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a:t>
                      </a:r>
                      <a:r>
                        <a:rPr kumimoji="1" 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BM frequency</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1.9</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0.52</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1.9</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0.55</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SBM frequency</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1.8</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0.60</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1.8</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0.58</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l" defTabSz="457200" rtl="0" eaLnBrk="1" fontAlgn="auto" latinLnBrk="0" hangingPunct="1">
                        <a:lnSpc>
                          <a:spcPct val="90000"/>
                        </a:lnSpc>
                        <a:spcBef>
                          <a:spcPts val="0"/>
                        </a:spcBef>
                        <a:spcAft>
                          <a:spcPts val="0"/>
                        </a:spcAft>
                        <a:buClrTx/>
                        <a:buSzTx/>
                        <a:buFontTx/>
                        <a:buNone/>
                        <a:tabLst/>
                        <a:defRPr/>
                      </a:pPr>
                      <a:r>
                        <a:rPr lang="en-us" sz="1100">
                          <a:latin typeface="Calibri" panose="020F0502020204030204" pitchFamily="34" charset="0"/>
                          <a:ea typeface="メイリオ" panose="020B0604030504040204" pitchFamily="50" charset="-128"/>
                          <a:cs typeface="Calibri" panose="020F0502020204030204" pitchFamily="34" charset="0"/>
                        </a:rPr>
                        <a:t>　&lt; 1.5 times [n (%)]</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11 (17.2)</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13 (18.3)</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 1.5 times [n (%)]</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53 (82.8)</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58 (81.7)</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CSBM frequency</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0.3</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0.54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0.2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0.51</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3939586"/>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Stool consistency</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r>
                        <a:rPr lang="en-us" sz="1100" baseline="30000" dirty="0">
                          <a:latin typeface="Calibri" panose="020F0502020204030204" pitchFamily="34" charset="0"/>
                          <a:ea typeface="メイリオ" panose="020B0604030504040204" pitchFamily="50" charset="-128"/>
                          <a:cs typeface="Calibri" panose="020F0502020204030204" pitchFamily="34" charset="0"/>
                        </a:rPr>
                        <a:t>1, </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0.96</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1.16</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423000"/>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Straining during defecation</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r>
                        <a:rPr lang="en-us" sz="1100" baseline="30000" dirty="0">
                          <a:latin typeface="Calibri" panose="020F0502020204030204" pitchFamily="34" charset="0"/>
                          <a:ea typeface="メイリオ" panose="020B0604030504040204" pitchFamily="50" charset="-128"/>
                          <a:cs typeface="Calibri" panose="020F0502020204030204" pitchFamily="34" charset="0"/>
                        </a:rPr>
                        <a:t>2, </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2.3</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0.69</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0.89</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0213291"/>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Abdominal bloating</a:t>
                      </a:r>
                      <a:r>
                        <a:rPr lang="en-us" sz="11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r>
                        <a:rPr lang="en-us" sz="1100" b="0" i="0" u="none" strike="noStrike" kern="1200" cap="none" spc="0" normalizeH="0" baseline="3000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2, </a:t>
                      </a:r>
                      <a:r>
                        <a:rPr lang="en-us" sz="11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1.8</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0.82</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1.7</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0.95</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96131670"/>
                  </a:ext>
                </a:extLst>
              </a:tr>
              <a:tr h="28374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Abdominal discomfort</a:t>
                      </a:r>
                      <a:r>
                        <a:rPr lang="en-us" sz="11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r>
                        <a:rPr lang="en-us" sz="1100" b="0" i="0" u="none" strike="noStrike" kern="1200" cap="none" spc="0" normalizeH="0" baseline="3000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2, </a:t>
                      </a:r>
                      <a:r>
                        <a:rPr lang="en-us" sz="11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1.7</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0.88</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1.6</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0.95</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9799016"/>
                  </a:ext>
                </a:extLst>
              </a:tr>
              <a:tr h="441965">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Number of days of use of rescue medications</a:t>
                      </a:r>
                      <a:r>
                        <a:rPr lang="en-us" sz="1100" b="0" i="0" u="none" strike="noStrike" kern="1200" cap="none" spc="0"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2.6</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2.44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1.3</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0.49</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113443"/>
                  </a:ext>
                </a:extLst>
              </a:tr>
            </a:tbl>
          </a:graphicData>
        </a:graphic>
      </p:graphicFrame>
      <p:sp>
        <p:nvSpPr>
          <p:cNvPr id="12" name="テキスト ボックス 11">
            <a:extLst>
              <a:ext uri="{FF2B5EF4-FFF2-40B4-BE49-F238E27FC236}">
                <a16:creationId xmlns:a16="http://schemas.microsoft.com/office/drawing/2014/main" id="{BD7E21A6-4178-4B4B-9268-4D5945682F4C}"/>
              </a:ext>
            </a:extLst>
          </p:cNvPr>
          <p:cNvSpPr txBox="1"/>
          <p:nvPr/>
        </p:nvSpPr>
        <p:spPr>
          <a:xfrm>
            <a:off x="342000" y="3864539"/>
            <a:ext cx="3597460" cy="701731"/>
          </a:xfrm>
          <a:prstGeom prst="rect">
            <a:avLst/>
          </a:prstGeom>
          <a:noFill/>
          <a:ln>
            <a:noFill/>
          </a:ln>
        </p:spPr>
        <p:txBody>
          <a:bodyPr wrap="square" rtlCol="0" anchor="t">
            <a:spAutoFit/>
          </a:bodyPr>
          <a:lstStyle/>
          <a:p>
            <a:pPr defTabSz="457200" rtl="0" eaLnBrk="1" fontAlgn="auto" hangingPunct="1">
              <a:lnSpc>
                <a:spcPct val="90000"/>
              </a:lnSpc>
              <a:spcBef>
                <a:spcPts val="0"/>
              </a:spcBef>
              <a:spcAft>
                <a:spcPts val="0"/>
              </a:spcAft>
            </a:pP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Mean ± SD</a:t>
            </a:r>
            <a:endParaRPr lang="en-US" altLang="ja-JP"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defTabSz="457200" rtl="0" eaLnBrk="1" fontAlgn="auto" hangingPunct="1">
              <a:lnSpc>
                <a:spcPct val="90000"/>
              </a:lnSpc>
              <a:spcBef>
                <a:spcPts val="0"/>
              </a:spcBef>
              <a:spcAft>
                <a:spcPts val="0"/>
              </a:spcAft>
            </a:pP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*1: Based on the Bristol Stool Form Scale (types 1 to 7)</a:t>
            </a:r>
            <a:endParaRPr lang="en-US" altLang="ja-JP"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365125" indent="-365125" defTabSz="457200" rtl="0" eaLnBrk="1" fontAlgn="auto" hangingPunct="1">
              <a:lnSpc>
                <a:spcPct val="90000"/>
              </a:lnSpc>
              <a:spcBef>
                <a:spcPts val="0"/>
              </a:spcBef>
              <a:spcAft>
                <a:spcPts val="0"/>
              </a:spcAft>
            </a:pP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*2: Evaluated as 0 (no symptom), 1 (mild), 2 (moderate), 3 (severe), or 4 (very severe)</a:t>
            </a:r>
          </a:p>
        </p:txBody>
      </p:sp>
      <p:graphicFrame>
        <p:nvGraphicFramePr>
          <p:cNvPr id="13" name="表 12">
            <a:extLst>
              <a:ext uri="{FF2B5EF4-FFF2-40B4-BE49-F238E27FC236}">
                <a16:creationId xmlns:a16="http://schemas.microsoft.com/office/drawing/2014/main" id="{7F783C71-AAE5-4074-A173-6A7788BBE44E}"/>
              </a:ext>
            </a:extLst>
          </p:cNvPr>
          <p:cNvGraphicFramePr>
            <a:graphicFrameLocks noGrp="1"/>
          </p:cNvGraphicFramePr>
          <p:nvPr>
            <p:extLst>
              <p:ext uri="{D42A27DB-BD31-4B8C-83A1-F6EECF244321}">
                <p14:modId xmlns:p14="http://schemas.microsoft.com/office/powerpoint/2010/main" val="674368474"/>
              </p:ext>
            </p:extLst>
          </p:nvPr>
        </p:nvGraphicFramePr>
        <p:xfrm>
          <a:off x="342000" y="1253903"/>
          <a:ext cx="3653936" cy="2592285"/>
        </p:xfrm>
        <a:graphic>
          <a:graphicData uri="http://schemas.openxmlformats.org/drawingml/2006/table">
            <a:tbl>
              <a:tblPr firstRow="1" bandRow="1"/>
              <a:tblGrid>
                <a:gridCol w="1349680">
                  <a:extLst>
                    <a:ext uri="{9D8B030D-6E8A-4147-A177-3AD203B41FA5}">
                      <a16:colId xmlns:a16="http://schemas.microsoft.com/office/drawing/2014/main" val="3198517989"/>
                    </a:ext>
                  </a:extLst>
                </a:gridCol>
                <a:gridCol w="1152128">
                  <a:extLst>
                    <a:ext uri="{9D8B030D-6E8A-4147-A177-3AD203B41FA5}">
                      <a16:colId xmlns:a16="http://schemas.microsoft.com/office/drawing/2014/main" val="570084278"/>
                    </a:ext>
                  </a:extLst>
                </a:gridCol>
                <a:gridCol w="1152128">
                  <a:extLst>
                    <a:ext uri="{9D8B030D-6E8A-4147-A177-3AD203B41FA5}">
                      <a16:colId xmlns:a16="http://schemas.microsoft.com/office/drawing/2014/main" val="126836986"/>
                    </a:ext>
                  </a:extLst>
                </a:gridCol>
              </a:tblGrid>
              <a:tr h="61249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Demographic characteristics</a:t>
                      </a: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 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 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Age (years)</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45.1</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13.07</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44.2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11.14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Sex [n (%)]</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Female</a:t>
                      </a: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54 (84.4)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53 (74.6)</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Male</a:t>
                      </a: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10 (15.6)</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18 (25.4)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Height (cm)</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160.1</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7.57</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161.5</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7.25</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3939586"/>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Body weight (kg)</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55.7</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11.31</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56.9</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10.01</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423000"/>
                  </a:ext>
                </a:extLst>
              </a:tr>
              <a:tr h="282827">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BMI (kg/m</a:t>
                      </a:r>
                      <a:r>
                        <a:rPr lang="en-us" sz="1100" baseline="30000" dirty="0">
                          <a:latin typeface="Calibri" panose="020F0502020204030204" pitchFamily="34" charset="0"/>
                          <a:ea typeface="メイリオ" panose="020B0604030504040204" pitchFamily="50" charset="-128"/>
                          <a:cs typeface="Calibri" panose="020F0502020204030204" pitchFamily="34" charset="0"/>
                        </a:rPr>
                        <a:t>2</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baseline="0" dirty="0">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21.7</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3.67</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21.7</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2.84</a:t>
                      </a:r>
                      <a:endParaRPr kumimoji="1" lang="ja-JP" altLang="en-US" sz="1100" dirty="0">
                        <a:latin typeface="Calibri" panose="020F0502020204030204" pitchFamily="34" charset="0"/>
                        <a:ea typeface="メイリオ" panose="020B0604030504040204" pitchFamily="50" charset="-128"/>
                        <a:cs typeface="Calibri" panose="020F0502020204030204" pitchFamily="34" charset="0"/>
                      </a:endParaRPr>
                    </a:p>
                  </a:txBody>
                  <a:tcPr marT="72000" marB="36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0213291"/>
                  </a:ext>
                </a:extLst>
              </a:tr>
            </a:tbl>
          </a:graphicData>
        </a:graphic>
      </p:graphicFrame>
      <p:sp>
        <p:nvSpPr>
          <p:cNvPr id="15" name="テキスト ボックス 22">
            <a:extLst>
              <a:ext uri="{FF2B5EF4-FFF2-40B4-BE49-F238E27FC236}">
                <a16:creationId xmlns:a16="http://schemas.microsoft.com/office/drawing/2014/main" id="{7BAA7A1E-C7E5-401B-9788-E26FB6F18E2F}"/>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17"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8" name="テキスト ボックス 17">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382825412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5877995-0080-473D-AFD5-E903E01FC0D2}"/>
              </a:ext>
            </a:extLst>
          </p:cNvPr>
          <p:cNvSpPr>
            <a:spLocks noGrp="1"/>
          </p:cNvSpPr>
          <p:nvPr>
            <p:ph type="title"/>
          </p:nvPr>
        </p:nvSpPr>
        <p:spPr/>
        <p:txBody>
          <a:bodyPr rtlCol="0"/>
          <a:lstStyle/>
          <a:p>
            <a:pPr rtl="0"/>
            <a:r>
              <a:rPr lang="en-us"/>
              <a:t>Change in SBM frequency at Week 1 (primary endpoint)</a:t>
            </a:r>
            <a:endParaRPr kumimoji="1" lang="ja-JP" altLang="en-US" dirty="0"/>
          </a:p>
        </p:txBody>
      </p:sp>
      <p:sp>
        <p:nvSpPr>
          <p:cNvPr id="5" name="テキスト ボックス 10">
            <a:extLst>
              <a:ext uri="{FF2B5EF4-FFF2-40B4-BE49-F238E27FC236}">
                <a16:creationId xmlns:a16="http://schemas.microsoft.com/office/drawing/2014/main" id="{20D358D2-E0CA-4AE4-9E20-E70374B1E8A5}"/>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DCBEE744-9237-4B58-98BB-E9EA48780B8B}"/>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06" name="テキスト ボックス 105">
            <a:extLst>
              <a:ext uri="{FF2B5EF4-FFF2-40B4-BE49-F238E27FC236}">
                <a16:creationId xmlns:a16="http://schemas.microsoft.com/office/drawing/2014/main" id="{A5264245-000B-4AA5-A613-E1CB5C4BB0A0}"/>
              </a:ext>
            </a:extLst>
          </p:cNvPr>
          <p:cNvSpPr txBox="1"/>
          <p:nvPr/>
        </p:nvSpPr>
        <p:spPr>
          <a:xfrm>
            <a:off x="1014400" y="1280547"/>
            <a:ext cx="1183336" cy="286232"/>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(Times/week)</a:t>
            </a:r>
            <a:endParaRPr kumimoji="1" lang="ja-JP" altLang="en-US"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8" name="テキスト ボックス 107">
            <a:extLst>
              <a:ext uri="{FF2B5EF4-FFF2-40B4-BE49-F238E27FC236}">
                <a16:creationId xmlns:a16="http://schemas.microsoft.com/office/drawing/2014/main" id="{551542D1-A775-4CF8-ABE0-05DA516DA257}"/>
              </a:ext>
            </a:extLst>
          </p:cNvPr>
          <p:cNvSpPr txBox="1"/>
          <p:nvPr/>
        </p:nvSpPr>
        <p:spPr>
          <a:xfrm>
            <a:off x="2446807" y="1173860"/>
            <a:ext cx="4510978" cy="480131"/>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Mean ± SD</a:t>
            </a:r>
            <a:endParaRPr kumimoji="1" lang="en-US" altLang="ja-JP"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Treatment difference (95% CI) by ANCOVA: -0.4 (-1.4 to 0.2)</a:t>
            </a:r>
            <a:endParaRPr kumimoji="1" lang="en-US" altLang="ja-JP"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5" name="Rectangle 15">
            <a:extLst>
              <a:ext uri="{FF2B5EF4-FFF2-40B4-BE49-F238E27FC236}">
                <a16:creationId xmlns:a16="http://schemas.microsoft.com/office/drawing/2014/main" id="{A8D78219-B20A-42B7-AF6F-5258D3DBE35B}"/>
              </a:ext>
            </a:extLst>
          </p:cNvPr>
          <p:cNvSpPr>
            <a:spLocks noChangeArrowheads="1"/>
          </p:cNvSpPr>
          <p:nvPr/>
        </p:nvSpPr>
        <p:spPr bwMode="auto">
          <a:xfrm>
            <a:off x="1564390" y="415308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3" name="Rectangle 23">
            <a:extLst>
              <a:ext uri="{FF2B5EF4-FFF2-40B4-BE49-F238E27FC236}">
                <a16:creationId xmlns:a16="http://schemas.microsoft.com/office/drawing/2014/main" id="{184D62B5-8E50-4087-8C3B-13D8C3CF51EB}"/>
              </a:ext>
            </a:extLst>
          </p:cNvPr>
          <p:cNvSpPr>
            <a:spLocks noChangeArrowheads="1"/>
          </p:cNvSpPr>
          <p:nvPr/>
        </p:nvSpPr>
        <p:spPr bwMode="auto">
          <a:xfrm>
            <a:off x="1564390" y="160388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8</a:t>
            </a:r>
            <a:endParaRPr kumimoji="0" lang="ja-JP" altLang="ja-JP" sz="18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4" name="テキスト ボックス 123">
            <a:extLst>
              <a:ext uri="{FF2B5EF4-FFF2-40B4-BE49-F238E27FC236}">
                <a16:creationId xmlns:a16="http://schemas.microsoft.com/office/drawing/2014/main" id="{B8F150BB-AFD2-4B91-92C3-9196A146948E}"/>
              </a:ext>
            </a:extLst>
          </p:cNvPr>
          <p:cNvSpPr txBox="1"/>
          <p:nvPr/>
        </p:nvSpPr>
        <p:spPr>
          <a:xfrm>
            <a:off x="2297254" y="4252616"/>
            <a:ext cx="1863441" cy="4605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Two 12-μg capsules BID</a:t>
            </a:r>
            <a:endParaRPr kumimoji="1" lang="en-US" altLang="ja-JP"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(n=60)</a:t>
            </a:r>
            <a:endParaRPr kumimoji="1" lang="ja-JP" altLang="en-US"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5" name="テキスト ボックス 124">
            <a:extLst>
              <a:ext uri="{FF2B5EF4-FFF2-40B4-BE49-F238E27FC236}">
                <a16:creationId xmlns:a16="http://schemas.microsoft.com/office/drawing/2014/main" id="{468D3934-F76C-444D-B6E6-943E035A16D4}"/>
              </a:ext>
            </a:extLst>
          </p:cNvPr>
          <p:cNvSpPr txBox="1"/>
          <p:nvPr/>
        </p:nvSpPr>
        <p:spPr>
          <a:xfrm>
            <a:off x="5264024" y="4252614"/>
            <a:ext cx="1794126" cy="4605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One 24-μg capsule BID</a:t>
            </a:r>
            <a:endParaRPr kumimoji="1" lang="en-US" altLang="ja-JP"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120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(n=65)</a:t>
            </a:r>
            <a:endParaRPr kumimoji="1" lang="ja-JP" altLang="en-US" sz="14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40" name="テキスト ボックス 139">
            <a:extLst>
              <a:ext uri="{FF2B5EF4-FFF2-40B4-BE49-F238E27FC236}">
                <a16:creationId xmlns:a16="http://schemas.microsoft.com/office/drawing/2014/main" id="{0895936E-FA21-4E36-BD07-C6676F891FA7}"/>
              </a:ext>
            </a:extLst>
          </p:cNvPr>
          <p:cNvSpPr txBox="1"/>
          <p:nvPr/>
        </p:nvSpPr>
        <p:spPr>
          <a:xfrm>
            <a:off x="6159930" y="4697245"/>
            <a:ext cx="2642070" cy="197353"/>
          </a:xfrm>
          <a:prstGeom prst="rect">
            <a:avLst/>
          </a:prstGeom>
          <a:noFill/>
        </p:spPr>
        <p:txBody>
          <a:bodyPr wrap="none" tIns="36000" bIns="36000" rtlCol="0" anchor="b">
            <a:spAutoFit/>
          </a:bodyPr>
          <a:lstStyle/>
          <a:p>
            <a:pPr algn="r" defTabSz="457200" rtl="0" eaLnBrk="1" fontAlgn="auto" hangingPunct="1">
              <a:lnSpc>
                <a:spcPct val="90000"/>
              </a:lnSpc>
              <a:spcBef>
                <a:spcPts val="0"/>
              </a:spcBef>
              <a:spcAft>
                <a:spcPts val="0"/>
              </a:spcAft>
            </a:pPr>
            <a:r>
              <a:rPr lang="en-us" sz="9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Analysis in the per-protocol set (PPS) of 125 patients</a:t>
            </a:r>
          </a:p>
        </p:txBody>
      </p:sp>
      <p:sp>
        <p:nvSpPr>
          <p:cNvPr id="96" name="Line 12">
            <a:extLst>
              <a:ext uri="{FF2B5EF4-FFF2-40B4-BE49-F238E27FC236}">
                <a16:creationId xmlns:a16="http://schemas.microsoft.com/office/drawing/2014/main" id="{3FEDD535-5FC6-432C-B02F-06D7CE0D7437}"/>
              </a:ext>
            </a:extLst>
          </p:cNvPr>
          <p:cNvSpPr>
            <a:spLocks noChangeShapeType="1"/>
          </p:cNvSpPr>
          <p:nvPr/>
        </p:nvSpPr>
        <p:spPr bwMode="auto">
          <a:xfrm flipV="1">
            <a:off x="1758950" y="1700213"/>
            <a:ext cx="0" cy="2540528"/>
          </a:xfrm>
          <a:prstGeom prst="line">
            <a:avLst/>
          </a:prstGeom>
          <a:noFill/>
          <a:ln w="12700" cap="flat">
            <a:solidFill>
              <a:schemeClr val="tx1">
                <a:lumMod val="95000"/>
                <a:lumOff val="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nvGrpSpPr>
          <p:cNvPr id="97" name="グループ化 96">
            <a:extLst>
              <a:ext uri="{FF2B5EF4-FFF2-40B4-BE49-F238E27FC236}">
                <a16:creationId xmlns:a16="http://schemas.microsoft.com/office/drawing/2014/main" id="{FF795F35-B8A1-4090-876F-0603B5F560AE}"/>
              </a:ext>
            </a:extLst>
          </p:cNvPr>
          <p:cNvGrpSpPr/>
          <p:nvPr/>
        </p:nvGrpSpPr>
        <p:grpSpPr>
          <a:xfrm>
            <a:off x="1758949" y="1700213"/>
            <a:ext cx="5864225" cy="2222961"/>
            <a:chOff x="1711325" y="1741488"/>
            <a:chExt cx="46800" cy="3023988"/>
          </a:xfrm>
        </p:grpSpPr>
        <p:sp>
          <p:nvSpPr>
            <p:cNvPr id="98" name="Line 14">
              <a:extLst>
                <a:ext uri="{FF2B5EF4-FFF2-40B4-BE49-F238E27FC236}">
                  <a16:creationId xmlns:a16="http://schemas.microsoft.com/office/drawing/2014/main" id="{DCDE29BB-E8C6-4779-86BE-280B9E738BD2}"/>
                </a:ext>
              </a:extLst>
            </p:cNvPr>
            <p:cNvSpPr>
              <a:spLocks noChangeShapeType="1"/>
            </p:cNvSpPr>
            <p:nvPr/>
          </p:nvSpPr>
          <p:spPr bwMode="auto">
            <a:xfrm>
              <a:off x="1711325" y="4765476"/>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9" name="Line 14">
              <a:extLst>
                <a:ext uri="{FF2B5EF4-FFF2-40B4-BE49-F238E27FC236}">
                  <a16:creationId xmlns:a16="http://schemas.microsoft.com/office/drawing/2014/main" id="{92520010-E8E7-4E97-ADB9-FC2294A2B95E}"/>
                </a:ext>
              </a:extLst>
            </p:cNvPr>
            <p:cNvSpPr>
              <a:spLocks noChangeShapeType="1"/>
            </p:cNvSpPr>
            <p:nvPr/>
          </p:nvSpPr>
          <p:spPr bwMode="auto">
            <a:xfrm>
              <a:off x="1711325" y="4333478"/>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0" name="Line 14">
              <a:extLst>
                <a:ext uri="{FF2B5EF4-FFF2-40B4-BE49-F238E27FC236}">
                  <a16:creationId xmlns:a16="http://schemas.microsoft.com/office/drawing/2014/main" id="{0A2F48A0-7EE7-49D6-8076-1B8944CB90AC}"/>
                </a:ext>
              </a:extLst>
            </p:cNvPr>
            <p:cNvSpPr>
              <a:spLocks noChangeShapeType="1"/>
            </p:cNvSpPr>
            <p:nvPr/>
          </p:nvSpPr>
          <p:spPr bwMode="auto">
            <a:xfrm>
              <a:off x="1711325" y="3901480"/>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1" name="Line 14">
              <a:extLst>
                <a:ext uri="{FF2B5EF4-FFF2-40B4-BE49-F238E27FC236}">
                  <a16:creationId xmlns:a16="http://schemas.microsoft.com/office/drawing/2014/main" id="{D38380DE-508B-4BA9-AD69-075A07D15E32}"/>
                </a:ext>
              </a:extLst>
            </p:cNvPr>
            <p:cNvSpPr>
              <a:spLocks noChangeShapeType="1"/>
            </p:cNvSpPr>
            <p:nvPr/>
          </p:nvSpPr>
          <p:spPr bwMode="auto">
            <a:xfrm>
              <a:off x="1711325" y="3469481"/>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2" name="Line 14">
              <a:extLst>
                <a:ext uri="{FF2B5EF4-FFF2-40B4-BE49-F238E27FC236}">
                  <a16:creationId xmlns:a16="http://schemas.microsoft.com/office/drawing/2014/main" id="{BD7B1717-CFF0-4BC2-B19C-BC66BE9D686C}"/>
                </a:ext>
              </a:extLst>
            </p:cNvPr>
            <p:cNvSpPr>
              <a:spLocks noChangeShapeType="1"/>
            </p:cNvSpPr>
            <p:nvPr/>
          </p:nvSpPr>
          <p:spPr bwMode="auto">
            <a:xfrm>
              <a:off x="1711325" y="3037482"/>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3" name="Line 14">
              <a:extLst>
                <a:ext uri="{FF2B5EF4-FFF2-40B4-BE49-F238E27FC236}">
                  <a16:creationId xmlns:a16="http://schemas.microsoft.com/office/drawing/2014/main" id="{E7C922A5-B977-4B9B-8EAB-57F3715D6195}"/>
                </a:ext>
              </a:extLst>
            </p:cNvPr>
            <p:cNvSpPr>
              <a:spLocks noChangeShapeType="1"/>
            </p:cNvSpPr>
            <p:nvPr/>
          </p:nvSpPr>
          <p:spPr bwMode="auto">
            <a:xfrm>
              <a:off x="1711325" y="2605484"/>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4" name="Line 14">
              <a:extLst>
                <a:ext uri="{FF2B5EF4-FFF2-40B4-BE49-F238E27FC236}">
                  <a16:creationId xmlns:a16="http://schemas.microsoft.com/office/drawing/2014/main" id="{6EC2266F-14E6-4CDE-8444-C746EE053502}"/>
                </a:ext>
              </a:extLst>
            </p:cNvPr>
            <p:cNvSpPr>
              <a:spLocks noChangeShapeType="1"/>
            </p:cNvSpPr>
            <p:nvPr/>
          </p:nvSpPr>
          <p:spPr bwMode="auto">
            <a:xfrm>
              <a:off x="1711325" y="2173486"/>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5" name="Line 14">
              <a:extLst>
                <a:ext uri="{FF2B5EF4-FFF2-40B4-BE49-F238E27FC236}">
                  <a16:creationId xmlns:a16="http://schemas.microsoft.com/office/drawing/2014/main" id="{3012931E-802D-447E-844D-89F87D594E0D}"/>
                </a:ext>
              </a:extLst>
            </p:cNvPr>
            <p:cNvSpPr>
              <a:spLocks noChangeShapeType="1"/>
            </p:cNvSpPr>
            <p:nvPr/>
          </p:nvSpPr>
          <p:spPr bwMode="auto">
            <a:xfrm>
              <a:off x="1711325" y="1741488"/>
              <a:ext cx="46800" cy="0"/>
            </a:xfrm>
            <a:prstGeom prst="line">
              <a:avLst/>
            </a:prstGeom>
            <a:noFill/>
            <a:ln w="12700" cap="flat">
              <a:solidFill>
                <a:schemeClr val="bg1">
                  <a:lumMod val="8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107" name="テキスト ボックス 106">
            <a:extLst>
              <a:ext uri="{FF2B5EF4-FFF2-40B4-BE49-F238E27FC236}">
                <a16:creationId xmlns:a16="http://schemas.microsoft.com/office/drawing/2014/main" id="{485B27FE-57FA-407F-A70E-F1561310DE4C}"/>
              </a:ext>
            </a:extLst>
          </p:cNvPr>
          <p:cNvSpPr txBox="1"/>
          <p:nvPr/>
        </p:nvSpPr>
        <p:spPr>
          <a:xfrm>
            <a:off x="1085648" y="1843954"/>
            <a:ext cx="406265" cy="2224712"/>
          </a:xfrm>
          <a:prstGeom prst="rect">
            <a:avLst/>
          </a:prstGeom>
          <a:noFill/>
        </p:spPr>
        <p:txBody>
          <a:bodyPr vert="vert270"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600" b="0" i="0" u="none" strike="noStrike" kern="120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Change in SBM frequency</a:t>
            </a:r>
          </a:p>
        </p:txBody>
      </p:sp>
      <p:sp>
        <p:nvSpPr>
          <p:cNvPr id="109" name="Rectangle 6">
            <a:extLst>
              <a:ext uri="{FF2B5EF4-FFF2-40B4-BE49-F238E27FC236}">
                <a16:creationId xmlns:a16="http://schemas.microsoft.com/office/drawing/2014/main" id="{DE6DC42F-BFD6-4011-BFDA-483CDCF79BFC}"/>
              </a:ext>
            </a:extLst>
          </p:cNvPr>
          <p:cNvSpPr>
            <a:spLocks noChangeArrowheads="1"/>
          </p:cNvSpPr>
          <p:nvPr/>
        </p:nvSpPr>
        <p:spPr bwMode="auto">
          <a:xfrm>
            <a:off x="2770188" y="3286147"/>
            <a:ext cx="917575" cy="954594"/>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10" name="Rectangle 7">
            <a:extLst>
              <a:ext uri="{FF2B5EF4-FFF2-40B4-BE49-F238E27FC236}">
                <a16:creationId xmlns:a16="http://schemas.microsoft.com/office/drawing/2014/main" id="{69CAA44B-F090-459B-B9EA-730F08800A5D}"/>
              </a:ext>
            </a:extLst>
          </p:cNvPr>
          <p:cNvSpPr>
            <a:spLocks noChangeArrowheads="1"/>
          </p:cNvSpPr>
          <p:nvPr/>
        </p:nvSpPr>
        <p:spPr bwMode="auto">
          <a:xfrm>
            <a:off x="2770188" y="3286147"/>
            <a:ext cx="917575" cy="954594"/>
          </a:xfrm>
          <a:prstGeom prst="rect">
            <a:avLst/>
          </a:prstGeom>
          <a:noFill/>
          <a:ln w="9525" cap="flat">
            <a:solidFill>
              <a:srgbClr val="70AD4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2" name="Freeform 10">
            <a:extLst>
              <a:ext uri="{FF2B5EF4-FFF2-40B4-BE49-F238E27FC236}">
                <a16:creationId xmlns:a16="http://schemas.microsoft.com/office/drawing/2014/main" id="{C0AB6CD9-0FD5-41F2-9D32-B02862F03BBE}"/>
              </a:ext>
            </a:extLst>
          </p:cNvPr>
          <p:cNvSpPr>
            <a:spLocks noEditPoints="1"/>
          </p:cNvSpPr>
          <p:nvPr/>
        </p:nvSpPr>
        <p:spPr bwMode="auto">
          <a:xfrm>
            <a:off x="3200400" y="2072482"/>
            <a:ext cx="57150" cy="1213665"/>
          </a:xfrm>
          <a:custGeom>
            <a:avLst/>
            <a:gdLst>
              <a:gd name="T0" fmla="*/ 18 w 36"/>
              <a:gd name="T1" fmla="*/ 1040 h 1040"/>
              <a:gd name="T2" fmla="*/ 18 w 36"/>
              <a:gd name="T3" fmla="*/ 0 h 1040"/>
              <a:gd name="T4" fmla="*/ 0 w 36"/>
              <a:gd name="T5" fmla="*/ 0 h 1040"/>
              <a:gd name="T6" fmla="*/ 36 w 36"/>
              <a:gd name="T7" fmla="*/ 0 h 1040"/>
            </a:gdLst>
            <a:ahLst/>
            <a:cxnLst>
              <a:cxn ang="0">
                <a:pos x="T0" y="T1"/>
              </a:cxn>
              <a:cxn ang="0">
                <a:pos x="T2" y="T3"/>
              </a:cxn>
              <a:cxn ang="0">
                <a:pos x="T4" y="T5"/>
              </a:cxn>
              <a:cxn ang="0">
                <a:pos x="T6" y="T7"/>
              </a:cxn>
            </a:cxnLst>
            <a:rect l="0" t="0" r="r" b="b"/>
            <a:pathLst>
              <a:path w="36" h="1040">
                <a:moveTo>
                  <a:pt x="18" y="1040"/>
                </a:moveTo>
                <a:lnTo>
                  <a:pt x="18" y="0"/>
                </a:lnTo>
                <a:moveTo>
                  <a:pt x="0" y="0"/>
                </a:moveTo>
                <a:lnTo>
                  <a:pt x="36" y="0"/>
                </a:lnTo>
              </a:path>
            </a:pathLst>
          </a:custGeom>
          <a:noFill/>
          <a:ln w="19050" cap="flat">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3" name="Freeform 11">
            <a:extLst>
              <a:ext uri="{FF2B5EF4-FFF2-40B4-BE49-F238E27FC236}">
                <a16:creationId xmlns:a16="http://schemas.microsoft.com/office/drawing/2014/main" id="{B02D5DF1-8B5C-4961-9706-7F2801673B64}"/>
              </a:ext>
            </a:extLst>
          </p:cNvPr>
          <p:cNvSpPr>
            <a:spLocks noEditPoints="1"/>
          </p:cNvSpPr>
          <p:nvPr/>
        </p:nvSpPr>
        <p:spPr bwMode="auto">
          <a:xfrm>
            <a:off x="6132513" y="2014835"/>
            <a:ext cx="57150" cy="1131072"/>
          </a:xfrm>
          <a:custGeom>
            <a:avLst/>
            <a:gdLst>
              <a:gd name="T0" fmla="*/ 18 w 36"/>
              <a:gd name="T1" fmla="*/ 992 h 992"/>
              <a:gd name="T2" fmla="*/ 18 w 36"/>
              <a:gd name="T3" fmla="*/ 0 h 992"/>
              <a:gd name="T4" fmla="*/ 0 w 36"/>
              <a:gd name="T5" fmla="*/ 0 h 992"/>
              <a:gd name="T6" fmla="*/ 36 w 36"/>
              <a:gd name="T7" fmla="*/ 0 h 992"/>
            </a:gdLst>
            <a:ahLst/>
            <a:cxnLst>
              <a:cxn ang="0">
                <a:pos x="T0" y="T1"/>
              </a:cxn>
              <a:cxn ang="0">
                <a:pos x="T2" y="T3"/>
              </a:cxn>
              <a:cxn ang="0">
                <a:pos x="T4" y="T5"/>
              </a:cxn>
              <a:cxn ang="0">
                <a:pos x="T6" y="T7"/>
              </a:cxn>
            </a:cxnLst>
            <a:rect l="0" t="0" r="r" b="b"/>
            <a:pathLst>
              <a:path w="36" h="992">
                <a:moveTo>
                  <a:pt x="18" y="992"/>
                </a:moveTo>
                <a:lnTo>
                  <a:pt x="18" y="0"/>
                </a:lnTo>
                <a:moveTo>
                  <a:pt x="0" y="0"/>
                </a:moveTo>
                <a:lnTo>
                  <a:pt x="36" y="0"/>
                </a:lnTo>
              </a:path>
            </a:pathLst>
          </a:custGeom>
          <a:noFill/>
          <a:ln w="19050" cap="flat">
            <a:solidFill>
              <a:schemeClr val="tx1">
                <a:lumMod val="95000"/>
                <a:lumOff val="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6" name="Rectangle 16">
            <a:extLst>
              <a:ext uri="{FF2B5EF4-FFF2-40B4-BE49-F238E27FC236}">
                <a16:creationId xmlns:a16="http://schemas.microsoft.com/office/drawing/2014/main" id="{739756CB-855B-4C30-BB49-82760D24777B}"/>
              </a:ext>
            </a:extLst>
          </p:cNvPr>
          <p:cNvSpPr>
            <a:spLocks noChangeArrowheads="1"/>
          </p:cNvSpPr>
          <p:nvPr/>
        </p:nvSpPr>
        <p:spPr bwMode="auto">
          <a:xfrm>
            <a:off x="1564390" y="3833206"/>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1</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7" name="Rectangle 17">
            <a:extLst>
              <a:ext uri="{FF2B5EF4-FFF2-40B4-BE49-F238E27FC236}">
                <a16:creationId xmlns:a16="http://schemas.microsoft.com/office/drawing/2014/main" id="{A95B7A0D-71FF-4949-AC67-11FA952576C7}"/>
              </a:ext>
            </a:extLst>
          </p:cNvPr>
          <p:cNvSpPr>
            <a:spLocks noChangeArrowheads="1"/>
          </p:cNvSpPr>
          <p:nvPr/>
        </p:nvSpPr>
        <p:spPr bwMode="auto">
          <a:xfrm>
            <a:off x="1564390" y="3515786"/>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2</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8" name="Rectangle 18">
            <a:extLst>
              <a:ext uri="{FF2B5EF4-FFF2-40B4-BE49-F238E27FC236}">
                <a16:creationId xmlns:a16="http://schemas.microsoft.com/office/drawing/2014/main" id="{370323EF-0901-44D5-913F-BE754867F9E0}"/>
              </a:ext>
            </a:extLst>
          </p:cNvPr>
          <p:cNvSpPr>
            <a:spLocks noChangeArrowheads="1"/>
          </p:cNvSpPr>
          <p:nvPr/>
        </p:nvSpPr>
        <p:spPr bwMode="auto">
          <a:xfrm>
            <a:off x="1564390" y="3198366"/>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3</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9" name="Rectangle 19">
            <a:extLst>
              <a:ext uri="{FF2B5EF4-FFF2-40B4-BE49-F238E27FC236}">
                <a16:creationId xmlns:a16="http://schemas.microsoft.com/office/drawing/2014/main" id="{4437E2A6-7A22-4284-AFB9-5E049B849B9D}"/>
              </a:ext>
            </a:extLst>
          </p:cNvPr>
          <p:cNvSpPr>
            <a:spLocks noChangeArrowheads="1"/>
          </p:cNvSpPr>
          <p:nvPr/>
        </p:nvSpPr>
        <p:spPr bwMode="auto">
          <a:xfrm>
            <a:off x="1564390" y="287861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4</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0" name="Rectangle 20">
            <a:extLst>
              <a:ext uri="{FF2B5EF4-FFF2-40B4-BE49-F238E27FC236}">
                <a16:creationId xmlns:a16="http://schemas.microsoft.com/office/drawing/2014/main" id="{41F699E5-3277-40F4-B148-300007D58363}"/>
              </a:ext>
            </a:extLst>
          </p:cNvPr>
          <p:cNvSpPr>
            <a:spLocks noChangeArrowheads="1"/>
          </p:cNvSpPr>
          <p:nvPr/>
        </p:nvSpPr>
        <p:spPr bwMode="auto">
          <a:xfrm>
            <a:off x="1564390" y="256235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5</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1" name="Rectangle 21">
            <a:extLst>
              <a:ext uri="{FF2B5EF4-FFF2-40B4-BE49-F238E27FC236}">
                <a16:creationId xmlns:a16="http://schemas.microsoft.com/office/drawing/2014/main" id="{D16DF14F-AED0-4106-9D2F-3B8C79932E5C}"/>
              </a:ext>
            </a:extLst>
          </p:cNvPr>
          <p:cNvSpPr>
            <a:spLocks noChangeArrowheads="1"/>
          </p:cNvSpPr>
          <p:nvPr/>
        </p:nvSpPr>
        <p:spPr bwMode="auto">
          <a:xfrm>
            <a:off x="1564390" y="224493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6</a:t>
            </a:r>
            <a:endParaRPr kumimoji="0" lang="ja-JP" altLang="ja-JP"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2" name="Rectangle 22">
            <a:extLst>
              <a:ext uri="{FF2B5EF4-FFF2-40B4-BE49-F238E27FC236}">
                <a16:creationId xmlns:a16="http://schemas.microsoft.com/office/drawing/2014/main" id="{8E940E25-F0C8-4BE9-AD14-D32F76199740}"/>
              </a:ext>
            </a:extLst>
          </p:cNvPr>
          <p:cNvSpPr>
            <a:spLocks noChangeArrowheads="1"/>
          </p:cNvSpPr>
          <p:nvPr/>
        </p:nvSpPr>
        <p:spPr bwMode="auto">
          <a:xfrm>
            <a:off x="1564390" y="192751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en-us" sz="1400" b="0" i="0" u="none" strike="noStrike" kern="1200" cap="none" normalizeH="0" noProof="0">
                <a:ln>
                  <a:noFill/>
                </a:ln>
                <a:solidFill>
                  <a:srgbClr val="000000"/>
                </a:solidFill>
                <a:effectLst/>
                <a:uLnTx/>
                <a:uFillTx/>
                <a:latin typeface="Calibri" panose="020F0502020204030204" pitchFamily="34" charset="0"/>
                <a:ea typeface="メイリオ" panose="020B0604030504040204" pitchFamily="50" charset="-128"/>
                <a:cs typeface="Calibri" panose="020F0502020204030204" pitchFamily="34" charset="0"/>
              </a:rPr>
              <a:t>7</a:t>
            </a:r>
            <a:endParaRPr kumimoji="0" lang="ja-JP" altLang="ja-JP" sz="1800" b="0" i="0" u="none" strike="noStrike" kern="120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nvGrpSpPr>
          <p:cNvPr id="126" name="グループ化 125">
            <a:extLst>
              <a:ext uri="{FF2B5EF4-FFF2-40B4-BE49-F238E27FC236}">
                <a16:creationId xmlns:a16="http://schemas.microsoft.com/office/drawing/2014/main" id="{57BC35A7-8AC2-4A1D-8B5A-95FF830EE71E}"/>
              </a:ext>
            </a:extLst>
          </p:cNvPr>
          <p:cNvGrpSpPr/>
          <p:nvPr/>
        </p:nvGrpSpPr>
        <p:grpSpPr>
          <a:xfrm>
            <a:off x="1711325" y="1700213"/>
            <a:ext cx="46800" cy="2222961"/>
            <a:chOff x="1711325" y="1741488"/>
            <a:chExt cx="46800" cy="3023988"/>
          </a:xfrm>
        </p:grpSpPr>
        <p:sp>
          <p:nvSpPr>
            <p:cNvPr id="127" name="Line 14">
              <a:extLst>
                <a:ext uri="{FF2B5EF4-FFF2-40B4-BE49-F238E27FC236}">
                  <a16:creationId xmlns:a16="http://schemas.microsoft.com/office/drawing/2014/main" id="{6734AE0A-5D4E-4E86-B571-7E6AC0D36A4A}"/>
                </a:ext>
              </a:extLst>
            </p:cNvPr>
            <p:cNvSpPr>
              <a:spLocks noChangeShapeType="1"/>
            </p:cNvSpPr>
            <p:nvPr/>
          </p:nvSpPr>
          <p:spPr bwMode="auto">
            <a:xfrm>
              <a:off x="1711325" y="476547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8" name="Line 14">
              <a:extLst>
                <a:ext uri="{FF2B5EF4-FFF2-40B4-BE49-F238E27FC236}">
                  <a16:creationId xmlns:a16="http://schemas.microsoft.com/office/drawing/2014/main" id="{B58A0847-8D4C-43ED-A6BE-56A46809342F}"/>
                </a:ext>
              </a:extLst>
            </p:cNvPr>
            <p:cNvSpPr>
              <a:spLocks noChangeShapeType="1"/>
            </p:cNvSpPr>
            <p:nvPr/>
          </p:nvSpPr>
          <p:spPr bwMode="auto">
            <a:xfrm>
              <a:off x="1711325" y="433347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29" name="Line 14">
              <a:extLst>
                <a:ext uri="{FF2B5EF4-FFF2-40B4-BE49-F238E27FC236}">
                  <a16:creationId xmlns:a16="http://schemas.microsoft.com/office/drawing/2014/main" id="{380FA897-2500-4197-A42F-494EA7EA2040}"/>
                </a:ext>
              </a:extLst>
            </p:cNvPr>
            <p:cNvSpPr>
              <a:spLocks noChangeShapeType="1"/>
            </p:cNvSpPr>
            <p:nvPr/>
          </p:nvSpPr>
          <p:spPr bwMode="auto">
            <a:xfrm>
              <a:off x="1711325" y="390148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0" name="Line 14">
              <a:extLst>
                <a:ext uri="{FF2B5EF4-FFF2-40B4-BE49-F238E27FC236}">
                  <a16:creationId xmlns:a16="http://schemas.microsoft.com/office/drawing/2014/main" id="{DF222DFD-511E-4209-8046-2347C43A4D48}"/>
                </a:ext>
              </a:extLst>
            </p:cNvPr>
            <p:cNvSpPr>
              <a:spLocks noChangeShapeType="1"/>
            </p:cNvSpPr>
            <p:nvPr/>
          </p:nvSpPr>
          <p:spPr bwMode="auto">
            <a:xfrm>
              <a:off x="1711325" y="3469481"/>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1" name="Line 14">
              <a:extLst>
                <a:ext uri="{FF2B5EF4-FFF2-40B4-BE49-F238E27FC236}">
                  <a16:creationId xmlns:a16="http://schemas.microsoft.com/office/drawing/2014/main" id="{C5F4E68A-3032-484C-981D-0653CFBFE6C3}"/>
                </a:ext>
              </a:extLst>
            </p:cNvPr>
            <p:cNvSpPr>
              <a:spLocks noChangeShapeType="1"/>
            </p:cNvSpPr>
            <p:nvPr/>
          </p:nvSpPr>
          <p:spPr bwMode="auto">
            <a:xfrm>
              <a:off x="1711325" y="303748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2" name="Line 14">
              <a:extLst>
                <a:ext uri="{FF2B5EF4-FFF2-40B4-BE49-F238E27FC236}">
                  <a16:creationId xmlns:a16="http://schemas.microsoft.com/office/drawing/2014/main" id="{9024F230-62D6-4FC9-8870-15558D001D3D}"/>
                </a:ext>
              </a:extLst>
            </p:cNvPr>
            <p:cNvSpPr>
              <a:spLocks noChangeShapeType="1"/>
            </p:cNvSpPr>
            <p:nvPr/>
          </p:nvSpPr>
          <p:spPr bwMode="auto">
            <a:xfrm>
              <a:off x="1711325" y="260548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3" name="Line 14">
              <a:extLst>
                <a:ext uri="{FF2B5EF4-FFF2-40B4-BE49-F238E27FC236}">
                  <a16:creationId xmlns:a16="http://schemas.microsoft.com/office/drawing/2014/main" id="{DD039592-748C-4FD0-AE68-600C7167BA27}"/>
                </a:ext>
              </a:extLst>
            </p:cNvPr>
            <p:cNvSpPr>
              <a:spLocks noChangeShapeType="1"/>
            </p:cNvSpPr>
            <p:nvPr/>
          </p:nvSpPr>
          <p:spPr bwMode="auto">
            <a:xfrm>
              <a:off x="1711325" y="217348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4" name="Line 14">
              <a:extLst>
                <a:ext uri="{FF2B5EF4-FFF2-40B4-BE49-F238E27FC236}">
                  <a16:creationId xmlns:a16="http://schemas.microsoft.com/office/drawing/2014/main" id="{727DB760-8250-4171-A96A-69E88F99F115}"/>
                </a:ext>
              </a:extLst>
            </p:cNvPr>
            <p:cNvSpPr>
              <a:spLocks noChangeShapeType="1"/>
            </p:cNvSpPr>
            <p:nvPr/>
          </p:nvSpPr>
          <p:spPr bwMode="auto">
            <a:xfrm>
              <a:off x="1711325" y="174148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135" name="Line 14">
            <a:extLst>
              <a:ext uri="{FF2B5EF4-FFF2-40B4-BE49-F238E27FC236}">
                <a16:creationId xmlns:a16="http://schemas.microsoft.com/office/drawing/2014/main" id="{1D8C20AE-A90E-4319-BD39-D3D214EAD850}"/>
              </a:ext>
            </a:extLst>
          </p:cNvPr>
          <p:cNvSpPr>
            <a:spLocks noChangeShapeType="1"/>
          </p:cNvSpPr>
          <p:nvPr/>
        </p:nvSpPr>
        <p:spPr bwMode="auto">
          <a:xfrm>
            <a:off x="1711325" y="4240741"/>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6" name="テキスト ボックス 135">
            <a:extLst>
              <a:ext uri="{FF2B5EF4-FFF2-40B4-BE49-F238E27FC236}">
                <a16:creationId xmlns:a16="http://schemas.microsoft.com/office/drawing/2014/main" id="{D12796F8-E1E2-4AD4-B50D-36F1864B8428}"/>
              </a:ext>
            </a:extLst>
          </p:cNvPr>
          <p:cNvSpPr txBox="1"/>
          <p:nvPr/>
        </p:nvSpPr>
        <p:spPr>
          <a:xfrm>
            <a:off x="2912500" y="3370506"/>
            <a:ext cx="646331" cy="480131"/>
          </a:xfrm>
          <a:prstGeom prst="rect">
            <a:avLst/>
          </a:prstGeom>
          <a:noFill/>
          <a:ln w="19050">
            <a:noFill/>
          </a:ln>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2800" i="0" u="none" strike="noStrike" kern="1200" cap="none" normalizeH="0" noProof="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rPr>
              <a:t>3.0</a:t>
            </a:r>
            <a:endParaRPr kumimoji="1" lang="ja-JP" altLang="en-US" sz="2800" i="0" u="none" strike="noStrike" kern="1200" cap="none" normalizeH="0" baseline="0" noProof="0" dirty="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38" name="Rectangle 9">
            <a:extLst>
              <a:ext uri="{FF2B5EF4-FFF2-40B4-BE49-F238E27FC236}">
                <a16:creationId xmlns:a16="http://schemas.microsoft.com/office/drawing/2014/main" id="{EC1006EB-A696-43AF-88BA-7135F609461D}"/>
              </a:ext>
            </a:extLst>
          </p:cNvPr>
          <p:cNvSpPr>
            <a:spLocks noChangeArrowheads="1"/>
          </p:cNvSpPr>
          <p:nvPr/>
        </p:nvSpPr>
        <p:spPr bwMode="auto">
          <a:xfrm>
            <a:off x="5702300" y="3126188"/>
            <a:ext cx="917575" cy="1114553"/>
          </a:xfrm>
          <a:prstGeom prst="rect">
            <a:avLst/>
          </a:prstGeom>
          <a:noFill/>
          <a:ln w="9525" cap="flat">
            <a:solidFill>
              <a:srgbClr val="5482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1" name="Rectangle 8">
            <a:extLst>
              <a:ext uri="{FF2B5EF4-FFF2-40B4-BE49-F238E27FC236}">
                <a16:creationId xmlns:a16="http://schemas.microsoft.com/office/drawing/2014/main" id="{3BA7257F-B751-4D40-92B5-B119B3656803}"/>
              </a:ext>
            </a:extLst>
          </p:cNvPr>
          <p:cNvSpPr>
            <a:spLocks noChangeArrowheads="1"/>
          </p:cNvSpPr>
          <p:nvPr/>
        </p:nvSpPr>
        <p:spPr bwMode="auto">
          <a:xfrm>
            <a:off x="5702300" y="3126188"/>
            <a:ext cx="917575" cy="1114552"/>
          </a:xfrm>
          <a:prstGeom prst="rect">
            <a:avLst/>
          </a:prstGeom>
          <a:gradFill flip="none" rotWithShape="1">
            <a:gsLst>
              <a:gs pos="30000">
                <a:srgbClr val="006600"/>
              </a:gs>
              <a:gs pos="100000">
                <a:srgbClr val="69B51D"/>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37" name="テキスト ボックス 136">
            <a:extLst>
              <a:ext uri="{FF2B5EF4-FFF2-40B4-BE49-F238E27FC236}">
                <a16:creationId xmlns:a16="http://schemas.microsoft.com/office/drawing/2014/main" id="{E2212142-14AA-413E-AE43-534B216D9738}"/>
              </a:ext>
            </a:extLst>
          </p:cNvPr>
          <p:cNvSpPr txBox="1"/>
          <p:nvPr/>
        </p:nvSpPr>
        <p:spPr>
          <a:xfrm>
            <a:off x="5841948" y="3178103"/>
            <a:ext cx="646331" cy="480131"/>
          </a:xfrm>
          <a:prstGeom prst="rect">
            <a:avLst/>
          </a:prstGeom>
          <a:noFill/>
          <a:ln w="19050">
            <a:noFill/>
          </a:ln>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2800" i="0" u="none" strike="noStrike" kern="1200" cap="none" normalizeH="0" noProof="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rPr>
              <a:t>3.5</a:t>
            </a:r>
            <a:endParaRPr kumimoji="1" lang="ja-JP" altLang="en-US" sz="2800" i="0" u="none" strike="noStrike" kern="1200" cap="none" normalizeH="0" baseline="0" noProof="0" dirty="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4" name="Line 14">
            <a:extLst>
              <a:ext uri="{FF2B5EF4-FFF2-40B4-BE49-F238E27FC236}">
                <a16:creationId xmlns:a16="http://schemas.microsoft.com/office/drawing/2014/main" id="{77471E42-1659-4CBC-90AE-15ECBE69C23F}"/>
              </a:ext>
            </a:extLst>
          </p:cNvPr>
          <p:cNvSpPr>
            <a:spLocks noChangeShapeType="1"/>
          </p:cNvSpPr>
          <p:nvPr/>
        </p:nvSpPr>
        <p:spPr bwMode="auto">
          <a:xfrm>
            <a:off x="1758950" y="4240741"/>
            <a:ext cx="5864225"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algn="l" defTabSz="457200" rtl="0" eaLnBrk="1" fontAlgn="auto" latinLnBrk="0" hangingPunct="1">
              <a:lnSpc>
                <a:spcPct val="90000"/>
              </a:lnSpc>
              <a:spcBef>
                <a:spcPts val="0"/>
              </a:spcBef>
              <a:spcAft>
                <a:spcPts val="0"/>
              </a:spcAft>
              <a:buClrTx/>
              <a:buSzTx/>
              <a:buFontTx/>
              <a:buNone/>
              <a:tabLst/>
              <a:defRPr/>
            </a:pPr>
            <a:endParaRPr kumimoji="1" lang="ja-JP" altLang="en-US" sz="1800" b="0" i="0" u="none" strike="noStrike" kern="120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53" name="テキスト ボックス 22">
            <a:extLst>
              <a:ext uri="{FF2B5EF4-FFF2-40B4-BE49-F238E27FC236}">
                <a16:creationId xmlns:a16="http://schemas.microsoft.com/office/drawing/2014/main" id="{1507E439-E49C-4F93-B90F-3E88F4490704}"/>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55"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56" name="テキスト ボックス 55">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62960332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F8537AB-EF5C-45BF-BBF5-712D8520B08A}"/>
              </a:ext>
            </a:extLst>
          </p:cNvPr>
          <p:cNvSpPr>
            <a:spLocks noGrp="1"/>
          </p:cNvSpPr>
          <p:nvPr>
            <p:ph type="title"/>
          </p:nvPr>
        </p:nvSpPr>
        <p:spPr/>
        <p:txBody>
          <a:bodyPr rtlCol="0"/>
          <a:lstStyle/>
          <a:p>
            <a:pPr rtl="0"/>
            <a:r>
              <a:rPr lang="en-us"/>
              <a:t>Proportion of patients who had SBM within 24/48 hours after the first dose (secondary endpoint)</a:t>
            </a:r>
            <a:endParaRPr kumimoji="1" lang="ja-JP" altLang="en-US" dirty="0"/>
          </a:p>
        </p:txBody>
      </p:sp>
      <p:sp>
        <p:nvSpPr>
          <p:cNvPr id="5" name="テキスト ボックス 10">
            <a:extLst>
              <a:ext uri="{FF2B5EF4-FFF2-40B4-BE49-F238E27FC236}">
                <a16:creationId xmlns:a16="http://schemas.microsoft.com/office/drawing/2014/main" id="{FD8F66DE-2214-471E-B06F-FC2A55E105A8}"/>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527CF13B-4A4F-4FA2-9DF9-C191E6ECBD7C}"/>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72" name="Rectangle 12">
            <a:extLst>
              <a:ext uri="{FF2B5EF4-FFF2-40B4-BE49-F238E27FC236}">
                <a16:creationId xmlns:a16="http://schemas.microsoft.com/office/drawing/2014/main" id="{42CDB37C-442A-4D78-A32A-D96D1C779286}"/>
              </a:ext>
            </a:extLst>
          </p:cNvPr>
          <p:cNvSpPr>
            <a:spLocks noChangeArrowheads="1"/>
          </p:cNvSpPr>
          <p:nvPr/>
        </p:nvSpPr>
        <p:spPr bwMode="auto">
          <a:xfrm>
            <a:off x="1210327" y="4528103"/>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2" name="Rectangle 22">
            <a:extLst>
              <a:ext uri="{FF2B5EF4-FFF2-40B4-BE49-F238E27FC236}">
                <a16:creationId xmlns:a16="http://schemas.microsoft.com/office/drawing/2014/main" id="{CEE74D25-650A-412A-BAC0-5333D6298F36}"/>
              </a:ext>
            </a:extLst>
          </p:cNvPr>
          <p:cNvSpPr>
            <a:spLocks noChangeArrowheads="1"/>
          </p:cNvSpPr>
          <p:nvPr/>
        </p:nvSpPr>
        <p:spPr bwMode="auto">
          <a:xfrm>
            <a:off x="1040285" y="1607103"/>
            <a:ext cx="274113"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4" name="テキスト ボックス 83">
            <a:extLst>
              <a:ext uri="{FF2B5EF4-FFF2-40B4-BE49-F238E27FC236}">
                <a16:creationId xmlns:a16="http://schemas.microsoft.com/office/drawing/2014/main" id="{7E4F154F-0A31-4BCE-9EAB-CFCF156F269A}"/>
              </a:ext>
            </a:extLst>
          </p:cNvPr>
          <p:cNvSpPr txBox="1"/>
          <p:nvPr/>
        </p:nvSpPr>
        <p:spPr>
          <a:xfrm>
            <a:off x="929298" y="1298142"/>
            <a:ext cx="421910" cy="286232"/>
          </a:xfrm>
          <a:prstGeom prst="rect">
            <a:avLst/>
          </a:prstGeom>
          <a:noFill/>
        </p:spPr>
        <p:txBody>
          <a:bodyPr wrap="none" rtlCol="0">
            <a:spAutoFit/>
          </a:bodyPr>
          <a:lstStyle/>
          <a:p>
            <a:pPr defTabSz="457200" rtl="0" eaLnBrk="1" fontAlgn="auto" hangingPunct="1">
              <a:lnSpc>
                <a:spcPct val="90000"/>
              </a:lnSpc>
              <a:spcBef>
                <a:spcPts val="0"/>
              </a:spcBef>
              <a:spcAft>
                <a:spcPts val="0"/>
              </a:spcAft>
            </a:pPr>
            <a:r>
              <a:rPr lang="en-us" sz="1400" b="0" i="0">
                <a:solidFill>
                  <a:prstClr val="black"/>
                </a:solidFill>
                <a:latin typeface="Calibri" panose="020F0502020204030204" pitchFamily="34" charset="0"/>
                <a:ea typeface="メイリオ" panose="020B0604030504040204" pitchFamily="50" charset="-128"/>
                <a:cs typeface="Calibri" panose="020F0502020204030204" pitchFamily="34" charset="0"/>
              </a:rPr>
              <a:t>(%)</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2" name="テキスト ボックス 91">
            <a:extLst>
              <a:ext uri="{FF2B5EF4-FFF2-40B4-BE49-F238E27FC236}">
                <a16:creationId xmlns:a16="http://schemas.microsoft.com/office/drawing/2014/main" id="{E117A383-DFB4-46CF-A30F-4E4F2306E153}"/>
              </a:ext>
            </a:extLst>
          </p:cNvPr>
          <p:cNvSpPr txBox="1"/>
          <p:nvPr/>
        </p:nvSpPr>
        <p:spPr>
          <a:xfrm>
            <a:off x="2439068" y="4641954"/>
            <a:ext cx="1318804"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Within 24 hours</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3" name="テキスト ボックス 92">
            <a:extLst>
              <a:ext uri="{FF2B5EF4-FFF2-40B4-BE49-F238E27FC236}">
                <a16:creationId xmlns:a16="http://schemas.microsoft.com/office/drawing/2014/main" id="{CC66F3DE-4E90-44F2-803D-2CC36829AEB4}"/>
              </a:ext>
            </a:extLst>
          </p:cNvPr>
          <p:cNvSpPr txBox="1"/>
          <p:nvPr/>
        </p:nvSpPr>
        <p:spPr>
          <a:xfrm>
            <a:off x="5629296" y="4641954"/>
            <a:ext cx="1318804"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Within 48 hours</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8" name="テキスト ボックス 97">
            <a:extLst>
              <a:ext uri="{FF2B5EF4-FFF2-40B4-BE49-F238E27FC236}">
                <a16:creationId xmlns:a16="http://schemas.microsoft.com/office/drawing/2014/main" id="{9BA6483E-8127-478F-B976-1C20968F6E8C}"/>
              </a:ext>
            </a:extLst>
          </p:cNvPr>
          <p:cNvSpPr txBox="1"/>
          <p:nvPr/>
        </p:nvSpPr>
        <p:spPr>
          <a:xfrm>
            <a:off x="6138844" y="1490115"/>
            <a:ext cx="1866216" cy="230832"/>
          </a:xfrm>
          <a:prstGeom prst="rect">
            <a:avLst/>
          </a:prstGeom>
          <a:noFill/>
        </p:spPr>
        <p:txBody>
          <a:bodyPr wrap="none" rtlCol="0">
            <a:spAutoFit/>
          </a:bodyPr>
          <a:lstStyle/>
          <a:p>
            <a:pPr algn="r" defTabSz="457200" rtl="0" eaLnBrk="1" fontAlgn="auto" hangingPunct="1">
              <a:lnSpc>
                <a:spcPct val="90000"/>
              </a:lnSpc>
              <a:spcBef>
                <a:spcPts val="0"/>
              </a:spcBef>
              <a:spcAft>
                <a:spcPts val="0"/>
              </a:spcAft>
            </a:pPr>
            <a:r>
              <a:rPr lang="en-us"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*Likelihood-ratio chi-square test</a:t>
            </a:r>
            <a:endParaRPr lang="en-US" altLang="ja-JP"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60" name="グループ化 59">
            <a:extLst>
              <a:ext uri="{FF2B5EF4-FFF2-40B4-BE49-F238E27FC236}">
                <a16:creationId xmlns:a16="http://schemas.microsoft.com/office/drawing/2014/main" id="{4DF99969-1FEC-4A35-AA5D-54A153D18CE6}"/>
              </a:ext>
            </a:extLst>
          </p:cNvPr>
          <p:cNvGrpSpPr/>
          <p:nvPr/>
        </p:nvGrpSpPr>
        <p:grpSpPr>
          <a:xfrm>
            <a:off x="1404886" y="1700213"/>
            <a:ext cx="6599238" cy="2623233"/>
            <a:chOff x="1867748" y="1920181"/>
            <a:chExt cx="46800" cy="3110391"/>
          </a:xfrm>
        </p:grpSpPr>
        <p:sp>
          <p:nvSpPr>
            <p:cNvPr id="61" name="Line 14">
              <a:extLst>
                <a:ext uri="{FF2B5EF4-FFF2-40B4-BE49-F238E27FC236}">
                  <a16:creationId xmlns:a16="http://schemas.microsoft.com/office/drawing/2014/main" id="{53425C44-F276-4968-9754-51B2FA723FFE}"/>
                </a:ext>
              </a:extLst>
            </p:cNvPr>
            <p:cNvSpPr>
              <a:spLocks noChangeShapeType="1"/>
            </p:cNvSpPr>
            <p:nvPr/>
          </p:nvSpPr>
          <p:spPr bwMode="auto">
            <a:xfrm>
              <a:off x="1867748" y="5030572"/>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2" name="Line 14">
              <a:extLst>
                <a:ext uri="{FF2B5EF4-FFF2-40B4-BE49-F238E27FC236}">
                  <a16:creationId xmlns:a16="http://schemas.microsoft.com/office/drawing/2014/main" id="{F7234452-2221-413C-A602-7B0C99942046}"/>
                </a:ext>
              </a:extLst>
            </p:cNvPr>
            <p:cNvSpPr>
              <a:spLocks noChangeShapeType="1"/>
            </p:cNvSpPr>
            <p:nvPr/>
          </p:nvSpPr>
          <p:spPr bwMode="auto">
            <a:xfrm>
              <a:off x="1867748" y="4684973"/>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3" name="Line 14">
              <a:extLst>
                <a:ext uri="{FF2B5EF4-FFF2-40B4-BE49-F238E27FC236}">
                  <a16:creationId xmlns:a16="http://schemas.microsoft.com/office/drawing/2014/main" id="{E2997B25-F315-4B62-8E11-93C801DF864F}"/>
                </a:ext>
              </a:extLst>
            </p:cNvPr>
            <p:cNvSpPr>
              <a:spLocks noChangeShapeType="1"/>
            </p:cNvSpPr>
            <p:nvPr/>
          </p:nvSpPr>
          <p:spPr bwMode="auto">
            <a:xfrm>
              <a:off x="1867748" y="4339374"/>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4" name="Line 14">
              <a:extLst>
                <a:ext uri="{FF2B5EF4-FFF2-40B4-BE49-F238E27FC236}">
                  <a16:creationId xmlns:a16="http://schemas.microsoft.com/office/drawing/2014/main" id="{470CCA43-9C1A-4D27-AA31-A27BFA4CE905}"/>
                </a:ext>
              </a:extLst>
            </p:cNvPr>
            <p:cNvSpPr>
              <a:spLocks noChangeShapeType="1"/>
            </p:cNvSpPr>
            <p:nvPr/>
          </p:nvSpPr>
          <p:spPr bwMode="auto">
            <a:xfrm>
              <a:off x="1867748" y="3993775"/>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5" name="Line 14">
              <a:extLst>
                <a:ext uri="{FF2B5EF4-FFF2-40B4-BE49-F238E27FC236}">
                  <a16:creationId xmlns:a16="http://schemas.microsoft.com/office/drawing/2014/main" id="{F5F42BAB-47C7-4E7A-961B-06CE9AA42528}"/>
                </a:ext>
              </a:extLst>
            </p:cNvPr>
            <p:cNvSpPr>
              <a:spLocks noChangeShapeType="1"/>
            </p:cNvSpPr>
            <p:nvPr/>
          </p:nvSpPr>
          <p:spPr bwMode="auto">
            <a:xfrm>
              <a:off x="1867748" y="3648176"/>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6" name="Line 14">
              <a:extLst>
                <a:ext uri="{FF2B5EF4-FFF2-40B4-BE49-F238E27FC236}">
                  <a16:creationId xmlns:a16="http://schemas.microsoft.com/office/drawing/2014/main" id="{EE363B6F-2C25-4E6B-A481-DBE2983A38D1}"/>
                </a:ext>
              </a:extLst>
            </p:cNvPr>
            <p:cNvSpPr>
              <a:spLocks noChangeShapeType="1"/>
            </p:cNvSpPr>
            <p:nvPr/>
          </p:nvSpPr>
          <p:spPr bwMode="auto">
            <a:xfrm>
              <a:off x="1867748" y="3302577"/>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7" name="Line 14">
              <a:extLst>
                <a:ext uri="{FF2B5EF4-FFF2-40B4-BE49-F238E27FC236}">
                  <a16:creationId xmlns:a16="http://schemas.microsoft.com/office/drawing/2014/main" id="{BF255F60-279E-4812-89C2-CFF76F4342EA}"/>
                </a:ext>
              </a:extLst>
            </p:cNvPr>
            <p:cNvSpPr>
              <a:spLocks noChangeShapeType="1"/>
            </p:cNvSpPr>
            <p:nvPr/>
          </p:nvSpPr>
          <p:spPr bwMode="auto">
            <a:xfrm>
              <a:off x="1867748" y="2611379"/>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8" name="Line 14">
              <a:extLst>
                <a:ext uri="{FF2B5EF4-FFF2-40B4-BE49-F238E27FC236}">
                  <a16:creationId xmlns:a16="http://schemas.microsoft.com/office/drawing/2014/main" id="{9041866D-0819-4E5D-97B4-376B1BC77437}"/>
                </a:ext>
              </a:extLst>
            </p:cNvPr>
            <p:cNvSpPr>
              <a:spLocks noChangeShapeType="1"/>
            </p:cNvSpPr>
            <p:nvPr/>
          </p:nvSpPr>
          <p:spPr bwMode="auto">
            <a:xfrm>
              <a:off x="1867748" y="1920181"/>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9" name="Line 14">
              <a:extLst>
                <a:ext uri="{FF2B5EF4-FFF2-40B4-BE49-F238E27FC236}">
                  <a16:creationId xmlns:a16="http://schemas.microsoft.com/office/drawing/2014/main" id="{AB4B4E0B-89E5-4E3A-BB6A-BF11C557C629}"/>
                </a:ext>
              </a:extLst>
            </p:cNvPr>
            <p:cNvSpPr>
              <a:spLocks noChangeShapeType="1"/>
            </p:cNvSpPr>
            <p:nvPr/>
          </p:nvSpPr>
          <p:spPr bwMode="auto">
            <a:xfrm>
              <a:off x="1867748" y="226578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0" name="Line 14">
              <a:extLst>
                <a:ext uri="{FF2B5EF4-FFF2-40B4-BE49-F238E27FC236}">
                  <a16:creationId xmlns:a16="http://schemas.microsoft.com/office/drawing/2014/main" id="{03FCCBBD-4C7D-45BC-8703-9228A82BADC6}"/>
                </a:ext>
              </a:extLst>
            </p:cNvPr>
            <p:cNvSpPr>
              <a:spLocks noChangeShapeType="1"/>
            </p:cNvSpPr>
            <p:nvPr/>
          </p:nvSpPr>
          <p:spPr bwMode="auto">
            <a:xfrm>
              <a:off x="1867748" y="2956978"/>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73" name="Rectangle 13">
            <a:extLst>
              <a:ext uri="{FF2B5EF4-FFF2-40B4-BE49-F238E27FC236}">
                <a16:creationId xmlns:a16="http://schemas.microsoft.com/office/drawing/2014/main" id="{555119C7-6067-4B3D-B062-6217D56FF668}"/>
              </a:ext>
            </a:extLst>
          </p:cNvPr>
          <p:cNvSpPr>
            <a:spLocks noChangeArrowheads="1"/>
          </p:cNvSpPr>
          <p:nvPr/>
        </p:nvSpPr>
        <p:spPr bwMode="auto">
          <a:xfrm>
            <a:off x="1125307" y="4237951"/>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4" name="Rectangle 14">
            <a:extLst>
              <a:ext uri="{FF2B5EF4-FFF2-40B4-BE49-F238E27FC236}">
                <a16:creationId xmlns:a16="http://schemas.microsoft.com/office/drawing/2014/main" id="{C5D0CBA0-396A-4036-B128-4298B1DAE50B}"/>
              </a:ext>
            </a:extLst>
          </p:cNvPr>
          <p:cNvSpPr>
            <a:spLocks noChangeArrowheads="1"/>
          </p:cNvSpPr>
          <p:nvPr/>
        </p:nvSpPr>
        <p:spPr bwMode="auto">
          <a:xfrm>
            <a:off x="1125307" y="3946079"/>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5" name="Rectangle 15">
            <a:extLst>
              <a:ext uri="{FF2B5EF4-FFF2-40B4-BE49-F238E27FC236}">
                <a16:creationId xmlns:a16="http://schemas.microsoft.com/office/drawing/2014/main" id="{6D63E7FC-5313-4966-895C-940A3E6EFBA3}"/>
              </a:ext>
            </a:extLst>
          </p:cNvPr>
          <p:cNvSpPr>
            <a:spLocks noChangeArrowheads="1"/>
          </p:cNvSpPr>
          <p:nvPr/>
        </p:nvSpPr>
        <p:spPr bwMode="auto">
          <a:xfrm>
            <a:off x="1125307" y="3654207"/>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6" name="Rectangle 16">
            <a:extLst>
              <a:ext uri="{FF2B5EF4-FFF2-40B4-BE49-F238E27FC236}">
                <a16:creationId xmlns:a16="http://schemas.microsoft.com/office/drawing/2014/main" id="{179D0E2F-A1CB-43DF-BC51-6D726A818223}"/>
              </a:ext>
            </a:extLst>
          </p:cNvPr>
          <p:cNvSpPr>
            <a:spLocks noChangeArrowheads="1"/>
          </p:cNvSpPr>
          <p:nvPr/>
        </p:nvSpPr>
        <p:spPr bwMode="auto">
          <a:xfrm>
            <a:off x="1125307" y="3363675"/>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7" name="Rectangle 17">
            <a:extLst>
              <a:ext uri="{FF2B5EF4-FFF2-40B4-BE49-F238E27FC236}">
                <a16:creationId xmlns:a16="http://schemas.microsoft.com/office/drawing/2014/main" id="{39E384DF-ED38-4BF5-8082-50B2DB356570}"/>
              </a:ext>
            </a:extLst>
          </p:cNvPr>
          <p:cNvSpPr>
            <a:spLocks noChangeArrowheads="1"/>
          </p:cNvSpPr>
          <p:nvPr/>
        </p:nvSpPr>
        <p:spPr bwMode="auto">
          <a:xfrm>
            <a:off x="1125307" y="3071803"/>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8" name="Rectangle 18">
            <a:extLst>
              <a:ext uri="{FF2B5EF4-FFF2-40B4-BE49-F238E27FC236}">
                <a16:creationId xmlns:a16="http://schemas.microsoft.com/office/drawing/2014/main" id="{373F1BC6-ABF6-4AB0-9CF5-756AB4015EC5}"/>
              </a:ext>
            </a:extLst>
          </p:cNvPr>
          <p:cNvSpPr>
            <a:spLocks noChangeArrowheads="1"/>
          </p:cNvSpPr>
          <p:nvPr/>
        </p:nvSpPr>
        <p:spPr bwMode="auto">
          <a:xfrm>
            <a:off x="1125307" y="2779931"/>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9" name="Rectangle 19">
            <a:extLst>
              <a:ext uri="{FF2B5EF4-FFF2-40B4-BE49-F238E27FC236}">
                <a16:creationId xmlns:a16="http://schemas.microsoft.com/office/drawing/2014/main" id="{E335CE7F-03DA-4DF6-879C-B6DE55633AEE}"/>
              </a:ext>
            </a:extLst>
          </p:cNvPr>
          <p:cNvSpPr>
            <a:spLocks noChangeArrowheads="1"/>
          </p:cNvSpPr>
          <p:nvPr/>
        </p:nvSpPr>
        <p:spPr bwMode="auto">
          <a:xfrm>
            <a:off x="1125307" y="2486720"/>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0" name="Rectangle 20">
            <a:extLst>
              <a:ext uri="{FF2B5EF4-FFF2-40B4-BE49-F238E27FC236}">
                <a16:creationId xmlns:a16="http://schemas.microsoft.com/office/drawing/2014/main" id="{4EEDADF3-AD45-4C54-872E-021617CFEC57}"/>
              </a:ext>
            </a:extLst>
          </p:cNvPr>
          <p:cNvSpPr>
            <a:spLocks noChangeArrowheads="1"/>
          </p:cNvSpPr>
          <p:nvPr/>
        </p:nvSpPr>
        <p:spPr bwMode="auto">
          <a:xfrm>
            <a:off x="1125307" y="2197526"/>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1" name="Rectangle 21">
            <a:extLst>
              <a:ext uri="{FF2B5EF4-FFF2-40B4-BE49-F238E27FC236}">
                <a16:creationId xmlns:a16="http://schemas.microsoft.com/office/drawing/2014/main" id="{C05CAB5D-E5AA-4003-842F-27B46C93BBDA}"/>
              </a:ext>
            </a:extLst>
          </p:cNvPr>
          <p:cNvSpPr>
            <a:spLocks noChangeArrowheads="1"/>
          </p:cNvSpPr>
          <p:nvPr/>
        </p:nvSpPr>
        <p:spPr bwMode="auto">
          <a:xfrm>
            <a:off x="1125307" y="1905654"/>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90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3" name="Line 9">
            <a:extLst>
              <a:ext uri="{FF2B5EF4-FFF2-40B4-BE49-F238E27FC236}">
                <a16:creationId xmlns:a16="http://schemas.microsoft.com/office/drawing/2014/main" id="{E7DAB64F-23F3-4377-8F38-CCD273D9486D}"/>
              </a:ext>
            </a:extLst>
          </p:cNvPr>
          <p:cNvSpPr>
            <a:spLocks noChangeShapeType="1"/>
          </p:cNvSpPr>
          <p:nvPr/>
        </p:nvSpPr>
        <p:spPr bwMode="auto">
          <a:xfrm flipV="1">
            <a:off x="1404886" y="1700213"/>
            <a:ext cx="0" cy="2914702"/>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5" name="テキスト ボックス 84">
            <a:extLst>
              <a:ext uri="{FF2B5EF4-FFF2-40B4-BE49-F238E27FC236}">
                <a16:creationId xmlns:a16="http://schemas.microsoft.com/office/drawing/2014/main" id="{EF014AF5-7B3F-47AC-A9F0-E18F271A7FCE}"/>
              </a:ext>
            </a:extLst>
          </p:cNvPr>
          <p:cNvSpPr txBox="1"/>
          <p:nvPr/>
        </p:nvSpPr>
        <p:spPr>
          <a:xfrm>
            <a:off x="664674" y="1748486"/>
            <a:ext cx="406265" cy="2781402"/>
          </a:xfrm>
          <a:prstGeom prst="rect">
            <a:avLst/>
          </a:prstGeom>
          <a:noFill/>
        </p:spPr>
        <p:txBody>
          <a:bodyPr vert="vert270" wrap="none" rtlCol="0">
            <a:spAutoFit/>
          </a:bodyPr>
          <a:lstStyle/>
          <a:p>
            <a:pPr algn="ctr" defTabSz="457200" rtl="0" eaLnBrk="1" fontAlgn="auto" hangingPunct="1">
              <a:lnSpc>
                <a:spcPct val="90000"/>
              </a:lnSpc>
              <a:spcBef>
                <a:spcPts val="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Proportion of patients with SBM</a:t>
            </a:r>
          </a:p>
        </p:txBody>
      </p:sp>
      <p:sp>
        <p:nvSpPr>
          <p:cNvPr id="86" name="Rectangle 6">
            <a:extLst>
              <a:ext uri="{FF2B5EF4-FFF2-40B4-BE49-F238E27FC236}">
                <a16:creationId xmlns:a16="http://schemas.microsoft.com/office/drawing/2014/main" id="{915C6A34-915A-42DF-B8D6-2751C9B76D19}"/>
              </a:ext>
            </a:extLst>
          </p:cNvPr>
          <p:cNvSpPr>
            <a:spLocks noChangeArrowheads="1"/>
          </p:cNvSpPr>
          <p:nvPr/>
        </p:nvSpPr>
        <p:spPr bwMode="auto">
          <a:xfrm>
            <a:off x="2143627" y="2478092"/>
            <a:ext cx="801687" cy="214084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87" name="Rectangle 7">
            <a:extLst>
              <a:ext uri="{FF2B5EF4-FFF2-40B4-BE49-F238E27FC236}">
                <a16:creationId xmlns:a16="http://schemas.microsoft.com/office/drawing/2014/main" id="{79B80540-D01A-40C8-AA71-C707679E6406}"/>
              </a:ext>
            </a:extLst>
          </p:cNvPr>
          <p:cNvSpPr>
            <a:spLocks noChangeArrowheads="1"/>
          </p:cNvSpPr>
          <p:nvPr/>
        </p:nvSpPr>
        <p:spPr bwMode="auto">
          <a:xfrm>
            <a:off x="5346097" y="2067061"/>
            <a:ext cx="801687" cy="255187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88" name="Rectangle 6">
            <a:extLst>
              <a:ext uri="{FF2B5EF4-FFF2-40B4-BE49-F238E27FC236}">
                <a16:creationId xmlns:a16="http://schemas.microsoft.com/office/drawing/2014/main" id="{21E595A5-BB21-46AA-B8CB-86666FBEB669}"/>
              </a:ext>
            </a:extLst>
          </p:cNvPr>
          <p:cNvSpPr>
            <a:spLocks noChangeArrowheads="1"/>
          </p:cNvSpPr>
          <p:nvPr/>
        </p:nvSpPr>
        <p:spPr bwMode="auto">
          <a:xfrm>
            <a:off x="6463697" y="2034928"/>
            <a:ext cx="801687" cy="2584004"/>
          </a:xfrm>
          <a:prstGeom prst="rect">
            <a:avLst/>
          </a:prstGeom>
          <a:gradFill flip="none" rotWithShape="1">
            <a:gsLst>
              <a:gs pos="30000">
                <a:srgbClr val="006600"/>
              </a:gs>
              <a:gs pos="100000">
                <a:srgbClr val="69B51D"/>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89" name="Rectangle 6">
            <a:extLst>
              <a:ext uri="{FF2B5EF4-FFF2-40B4-BE49-F238E27FC236}">
                <a16:creationId xmlns:a16="http://schemas.microsoft.com/office/drawing/2014/main" id="{D931FA68-12C9-470E-948E-F47A889F17F8}"/>
              </a:ext>
            </a:extLst>
          </p:cNvPr>
          <p:cNvSpPr>
            <a:spLocks noChangeArrowheads="1"/>
          </p:cNvSpPr>
          <p:nvPr/>
        </p:nvSpPr>
        <p:spPr bwMode="auto">
          <a:xfrm>
            <a:off x="3270751" y="2385326"/>
            <a:ext cx="801687" cy="2233606"/>
          </a:xfrm>
          <a:prstGeom prst="rect">
            <a:avLst/>
          </a:prstGeom>
          <a:gradFill flip="none" rotWithShape="1">
            <a:gsLst>
              <a:gs pos="30000">
                <a:srgbClr val="006600"/>
              </a:gs>
              <a:gs pos="100000">
                <a:srgbClr val="69B51D"/>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90" name="テキスト ボックス 89">
            <a:extLst>
              <a:ext uri="{FF2B5EF4-FFF2-40B4-BE49-F238E27FC236}">
                <a16:creationId xmlns:a16="http://schemas.microsoft.com/office/drawing/2014/main" id="{FA06CA6E-3A97-4AE9-A1D7-FB4E57FD572C}"/>
              </a:ext>
            </a:extLst>
          </p:cNvPr>
          <p:cNvSpPr txBox="1"/>
          <p:nvPr/>
        </p:nvSpPr>
        <p:spPr>
          <a:xfrm>
            <a:off x="2590902" y="1715218"/>
            <a:ext cx="960519" cy="286232"/>
          </a:xfrm>
          <a:prstGeom prst="rect">
            <a:avLst/>
          </a:prstGeom>
          <a:noFill/>
        </p:spPr>
        <p:txBody>
          <a:bodyPr wrap="none" rtlCol="0">
            <a:spAutoFit/>
          </a:bodyPr>
          <a:lstStyle/>
          <a:p>
            <a:pP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p=0.7264*</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1" name="テキスト ボックス 90">
            <a:extLst>
              <a:ext uri="{FF2B5EF4-FFF2-40B4-BE49-F238E27FC236}">
                <a16:creationId xmlns:a16="http://schemas.microsoft.com/office/drawing/2014/main" id="{8AB1D7FE-A000-4A5B-8011-2025542FF96A}"/>
              </a:ext>
            </a:extLst>
          </p:cNvPr>
          <p:cNvSpPr txBox="1"/>
          <p:nvPr/>
        </p:nvSpPr>
        <p:spPr>
          <a:xfrm>
            <a:off x="5782222" y="1713875"/>
            <a:ext cx="960519" cy="286232"/>
          </a:xfrm>
          <a:prstGeom prst="rect">
            <a:avLst/>
          </a:prstGeom>
          <a:noFill/>
        </p:spPr>
        <p:txBody>
          <a:bodyPr wrap="none" rtlCol="0">
            <a:spAutoFit/>
          </a:bodyPr>
          <a:lstStyle/>
          <a:p>
            <a:pP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p=0.8250*</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4" name="テキスト ボックス 93">
            <a:extLst>
              <a:ext uri="{FF2B5EF4-FFF2-40B4-BE49-F238E27FC236}">
                <a16:creationId xmlns:a16="http://schemas.microsoft.com/office/drawing/2014/main" id="{C17D75CB-8E98-4C2D-8145-79C88F51A915}"/>
              </a:ext>
            </a:extLst>
          </p:cNvPr>
          <p:cNvSpPr txBox="1"/>
          <p:nvPr/>
        </p:nvSpPr>
        <p:spPr>
          <a:xfrm>
            <a:off x="2173283" y="2554727"/>
            <a:ext cx="732893"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73.4</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5" name="テキスト ボックス 94">
            <a:extLst>
              <a:ext uri="{FF2B5EF4-FFF2-40B4-BE49-F238E27FC236}">
                <a16:creationId xmlns:a16="http://schemas.microsoft.com/office/drawing/2014/main" id="{15BAE803-D20F-4F86-8C66-5D849B63DDF9}"/>
              </a:ext>
            </a:extLst>
          </p:cNvPr>
          <p:cNvSpPr txBox="1"/>
          <p:nvPr/>
        </p:nvSpPr>
        <p:spPr>
          <a:xfrm>
            <a:off x="3300691" y="2473874"/>
            <a:ext cx="732893"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76.1</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6" name="テキスト ボックス 95">
            <a:extLst>
              <a:ext uri="{FF2B5EF4-FFF2-40B4-BE49-F238E27FC236}">
                <a16:creationId xmlns:a16="http://schemas.microsoft.com/office/drawing/2014/main" id="{D0512400-2413-4E71-9EAC-3D6E96A6FFBB}"/>
              </a:ext>
            </a:extLst>
          </p:cNvPr>
          <p:cNvSpPr txBox="1"/>
          <p:nvPr/>
        </p:nvSpPr>
        <p:spPr>
          <a:xfrm>
            <a:off x="5386935" y="2145763"/>
            <a:ext cx="732893"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87.5</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7" name="テキスト ボックス 96">
            <a:extLst>
              <a:ext uri="{FF2B5EF4-FFF2-40B4-BE49-F238E27FC236}">
                <a16:creationId xmlns:a16="http://schemas.microsoft.com/office/drawing/2014/main" id="{754343AF-2338-4D2A-B72C-C8B16FCF40DB}"/>
              </a:ext>
            </a:extLst>
          </p:cNvPr>
          <p:cNvSpPr txBox="1"/>
          <p:nvPr/>
        </p:nvSpPr>
        <p:spPr>
          <a:xfrm>
            <a:off x="6500567" y="2111650"/>
            <a:ext cx="732893"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88.7</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9" name="Line 14">
            <a:extLst>
              <a:ext uri="{FF2B5EF4-FFF2-40B4-BE49-F238E27FC236}">
                <a16:creationId xmlns:a16="http://schemas.microsoft.com/office/drawing/2014/main" id="{2644E21F-9A1F-4C46-85C1-6CE69127A729}"/>
              </a:ext>
            </a:extLst>
          </p:cNvPr>
          <p:cNvSpPr>
            <a:spLocks noChangeShapeType="1"/>
          </p:cNvSpPr>
          <p:nvPr/>
        </p:nvSpPr>
        <p:spPr bwMode="auto">
          <a:xfrm>
            <a:off x="1358086" y="461491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100" name="グループ化 99">
            <a:extLst>
              <a:ext uri="{FF2B5EF4-FFF2-40B4-BE49-F238E27FC236}">
                <a16:creationId xmlns:a16="http://schemas.microsoft.com/office/drawing/2014/main" id="{F32BE6ED-0705-43FB-838F-5AE7F6417731}"/>
              </a:ext>
            </a:extLst>
          </p:cNvPr>
          <p:cNvGrpSpPr/>
          <p:nvPr/>
        </p:nvGrpSpPr>
        <p:grpSpPr>
          <a:xfrm>
            <a:off x="1358086" y="1700213"/>
            <a:ext cx="46800" cy="2623233"/>
            <a:chOff x="1867748" y="1920181"/>
            <a:chExt cx="46800" cy="3110391"/>
          </a:xfrm>
        </p:grpSpPr>
        <p:sp>
          <p:nvSpPr>
            <p:cNvPr id="101" name="Line 14">
              <a:extLst>
                <a:ext uri="{FF2B5EF4-FFF2-40B4-BE49-F238E27FC236}">
                  <a16:creationId xmlns:a16="http://schemas.microsoft.com/office/drawing/2014/main" id="{A43D8A65-E57F-4AF8-B3C1-4F5A6191B65E}"/>
                </a:ext>
              </a:extLst>
            </p:cNvPr>
            <p:cNvSpPr>
              <a:spLocks noChangeShapeType="1"/>
            </p:cNvSpPr>
            <p:nvPr/>
          </p:nvSpPr>
          <p:spPr bwMode="auto">
            <a:xfrm>
              <a:off x="1867748" y="503057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2" name="Line 14">
              <a:extLst>
                <a:ext uri="{FF2B5EF4-FFF2-40B4-BE49-F238E27FC236}">
                  <a16:creationId xmlns:a16="http://schemas.microsoft.com/office/drawing/2014/main" id="{D59340BB-19C6-462C-8B43-BA45409967C0}"/>
                </a:ext>
              </a:extLst>
            </p:cNvPr>
            <p:cNvSpPr>
              <a:spLocks noChangeShapeType="1"/>
            </p:cNvSpPr>
            <p:nvPr/>
          </p:nvSpPr>
          <p:spPr bwMode="auto">
            <a:xfrm>
              <a:off x="1867748" y="4684973"/>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3" name="Line 14">
              <a:extLst>
                <a:ext uri="{FF2B5EF4-FFF2-40B4-BE49-F238E27FC236}">
                  <a16:creationId xmlns:a16="http://schemas.microsoft.com/office/drawing/2014/main" id="{E76E0F5A-94B2-4B3D-9C90-E46D906C6947}"/>
                </a:ext>
              </a:extLst>
            </p:cNvPr>
            <p:cNvSpPr>
              <a:spLocks noChangeShapeType="1"/>
            </p:cNvSpPr>
            <p:nvPr/>
          </p:nvSpPr>
          <p:spPr bwMode="auto">
            <a:xfrm>
              <a:off x="1867748" y="433937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4" name="Line 14">
              <a:extLst>
                <a:ext uri="{FF2B5EF4-FFF2-40B4-BE49-F238E27FC236}">
                  <a16:creationId xmlns:a16="http://schemas.microsoft.com/office/drawing/2014/main" id="{36566140-A960-4662-A25E-331FEEE1E56B}"/>
                </a:ext>
              </a:extLst>
            </p:cNvPr>
            <p:cNvSpPr>
              <a:spLocks noChangeShapeType="1"/>
            </p:cNvSpPr>
            <p:nvPr/>
          </p:nvSpPr>
          <p:spPr bwMode="auto">
            <a:xfrm>
              <a:off x="1867748" y="399377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5" name="Line 14">
              <a:extLst>
                <a:ext uri="{FF2B5EF4-FFF2-40B4-BE49-F238E27FC236}">
                  <a16:creationId xmlns:a16="http://schemas.microsoft.com/office/drawing/2014/main" id="{3A5C7650-F84E-4533-A28F-08B72A95B461}"/>
                </a:ext>
              </a:extLst>
            </p:cNvPr>
            <p:cNvSpPr>
              <a:spLocks noChangeShapeType="1"/>
            </p:cNvSpPr>
            <p:nvPr/>
          </p:nvSpPr>
          <p:spPr bwMode="auto">
            <a:xfrm>
              <a:off x="1867748" y="364817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6" name="Line 14">
              <a:extLst>
                <a:ext uri="{FF2B5EF4-FFF2-40B4-BE49-F238E27FC236}">
                  <a16:creationId xmlns:a16="http://schemas.microsoft.com/office/drawing/2014/main" id="{F11A66CF-97E8-469D-9FFB-08FC2FFC3C83}"/>
                </a:ext>
              </a:extLst>
            </p:cNvPr>
            <p:cNvSpPr>
              <a:spLocks noChangeShapeType="1"/>
            </p:cNvSpPr>
            <p:nvPr/>
          </p:nvSpPr>
          <p:spPr bwMode="auto">
            <a:xfrm>
              <a:off x="1867748" y="3302577"/>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7" name="Line 14">
              <a:extLst>
                <a:ext uri="{FF2B5EF4-FFF2-40B4-BE49-F238E27FC236}">
                  <a16:creationId xmlns:a16="http://schemas.microsoft.com/office/drawing/2014/main" id="{8C3EF8F1-8800-480B-AC4A-D14FF58C07CC}"/>
                </a:ext>
              </a:extLst>
            </p:cNvPr>
            <p:cNvSpPr>
              <a:spLocks noChangeShapeType="1"/>
            </p:cNvSpPr>
            <p:nvPr/>
          </p:nvSpPr>
          <p:spPr bwMode="auto">
            <a:xfrm>
              <a:off x="1867748" y="2611379"/>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8" name="Line 14">
              <a:extLst>
                <a:ext uri="{FF2B5EF4-FFF2-40B4-BE49-F238E27FC236}">
                  <a16:creationId xmlns:a16="http://schemas.microsoft.com/office/drawing/2014/main" id="{25BC20E0-28E8-4127-8A55-2661DC1B4425}"/>
                </a:ext>
              </a:extLst>
            </p:cNvPr>
            <p:cNvSpPr>
              <a:spLocks noChangeShapeType="1"/>
            </p:cNvSpPr>
            <p:nvPr/>
          </p:nvSpPr>
          <p:spPr bwMode="auto">
            <a:xfrm>
              <a:off x="1867748" y="1920181"/>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9" name="Line 14">
              <a:extLst>
                <a:ext uri="{FF2B5EF4-FFF2-40B4-BE49-F238E27FC236}">
                  <a16:creationId xmlns:a16="http://schemas.microsoft.com/office/drawing/2014/main" id="{59C5FB57-04D7-4565-8C67-756E560B5441}"/>
                </a:ext>
              </a:extLst>
            </p:cNvPr>
            <p:cNvSpPr>
              <a:spLocks noChangeShapeType="1"/>
            </p:cNvSpPr>
            <p:nvPr/>
          </p:nvSpPr>
          <p:spPr bwMode="auto">
            <a:xfrm>
              <a:off x="1867748" y="226578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0" name="Line 14">
              <a:extLst>
                <a:ext uri="{FF2B5EF4-FFF2-40B4-BE49-F238E27FC236}">
                  <a16:creationId xmlns:a16="http://schemas.microsoft.com/office/drawing/2014/main" id="{0CBF7FB5-A444-499D-A63E-5F5CD9C21758}"/>
                </a:ext>
              </a:extLst>
            </p:cNvPr>
            <p:cNvSpPr>
              <a:spLocks noChangeShapeType="1"/>
            </p:cNvSpPr>
            <p:nvPr/>
          </p:nvSpPr>
          <p:spPr bwMode="auto">
            <a:xfrm>
              <a:off x="1867748" y="295697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71" name="Line 11">
            <a:extLst>
              <a:ext uri="{FF2B5EF4-FFF2-40B4-BE49-F238E27FC236}">
                <a16:creationId xmlns:a16="http://schemas.microsoft.com/office/drawing/2014/main" id="{DEA73AF4-E2A1-4504-AD71-6BF06EB1AEE2}"/>
              </a:ext>
            </a:extLst>
          </p:cNvPr>
          <p:cNvSpPr>
            <a:spLocks noChangeShapeType="1"/>
          </p:cNvSpPr>
          <p:nvPr/>
        </p:nvSpPr>
        <p:spPr bwMode="auto">
          <a:xfrm>
            <a:off x="1404886" y="4614915"/>
            <a:ext cx="6599238"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10" name="グループ化 9">
            <a:extLst>
              <a:ext uri="{FF2B5EF4-FFF2-40B4-BE49-F238E27FC236}">
                <a16:creationId xmlns:a16="http://schemas.microsoft.com/office/drawing/2014/main" id="{E0D631E4-6DFA-4387-A195-AFA6147833EE}"/>
              </a:ext>
            </a:extLst>
          </p:cNvPr>
          <p:cNvGrpSpPr/>
          <p:nvPr/>
        </p:nvGrpSpPr>
        <p:grpSpPr>
          <a:xfrm>
            <a:off x="1462758" y="1227117"/>
            <a:ext cx="6651226" cy="271988"/>
            <a:chOff x="1462758" y="601225"/>
            <a:chExt cx="6651226" cy="271988"/>
          </a:xfrm>
        </p:grpSpPr>
        <p:sp>
          <p:nvSpPr>
            <p:cNvPr id="111" name="テキスト ボックス 110">
              <a:extLst>
                <a:ext uri="{FF2B5EF4-FFF2-40B4-BE49-F238E27FC236}">
                  <a16:creationId xmlns:a16="http://schemas.microsoft.com/office/drawing/2014/main" id="{D76D7F73-A003-4D5D-9570-1331C6B72528}"/>
                </a:ext>
              </a:extLst>
            </p:cNvPr>
            <p:cNvSpPr txBox="1"/>
            <p:nvPr/>
          </p:nvSpPr>
          <p:spPr>
            <a:xfrm>
              <a:off x="1462758" y="601225"/>
              <a:ext cx="6651226" cy="271988"/>
            </a:xfrm>
            <a:prstGeom prst="rect">
              <a:avLst/>
            </a:prstGeom>
            <a:noFill/>
          </p:spPr>
          <p:txBody>
            <a:bodyPr wrap="none" lIns="72000" tIns="36000" rIns="72000" bIns="36000" rtlCol="0">
              <a:spAutoFit/>
            </a:bodyPr>
            <a:lstStyle/>
            <a:p>
              <a:pPr defTabSz="457200" rtl="0" eaLnBrk="1" fontAlgn="auto" hangingPunct="1">
                <a:lnSpc>
                  <a:spcPct val="90000"/>
                </a:lnSpc>
                <a:spcBef>
                  <a:spcPts val="0"/>
                </a:spcBef>
                <a:spcAft>
                  <a:spcPts val="0"/>
                </a:spcAft>
                <a:tabLst>
                  <a:tab pos="4219575" algn="l"/>
                </a:tabLst>
              </a:pPr>
              <a:r>
                <a:rPr lang="en-us" sz="1400" b="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　 </a:t>
              </a: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Two 12-μg capsules BID (n = 63)	One 24-μg capsule BID (n = 71)</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2" name="Rectangle 6">
              <a:extLst>
                <a:ext uri="{FF2B5EF4-FFF2-40B4-BE49-F238E27FC236}">
                  <a16:creationId xmlns:a16="http://schemas.microsoft.com/office/drawing/2014/main" id="{CD8DD108-72E5-4033-A025-408B28CB7F9B}"/>
                </a:ext>
              </a:extLst>
            </p:cNvPr>
            <p:cNvSpPr>
              <a:spLocks noChangeArrowheads="1"/>
            </p:cNvSpPr>
            <p:nvPr/>
          </p:nvSpPr>
          <p:spPr bwMode="auto">
            <a:xfrm>
              <a:off x="1572148" y="647477"/>
              <a:ext cx="144000" cy="14400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13" name="Rectangle 6">
              <a:extLst>
                <a:ext uri="{FF2B5EF4-FFF2-40B4-BE49-F238E27FC236}">
                  <a16:creationId xmlns:a16="http://schemas.microsoft.com/office/drawing/2014/main" id="{C0067115-343F-4669-98FC-A416E980AEFA}"/>
                </a:ext>
              </a:extLst>
            </p:cNvPr>
            <p:cNvSpPr>
              <a:spLocks noChangeArrowheads="1"/>
            </p:cNvSpPr>
            <p:nvPr/>
          </p:nvSpPr>
          <p:spPr bwMode="auto">
            <a:xfrm>
              <a:off x="5542364" y="647477"/>
              <a:ext cx="144000" cy="144000"/>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grpSp>
      <p:sp>
        <p:nvSpPr>
          <p:cNvPr id="115" name="テキスト ボックス 22">
            <a:extLst>
              <a:ext uri="{FF2B5EF4-FFF2-40B4-BE49-F238E27FC236}">
                <a16:creationId xmlns:a16="http://schemas.microsoft.com/office/drawing/2014/main" id="{C2780F1D-96C0-4624-AC58-815BE60B5D23}"/>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117"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8" name="テキスト ボックス 117">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109352039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F8A4270-63B0-4A61-B080-546753DA11F8}"/>
              </a:ext>
            </a:extLst>
          </p:cNvPr>
          <p:cNvSpPr>
            <a:spLocks noGrp="1"/>
          </p:cNvSpPr>
          <p:nvPr>
            <p:ph type="title"/>
          </p:nvPr>
        </p:nvSpPr>
        <p:spPr/>
        <p:txBody>
          <a:bodyPr rtlCol="0"/>
          <a:lstStyle/>
          <a:p>
            <a:pPr rtl="0"/>
            <a:r>
              <a:rPr lang="en-us" sz="2400" dirty="0"/>
              <a:t>Severity of symptoms associated with </a:t>
            </a:r>
            <a:br>
              <a:rPr lang="en-us" sz="2400" dirty="0"/>
            </a:br>
            <a:r>
              <a:rPr lang="en-us" sz="2400" dirty="0"/>
              <a:t>constipation at Week 1 (secondary endpoint)</a:t>
            </a:r>
            <a:r>
              <a:rPr lang="en-us" sz="2000" dirty="0"/>
              <a:t> </a:t>
            </a:r>
            <a:br>
              <a:rPr lang="ja-JP" altLang="en-US" sz="2400" dirty="0"/>
            </a:br>
            <a:r>
              <a:rPr lang="en-us" sz="1800" spc="-20" dirty="0"/>
              <a:t>&lt;Stool consistency*</a:t>
            </a:r>
            <a:r>
              <a:rPr lang="en-us" sz="1800" spc="-20" baseline="30000" dirty="0"/>
              <a:t>1</a:t>
            </a:r>
            <a:r>
              <a:rPr lang="en-us" sz="1800" spc="-20" dirty="0"/>
              <a:t>/straining during defecation/abdominal bloating/abdominal discomfort*</a:t>
            </a:r>
            <a:r>
              <a:rPr lang="en-us" sz="1800" spc="-20" baseline="30000" dirty="0"/>
              <a:t>2</a:t>
            </a:r>
            <a:r>
              <a:rPr lang="en-us" sz="1800" spc="-20" dirty="0"/>
              <a:t>&gt;</a:t>
            </a:r>
            <a:endParaRPr kumimoji="1" lang="ja-JP" altLang="en-US" sz="2000" spc="-20" dirty="0"/>
          </a:p>
        </p:txBody>
      </p:sp>
      <p:sp>
        <p:nvSpPr>
          <p:cNvPr id="5" name="テキスト ボックス 10">
            <a:extLst>
              <a:ext uri="{FF2B5EF4-FFF2-40B4-BE49-F238E27FC236}">
                <a16:creationId xmlns:a16="http://schemas.microsoft.com/office/drawing/2014/main" id="{696196A0-4772-4B80-9E65-0C37C28FA2AA}"/>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85225851-2473-46C2-92BE-211D95AA8A9A}"/>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11" name="Rectangle 12">
            <a:extLst>
              <a:ext uri="{FF2B5EF4-FFF2-40B4-BE49-F238E27FC236}">
                <a16:creationId xmlns:a16="http://schemas.microsoft.com/office/drawing/2014/main" id="{9A411905-0718-4460-B33C-60C5B9EE90C8}"/>
              </a:ext>
            </a:extLst>
          </p:cNvPr>
          <p:cNvSpPr>
            <a:spLocks noChangeArrowheads="1"/>
          </p:cNvSpPr>
          <p:nvPr/>
        </p:nvSpPr>
        <p:spPr bwMode="auto">
          <a:xfrm>
            <a:off x="875023" y="4132163"/>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1" name="Rectangle 40">
            <a:extLst>
              <a:ext uri="{FF2B5EF4-FFF2-40B4-BE49-F238E27FC236}">
                <a16:creationId xmlns:a16="http://schemas.microsoft.com/office/drawing/2014/main" id="{AA34C5D9-0FC6-4903-8F60-80385DBC2D3B}"/>
              </a:ext>
            </a:extLst>
          </p:cNvPr>
          <p:cNvSpPr>
            <a:spLocks noChangeArrowheads="1"/>
          </p:cNvSpPr>
          <p:nvPr/>
        </p:nvSpPr>
        <p:spPr bwMode="auto">
          <a:xfrm>
            <a:off x="3942769" y="4128640"/>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2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1" name="テキスト ボックス 140">
            <a:extLst>
              <a:ext uri="{FF2B5EF4-FFF2-40B4-BE49-F238E27FC236}">
                <a16:creationId xmlns:a16="http://schemas.microsoft.com/office/drawing/2014/main" id="{6BD15C66-C89B-4DEF-9917-472E401426DA}"/>
              </a:ext>
            </a:extLst>
          </p:cNvPr>
          <p:cNvSpPr txBox="1"/>
          <p:nvPr/>
        </p:nvSpPr>
        <p:spPr>
          <a:xfrm>
            <a:off x="190241" y="3909222"/>
            <a:ext cx="755564" cy="549381"/>
          </a:xfrm>
          <a:prstGeom prst="rect">
            <a:avLst/>
          </a:prstGeom>
          <a:noFill/>
        </p:spPr>
        <p:txBody>
          <a:bodyPr vert="horz" wrap="square" rtlCol="0">
            <a:spAutoFit/>
          </a:bodyPr>
          <a:lstStyle/>
          <a:p>
            <a:pPr algn="ct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Rabbit dropping-like</a:t>
            </a:r>
          </a:p>
        </p:txBody>
      </p:sp>
      <p:sp>
        <p:nvSpPr>
          <p:cNvPr id="142" name="テキスト ボックス 141">
            <a:extLst>
              <a:ext uri="{FF2B5EF4-FFF2-40B4-BE49-F238E27FC236}">
                <a16:creationId xmlns:a16="http://schemas.microsoft.com/office/drawing/2014/main" id="{3F8C3AFB-3DA0-48E4-85D5-388F420273F5}"/>
              </a:ext>
            </a:extLst>
          </p:cNvPr>
          <p:cNvSpPr txBox="1"/>
          <p:nvPr/>
        </p:nvSpPr>
        <p:spPr>
          <a:xfrm>
            <a:off x="3252741" y="4074807"/>
            <a:ext cx="494045" cy="24468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None</a:t>
            </a:r>
          </a:p>
        </p:txBody>
      </p:sp>
      <p:sp>
        <p:nvSpPr>
          <p:cNvPr id="143" name="テキスト ボックス 142">
            <a:extLst>
              <a:ext uri="{FF2B5EF4-FFF2-40B4-BE49-F238E27FC236}">
                <a16:creationId xmlns:a16="http://schemas.microsoft.com/office/drawing/2014/main" id="{283978D4-3043-4C91-83E2-683B3621286C}"/>
              </a:ext>
            </a:extLst>
          </p:cNvPr>
          <p:cNvSpPr txBox="1"/>
          <p:nvPr/>
        </p:nvSpPr>
        <p:spPr>
          <a:xfrm>
            <a:off x="7423952" y="4439840"/>
            <a:ext cx="1540019"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Abdominal discomfort</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44" name="テキスト ボックス 143">
            <a:extLst>
              <a:ext uri="{FF2B5EF4-FFF2-40B4-BE49-F238E27FC236}">
                <a16:creationId xmlns:a16="http://schemas.microsoft.com/office/drawing/2014/main" id="{5772657A-3DC7-4A9C-A20A-95715E3E5A1C}"/>
              </a:ext>
            </a:extLst>
          </p:cNvPr>
          <p:cNvSpPr txBox="1"/>
          <p:nvPr/>
        </p:nvSpPr>
        <p:spPr>
          <a:xfrm>
            <a:off x="5875280" y="4439840"/>
            <a:ext cx="1370100"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Abdominal bloating</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45" name="テキスト ボックス 144">
            <a:extLst>
              <a:ext uri="{FF2B5EF4-FFF2-40B4-BE49-F238E27FC236}">
                <a16:creationId xmlns:a16="http://schemas.microsoft.com/office/drawing/2014/main" id="{BC0BC0B2-F135-43B8-8628-94539BA010B9}"/>
              </a:ext>
            </a:extLst>
          </p:cNvPr>
          <p:cNvSpPr txBox="1"/>
          <p:nvPr/>
        </p:nvSpPr>
        <p:spPr>
          <a:xfrm>
            <a:off x="4024675" y="4439840"/>
            <a:ext cx="1836574"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Straining during defecation</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46" name="テキスト ボックス 145">
            <a:extLst>
              <a:ext uri="{FF2B5EF4-FFF2-40B4-BE49-F238E27FC236}">
                <a16:creationId xmlns:a16="http://schemas.microsoft.com/office/drawing/2014/main" id="{80E8EB26-7523-433E-B4D7-D58D34D3EDCB}"/>
              </a:ext>
            </a:extLst>
          </p:cNvPr>
          <p:cNvSpPr txBox="1"/>
          <p:nvPr/>
        </p:nvSpPr>
        <p:spPr>
          <a:xfrm>
            <a:off x="1344201" y="4439840"/>
            <a:ext cx="1229036"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Stool consistency</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59" name="テキスト ボックス 158">
            <a:extLst>
              <a:ext uri="{FF2B5EF4-FFF2-40B4-BE49-F238E27FC236}">
                <a16:creationId xmlns:a16="http://schemas.microsoft.com/office/drawing/2014/main" id="{7D66D82C-3BC9-4A78-A094-481DA3262F45}"/>
              </a:ext>
            </a:extLst>
          </p:cNvPr>
          <p:cNvSpPr txBox="1"/>
          <p:nvPr/>
        </p:nvSpPr>
        <p:spPr>
          <a:xfrm>
            <a:off x="235930" y="4686969"/>
            <a:ext cx="8363434" cy="181776"/>
          </a:xfrm>
          <a:prstGeom prst="rect">
            <a:avLst/>
          </a:prstGeom>
          <a:noFill/>
          <a:ln>
            <a:noFill/>
          </a:ln>
        </p:spPr>
        <p:txBody>
          <a:bodyPr wrap="none" lIns="36000" tIns="18000" rIns="36000" bIns="18000" rtlCol="0">
            <a:spAutoFit/>
          </a:bodyPr>
          <a:lstStyle/>
          <a:p>
            <a:pP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*1: Evaluated based on the Bristol Stool Form Scale (types 1 to 7), *2: Evaluated as 0 (no symptom), 1 (mild), 2 (moderate), 3 (severe), or 4 (very severe)</a:t>
            </a:r>
          </a:p>
        </p:txBody>
      </p:sp>
      <p:sp>
        <p:nvSpPr>
          <p:cNvPr id="160" name="テキスト ボックス 159">
            <a:extLst>
              <a:ext uri="{FF2B5EF4-FFF2-40B4-BE49-F238E27FC236}">
                <a16:creationId xmlns:a16="http://schemas.microsoft.com/office/drawing/2014/main" id="{0F16978D-60EE-45EB-A2DF-E4AC6026D6D5}"/>
              </a:ext>
            </a:extLst>
          </p:cNvPr>
          <p:cNvSpPr txBox="1"/>
          <p:nvPr/>
        </p:nvSpPr>
        <p:spPr>
          <a:xfrm>
            <a:off x="7422352" y="1336993"/>
            <a:ext cx="1542136" cy="507831"/>
          </a:xfrm>
          <a:prstGeom prst="rect">
            <a:avLst/>
          </a:prstGeom>
          <a:noFill/>
        </p:spPr>
        <p:txBody>
          <a:bodyPr wrap="square" rtlCol="0">
            <a:spAutoFit/>
          </a:bodyPr>
          <a:lstStyle/>
          <a:p>
            <a:pPr defTabSz="457200" rtl="0" eaLnBrk="1" fontAlgn="auto" hangingPunct="1">
              <a:lnSpc>
                <a:spcPct val="90000"/>
              </a:lnSpc>
              <a:spcBef>
                <a:spcPts val="0"/>
              </a:spcBef>
              <a:spcAft>
                <a:spcPts val="0"/>
              </a:spcAft>
              <a:tabLst>
                <a:tab pos="142875" algn="l"/>
              </a:tabLst>
            </a:pPr>
            <a:r>
              <a:rPr lang="en-us"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Mean ± SD</a:t>
            </a:r>
            <a:endParaRPr lang="en-US" altLang="ja-JP"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79375" indent="-79375" defTabSz="457200" rtl="0" eaLnBrk="1" fontAlgn="auto" hangingPunct="1">
              <a:lnSpc>
                <a:spcPct val="90000"/>
              </a:lnSpc>
              <a:spcBef>
                <a:spcPts val="0"/>
              </a:spcBef>
              <a:spcAft>
                <a:spcPts val="0"/>
              </a:spcAft>
            </a:pPr>
            <a:r>
              <a:rPr lang="en-us"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Treatment difference (95% CI) by ANCOVA</a:t>
            </a:r>
            <a:endParaRPr lang="en-US" altLang="ja-JP" sz="10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6" name="テキスト ボックス 175">
            <a:extLst>
              <a:ext uri="{FF2B5EF4-FFF2-40B4-BE49-F238E27FC236}">
                <a16:creationId xmlns:a16="http://schemas.microsoft.com/office/drawing/2014/main" id="{328D8B1D-941E-44A1-911B-B7E821DD803A}"/>
              </a:ext>
            </a:extLst>
          </p:cNvPr>
          <p:cNvSpPr txBox="1"/>
          <p:nvPr/>
        </p:nvSpPr>
        <p:spPr>
          <a:xfrm>
            <a:off x="1225687" y="4258677"/>
            <a:ext cx="552569"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(n=62)</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77" name="テキスト ボックス 176">
            <a:extLst>
              <a:ext uri="{FF2B5EF4-FFF2-40B4-BE49-F238E27FC236}">
                <a16:creationId xmlns:a16="http://schemas.microsoft.com/office/drawing/2014/main" id="{DB503B0B-6EC8-4F1F-8C75-9E80E8EAF2FE}"/>
              </a:ext>
            </a:extLst>
          </p:cNvPr>
          <p:cNvSpPr txBox="1"/>
          <p:nvPr/>
        </p:nvSpPr>
        <p:spPr>
          <a:xfrm>
            <a:off x="2112076" y="4258677"/>
            <a:ext cx="552569"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(n=71)</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78" name="テキスト ボックス 177">
            <a:extLst>
              <a:ext uri="{FF2B5EF4-FFF2-40B4-BE49-F238E27FC236}">
                <a16:creationId xmlns:a16="http://schemas.microsoft.com/office/drawing/2014/main" id="{3360DBC5-233C-44A4-A5D6-95C13A2A2846}"/>
              </a:ext>
            </a:extLst>
          </p:cNvPr>
          <p:cNvSpPr txBox="1"/>
          <p:nvPr/>
        </p:nvSpPr>
        <p:spPr>
          <a:xfrm>
            <a:off x="4372132" y="4258677"/>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(62)</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79" name="テキスト ボックス 178">
            <a:extLst>
              <a:ext uri="{FF2B5EF4-FFF2-40B4-BE49-F238E27FC236}">
                <a16:creationId xmlns:a16="http://schemas.microsoft.com/office/drawing/2014/main" id="{032D6DF4-0F4C-4673-9DE1-F68C85C6B677}"/>
              </a:ext>
            </a:extLst>
          </p:cNvPr>
          <p:cNvSpPr txBox="1"/>
          <p:nvPr/>
        </p:nvSpPr>
        <p:spPr>
          <a:xfrm>
            <a:off x="5096257" y="4258677"/>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(71)</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80" name="テキスト ボックス 179">
            <a:extLst>
              <a:ext uri="{FF2B5EF4-FFF2-40B4-BE49-F238E27FC236}">
                <a16:creationId xmlns:a16="http://schemas.microsoft.com/office/drawing/2014/main" id="{794BA0DE-4357-4FE0-809D-73C89F248866}"/>
              </a:ext>
            </a:extLst>
          </p:cNvPr>
          <p:cNvSpPr txBox="1"/>
          <p:nvPr/>
        </p:nvSpPr>
        <p:spPr>
          <a:xfrm>
            <a:off x="6018982" y="4257684"/>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(64)</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81" name="テキスト ボックス 180">
            <a:extLst>
              <a:ext uri="{FF2B5EF4-FFF2-40B4-BE49-F238E27FC236}">
                <a16:creationId xmlns:a16="http://schemas.microsoft.com/office/drawing/2014/main" id="{BF6BAE90-0E9A-405F-86BC-11E361C5D713}"/>
              </a:ext>
            </a:extLst>
          </p:cNvPr>
          <p:cNvSpPr txBox="1"/>
          <p:nvPr/>
        </p:nvSpPr>
        <p:spPr>
          <a:xfrm>
            <a:off x="6733609" y="4257684"/>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(71)</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82" name="テキスト ボックス 181">
            <a:extLst>
              <a:ext uri="{FF2B5EF4-FFF2-40B4-BE49-F238E27FC236}">
                <a16:creationId xmlns:a16="http://schemas.microsoft.com/office/drawing/2014/main" id="{B8B75AEA-CF11-4897-A6B2-795A2E8DA39E}"/>
              </a:ext>
            </a:extLst>
          </p:cNvPr>
          <p:cNvSpPr txBox="1"/>
          <p:nvPr/>
        </p:nvSpPr>
        <p:spPr>
          <a:xfrm>
            <a:off x="7632124" y="4258677"/>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(64)</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83" name="テキスト ボックス 182">
            <a:extLst>
              <a:ext uri="{FF2B5EF4-FFF2-40B4-BE49-F238E27FC236}">
                <a16:creationId xmlns:a16="http://schemas.microsoft.com/office/drawing/2014/main" id="{F6F77026-3920-48EC-BA11-EF6CF82D5E61}"/>
              </a:ext>
            </a:extLst>
          </p:cNvPr>
          <p:cNvSpPr txBox="1"/>
          <p:nvPr/>
        </p:nvSpPr>
        <p:spPr>
          <a:xfrm>
            <a:off x="8365591" y="4258677"/>
            <a:ext cx="395475" cy="202551"/>
          </a:xfrm>
          <a:prstGeom prst="rect">
            <a:avLst/>
          </a:prstGeom>
          <a:noFill/>
        </p:spPr>
        <p:txBody>
          <a:bodyPr wrap="none" lIns="72000" tIns="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2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(71)</a:t>
            </a:r>
            <a:endParaRPr kumimoji="0" lang="en-US" altLang="ja-JP" sz="12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nvGrpSpPr>
          <p:cNvPr id="92" name="グループ化 91">
            <a:extLst>
              <a:ext uri="{FF2B5EF4-FFF2-40B4-BE49-F238E27FC236}">
                <a16:creationId xmlns:a16="http://schemas.microsoft.com/office/drawing/2014/main" id="{BC4153C6-806E-4D98-8220-C00774179E3C}"/>
              </a:ext>
            </a:extLst>
          </p:cNvPr>
          <p:cNvGrpSpPr/>
          <p:nvPr/>
        </p:nvGrpSpPr>
        <p:grpSpPr>
          <a:xfrm>
            <a:off x="4123996" y="1697149"/>
            <a:ext cx="4894003" cy="1881785"/>
            <a:chOff x="4077197" y="1850548"/>
            <a:chExt cx="46800" cy="2321958"/>
          </a:xfrm>
        </p:grpSpPr>
        <p:sp>
          <p:nvSpPr>
            <p:cNvPr id="93" name="Line 14">
              <a:extLst>
                <a:ext uri="{FF2B5EF4-FFF2-40B4-BE49-F238E27FC236}">
                  <a16:creationId xmlns:a16="http://schemas.microsoft.com/office/drawing/2014/main" id="{83FDE733-BCB7-4942-BA32-C884366A6833}"/>
                </a:ext>
              </a:extLst>
            </p:cNvPr>
            <p:cNvSpPr>
              <a:spLocks noChangeShapeType="1"/>
            </p:cNvSpPr>
            <p:nvPr/>
          </p:nvSpPr>
          <p:spPr bwMode="auto">
            <a:xfrm>
              <a:off x="4077197" y="4172506"/>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4" name="Line 14">
              <a:extLst>
                <a:ext uri="{FF2B5EF4-FFF2-40B4-BE49-F238E27FC236}">
                  <a16:creationId xmlns:a16="http://schemas.microsoft.com/office/drawing/2014/main" id="{7775A099-E6EB-452B-AC55-8A8490141065}"/>
                </a:ext>
              </a:extLst>
            </p:cNvPr>
            <p:cNvSpPr>
              <a:spLocks noChangeShapeType="1"/>
            </p:cNvSpPr>
            <p:nvPr/>
          </p:nvSpPr>
          <p:spPr bwMode="auto">
            <a:xfrm>
              <a:off x="4077197" y="339852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5" name="Line 14">
              <a:extLst>
                <a:ext uri="{FF2B5EF4-FFF2-40B4-BE49-F238E27FC236}">
                  <a16:creationId xmlns:a16="http://schemas.microsoft.com/office/drawing/2014/main" id="{18742292-2D24-4031-A6B3-E1299963976E}"/>
                </a:ext>
              </a:extLst>
            </p:cNvPr>
            <p:cNvSpPr>
              <a:spLocks noChangeShapeType="1"/>
            </p:cNvSpPr>
            <p:nvPr/>
          </p:nvSpPr>
          <p:spPr bwMode="auto">
            <a:xfrm>
              <a:off x="4077197" y="1850548"/>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6" name="Line 14">
              <a:extLst>
                <a:ext uri="{FF2B5EF4-FFF2-40B4-BE49-F238E27FC236}">
                  <a16:creationId xmlns:a16="http://schemas.microsoft.com/office/drawing/2014/main" id="{4482965F-96BB-40A1-9AAE-812D7B9EFA2D}"/>
                </a:ext>
              </a:extLst>
            </p:cNvPr>
            <p:cNvSpPr>
              <a:spLocks noChangeShapeType="1"/>
            </p:cNvSpPr>
            <p:nvPr/>
          </p:nvSpPr>
          <p:spPr bwMode="auto">
            <a:xfrm>
              <a:off x="4077197" y="2624534"/>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97" name="グループ化 96">
            <a:extLst>
              <a:ext uri="{FF2B5EF4-FFF2-40B4-BE49-F238E27FC236}">
                <a16:creationId xmlns:a16="http://schemas.microsoft.com/office/drawing/2014/main" id="{D415AD5F-9301-411A-AEA3-24EF2C46B888}"/>
              </a:ext>
            </a:extLst>
          </p:cNvPr>
          <p:cNvGrpSpPr/>
          <p:nvPr/>
        </p:nvGrpSpPr>
        <p:grpSpPr>
          <a:xfrm>
            <a:off x="1057806" y="1704714"/>
            <a:ext cx="1785999" cy="2150613"/>
            <a:chOff x="878575" y="1859882"/>
            <a:chExt cx="46800" cy="2653668"/>
          </a:xfrm>
        </p:grpSpPr>
        <p:sp>
          <p:nvSpPr>
            <p:cNvPr id="98" name="Line 14">
              <a:extLst>
                <a:ext uri="{FF2B5EF4-FFF2-40B4-BE49-F238E27FC236}">
                  <a16:creationId xmlns:a16="http://schemas.microsoft.com/office/drawing/2014/main" id="{9D25E39E-D142-427D-B93B-CDA038123B4A}"/>
                </a:ext>
              </a:extLst>
            </p:cNvPr>
            <p:cNvSpPr>
              <a:spLocks noChangeShapeType="1"/>
            </p:cNvSpPr>
            <p:nvPr/>
          </p:nvSpPr>
          <p:spPr bwMode="auto">
            <a:xfrm>
              <a:off x="878575" y="451355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9" name="Line 14">
              <a:extLst>
                <a:ext uri="{FF2B5EF4-FFF2-40B4-BE49-F238E27FC236}">
                  <a16:creationId xmlns:a16="http://schemas.microsoft.com/office/drawing/2014/main" id="{E8F2B3FD-98CC-44E3-871C-185AAA4E8A34}"/>
                </a:ext>
              </a:extLst>
            </p:cNvPr>
            <p:cNvSpPr>
              <a:spLocks noChangeShapeType="1"/>
            </p:cNvSpPr>
            <p:nvPr/>
          </p:nvSpPr>
          <p:spPr bwMode="auto">
            <a:xfrm>
              <a:off x="878575" y="4071272"/>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0" name="Line 14">
              <a:extLst>
                <a:ext uri="{FF2B5EF4-FFF2-40B4-BE49-F238E27FC236}">
                  <a16:creationId xmlns:a16="http://schemas.microsoft.com/office/drawing/2014/main" id="{FA6AE8D4-0A81-4D0B-87D7-A59D790AB97C}"/>
                </a:ext>
              </a:extLst>
            </p:cNvPr>
            <p:cNvSpPr>
              <a:spLocks noChangeShapeType="1"/>
            </p:cNvSpPr>
            <p:nvPr/>
          </p:nvSpPr>
          <p:spPr bwMode="auto">
            <a:xfrm>
              <a:off x="878575" y="3628994"/>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1" name="Line 14">
              <a:extLst>
                <a:ext uri="{FF2B5EF4-FFF2-40B4-BE49-F238E27FC236}">
                  <a16:creationId xmlns:a16="http://schemas.microsoft.com/office/drawing/2014/main" id="{6D6AF7DD-B68B-4861-9232-83CB9F23F48B}"/>
                </a:ext>
              </a:extLst>
            </p:cNvPr>
            <p:cNvSpPr>
              <a:spLocks noChangeShapeType="1"/>
            </p:cNvSpPr>
            <p:nvPr/>
          </p:nvSpPr>
          <p:spPr bwMode="auto">
            <a:xfrm>
              <a:off x="878575" y="3186716"/>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2" name="Line 14">
              <a:extLst>
                <a:ext uri="{FF2B5EF4-FFF2-40B4-BE49-F238E27FC236}">
                  <a16:creationId xmlns:a16="http://schemas.microsoft.com/office/drawing/2014/main" id="{D11C6EF0-46F8-45D3-9016-FB386B58A9A7}"/>
                </a:ext>
              </a:extLst>
            </p:cNvPr>
            <p:cNvSpPr>
              <a:spLocks noChangeShapeType="1"/>
            </p:cNvSpPr>
            <p:nvPr/>
          </p:nvSpPr>
          <p:spPr bwMode="auto">
            <a:xfrm>
              <a:off x="878575" y="2744438"/>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3" name="Line 14">
              <a:extLst>
                <a:ext uri="{FF2B5EF4-FFF2-40B4-BE49-F238E27FC236}">
                  <a16:creationId xmlns:a16="http://schemas.microsoft.com/office/drawing/2014/main" id="{8A3D6637-F9CE-47AA-B81D-AD2C026895A4}"/>
                </a:ext>
              </a:extLst>
            </p:cNvPr>
            <p:cNvSpPr>
              <a:spLocks noChangeShapeType="1"/>
            </p:cNvSpPr>
            <p:nvPr/>
          </p:nvSpPr>
          <p:spPr bwMode="auto">
            <a:xfrm>
              <a:off x="878575" y="230216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4" name="Line 14">
              <a:extLst>
                <a:ext uri="{FF2B5EF4-FFF2-40B4-BE49-F238E27FC236}">
                  <a16:creationId xmlns:a16="http://schemas.microsoft.com/office/drawing/2014/main" id="{3AAEF161-EC11-47D4-A5DC-6B28ED81AB1F}"/>
                </a:ext>
              </a:extLst>
            </p:cNvPr>
            <p:cNvSpPr>
              <a:spLocks noChangeShapeType="1"/>
            </p:cNvSpPr>
            <p:nvPr/>
          </p:nvSpPr>
          <p:spPr bwMode="auto">
            <a:xfrm>
              <a:off x="878575" y="1859882"/>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107" name="Freeform 8">
            <a:extLst>
              <a:ext uri="{FF2B5EF4-FFF2-40B4-BE49-F238E27FC236}">
                <a16:creationId xmlns:a16="http://schemas.microsoft.com/office/drawing/2014/main" id="{7FDD6BE4-954F-4648-B732-F6217DCD7A27}"/>
              </a:ext>
            </a:extLst>
          </p:cNvPr>
          <p:cNvSpPr>
            <a:spLocks noEditPoints="1"/>
          </p:cNvSpPr>
          <p:nvPr/>
        </p:nvSpPr>
        <p:spPr bwMode="auto">
          <a:xfrm>
            <a:off x="1477859" y="2262000"/>
            <a:ext cx="57562" cy="519461"/>
          </a:xfrm>
          <a:custGeom>
            <a:avLst/>
            <a:gdLst>
              <a:gd name="T0" fmla="*/ 19 w 37"/>
              <a:gd name="T1" fmla="*/ 412 h 412"/>
              <a:gd name="T2" fmla="*/ 19 w 37"/>
              <a:gd name="T3" fmla="*/ 0 h 412"/>
              <a:gd name="T4" fmla="*/ 0 w 37"/>
              <a:gd name="T5" fmla="*/ 0 h 412"/>
              <a:gd name="T6" fmla="*/ 37 w 37"/>
              <a:gd name="T7" fmla="*/ 0 h 412"/>
            </a:gdLst>
            <a:ahLst/>
            <a:cxnLst>
              <a:cxn ang="0">
                <a:pos x="T0" y="T1"/>
              </a:cxn>
              <a:cxn ang="0">
                <a:pos x="T2" y="T3"/>
              </a:cxn>
              <a:cxn ang="0">
                <a:pos x="T4" y="T5"/>
              </a:cxn>
              <a:cxn ang="0">
                <a:pos x="T6" y="T7"/>
              </a:cxn>
            </a:cxnLst>
            <a:rect l="0" t="0" r="r" b="b"/>
            <a:pathLst>
              <a:path w="37" h="412">
                <a:moveTo>
                  <a:pt x="19" y="412"/>
                </a:moveTo>
                <a:lnTo>
                  <a:pt x="19"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8" name="Freeform 9">
            <a:extLst>
              <a:ext uri="{FF2B5EF4-FFF2-40B4-BE49-F238E27FC236}">
                <a16:creationId xmlns:a16="http://schemas.microsoft.com/office/drawing/2014/main" id="{DF96E4F4-AB22-4D99-9C06-FF1A610814E4}"/>
              </a:ext>
            </a:extLst>
          </p:cNvPr>
          <p:cNvSpPr>
            <a:spLocks noEditPoints="1"/>
          </p:cNvSpPr>
          <p:nvPr/>
        </p:nvSpPr>
        <p:spPr bwMode="auto">
          <a:xfrm>
            <a:off x="2366193" y="2285955"/>
            <a:ext cx="57562" cy="576295"/>
          </a:xfrm>
          <a:custGeom>
            <a:avLst/>
            <a:gdLst>
              <a:gd name="T0" fmla="*/ 19 w 37"/>
              <a:gd name="T1" fmla="*/ 448 h 448"/>
              <a:gd name="T2" fmla="*/ 19 w 37"/>
              <a:gd name="T3" fmla="*/ 0 h 448"/>
              <a:gd name="T4" fmla="*/ 0 w 37"/>
              <a:gd name="T5" fmla="*/ 0 h 448"/>
              <a:gd name="T6" fmla="*/ 37 w 37"/>
              <a:gd name="T7" fmla="*/ 0 h 448"/>
            </a:gdLst>
            <a:ahLst/>
            <a:cxnLst>
              <a:cxn ang="0">
                <a:pos x="T0" y="T1"/>
              </a:cxn>
              <a:cxn ang="0">
                <a:pos x="T2" y="T3"/>
              </a:cxn>
              <a:cxn ang="0">
                <a:pos x="T4" y="T5"/>
              </a:cxn>
              <a:cxn ang="0">
                <a:pos x="T6" y="T7"/>
              </a:cxn>
            </a:cxnLst>
            <a:rect l="0" t="0" r="r" b="b"/>
            <a:pathLst>
              <a:path w="37" h="448">
                <a:moveTo>
                  <a:pt x="19" y="448"/>
                </a:moveTo>
                <a:lnTo>
                  <a:pt x="19"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9" name="Line 10">
            <a:extLst>
              <a:ext uri="{FF2B5EF4-FFF2-40B4-BE49-F238E27FC236}">
                <a16:creationId xmlns:a16="http://schemas.microsoft.com/office/drawing/2014/main" id="{26CE7EE6-030D-448B-ABC4-320E2D730B88}"/>
              </a:ext>
            </a:extLst>
          </p:cNvPr>
          <p:cNvSpPr>
            <a:spLocks noChangeShapeType="1"/>
          </p:cNvSpPr>
          <p:nvPr/>
        </p:nvSpPr>
        <p:spPr bwMode="auto">
          <a:xfrm flipV="1">
            <a:off x="1057807" y="1704714"/>
            <a:ext cx="0" cy="2509046"/>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2" name="Rectangle 13">
            <a:extLst>
              <a:ext uri="{FF2B5EF4-FFF2-40B4-BE49-F238E27FC236}">
                <a16:creationId xmlns:a16="http://schemas.microsoft.com/office/drawing/2014/main" id="{7CD612D9-E098-4DC4-A8AA-EE38E391C1D8}"/>
              </a:ext>
            </a:extLst>
          </p:cNvPr>
          <p:cNvSpPr>
            <a:spLocks noChangeArrowheads="1"/>
          </p:cNvSpPr>
          <p:nvPr/>
        </p:nvSpPr>
        <p:spPr bwMode="auto">
          <a:xfrm>
            <a:off x="875023" y="3775782"/>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3" name="Rectangle 14">
            <a:extLst>
              <a:ext uri="{FF2B5EF4-FFF2-40B4-BE49-F238E27FC236}">
                <a16:creationId xmlns:a16="http://schemas.microsoft.com/office/drawing/2014/main" id="{89A75043-CB74-418D-AA52-3A9969B7AA02}"/>
              </a:ext>
            </a:extLst>
          </p:cNvPr>
          <p:cNvSpPr>
            <a:spLocks noChangeArrowheads="1"/>
          </p:cNvSpPr>
          <p:nvPr/>
        </p:nvSpPr>
        <p:spPr bwMode="auto">
          <a:xfrm>
            <a:off x="875023" y="3415185"/>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4" name="Rectangle 15">
            <a:extLst>
              <a:ext uri="{FF2B5EF4-FFF2-40B4-BE49-F238E27FC236}">
                <a16:creationId xmlns:a16="http://schemas.microsoft.com/office/drawing/2014/main" id="{384894F8-BE08-4F3E-823D-3BAC64E777EE}"/>
              </a:ext>
            </a:extLst>
          </p:cNvPr>
          <p:cNvSpPr>
            <a:spLocks noChangeArrowheads="1"/>
          </p:cNvSpPr>
          <p:nvPr/>
        </p:nvSpPr>
        <p:spPr bwMode="auto">
          <a:xfrm>
            <a:off x="875023" y="3058371"/>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5" name="Rectangle 16">
            <a:extLst>
              <a:ext uri="{FF2B5EF4-FFF2-40B4-BE49-F238E27FC236}">
                <a16:creationId xmlns:a16="http://schemas.microsoft.com/office/drawing/2014/main" id="{889E8CAE-ADF1-4821-B227-A35A2560B668}"/>
              </a:ext>
            </a:extLst>
          </p:cNvPr>
          <p:cNvSpPr>
            <a:spLocks noChangeArrowheads="1"/>
          </p:cNvSpPr>
          <p:nvPr/>
        </p:nvSpPr>
        <p:spPr bwMode="auto">
          <a:xfrm>
            <a:off x="875023" y="2700296"/>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6" name="Rectangle 17">
            <a:extLst>
              <a:ext uri="{FF2B5EF4-FFF2-40B4-BE49-F238E27FC236}">
                <a16:creationId xmlns:a16="http://schemas.microsoft.com/office/drawing/2014/main" id="{EFBBB5E3-6834-4158-AACD-0B6EED83CC0D}"/>
              </a:ext>
            </a:extLst>
          </p:cNvPr>
          <p:cNvSpPr>
            <a:spLocks noChangeArrowheads="1"/>
          </p:cNvSpPr>
          <p:nvPr/>
        </p:nvSpPr>
        <p:spPr bwMode="auto">
          <a:xfrm>
            <a:off x="875023" y="2339700"/>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5</a:t>
            </a:r>
            <a:endParaRPr kumimoji="0" lang="ja-JP"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7" name="Rectangle 18">
            <a:extLst>
              <a:ext uri="{FF2B5EF4-FFF2-40B4-BE49-F238E27FC236}">
                <a16:creationId xmlns:a16="http://schemas.microsoft.com/office/drawing/2014/main" id="{E0C25038-FC2E-4002-A8D9-D75A8CCF5B4C}"/>
              </a:ext>
            </a:extLst>
          </p:cNvPr>
          <p:cNvSpPr>
            <a:spLocks noChangeArrowheads="1"/>
          </p:cNvSpPr>
          <p:nvPr/>
        </p:nvSpPr>
        <p:spPr bwMode="auto">
          <a:xfrm>
            <a:off x="875023" y="1982886"/>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8" name="Rectangle 19">
            <a:extLst>
              <a:ext uri="{FF2B5EF4-FFF2-40B4-BE49-F238E27FC236}">
                <a16:creationId xmlns:a16="http://schemas.microsoft.com/office/drawing/2014/main" id="{E1E646BC-2303-4E14-837F-B48F147FABB9}"/>
              </a:ext>
            </a:extLst>
          </p:cNvPr>
          <p:cNvSpPr>
            <a:spLocks noChangeArrowheads="1"/>
          </p:cNvSpPr>
          <p:nvPr/>
        </p:nvSpPr>
        <p:spPr bwMode="auto">
          <a:xfrm>
            <a:off x="875023" y="1622290"/>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7</a:t>
            </a:r>
            <a:endParaRPr kumimoji="0" lang="ja-JP" altLang="ja-JP" sz="14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3" name="Freeform 32">
            <a:extLst>
              <a:ext uri="{FF2B5EF4-FFF2-40B4-BE49-F238E27FC236}">
                <a16:creationId xmlns:a16="http://schemas.microsoft.com/office/drawing/2014/main" id="{501EE41B-8BD4-489D-87B5-85F303CBC5C2}"/>
              </a:ext>
            </a:extLst>
          </p:cNvPr>
          <p:cNvSpPr>
            <a:spLocks noEditPoints="1"/>
          </p:cNvSpPr>
          <p:nvPr/>
        </p:nvSpPr>
        <p:spPr bwMode="auto">
          <a:xfrm>
            <a:off x="4553384" y="2835675"/>
            <a:ext cx="56007" cy="561068"/>
          </a:xfrm>
          <a:custGeom>
            <a:avLst/>
            <a:gdLst>
              <a:gd name="T0" fmla="*/ 19 w 37"/>
              <a:gd name="T1" fmla="*/ 442 h 442"/>
              <a:gd name="T2" fmla="*/ 19 w 37"/>
              <a:gd name="T3" fmla="*/ 0 h 442"/>
              <a:gd name="T4" fmla="*/ 0 w 37"/>
              <a:gd name="T5" fmla="*/ 0 h 442"/>
              <a:gd name="T6" fmla="*/ 37 w 37"/>
              <a:gd name="T7" fmla="*/ 0 h 442"/>
            </a:gdLst>
            <a:ahLst/>
            <a:cxnLst>
              <a:cxn ang="0">
                <a:pos x="T0" y="T1"/>
              </a:cxn>
              <a:cxn ang="0">
                <a:pos x="T2" y="T3"/>
              </a:cxn>
              <a:cxn ang="0">
                <a:pos x="T4" y="T5"/>
              </a:cxn>
              <a:cxn ang="0">
                <a:pos x="T6" y="T7"/>
              </a:cxn>
            </a:cxnLst>
            <a:rect l="0" t="0" r="r" b="b"/>
            <a:pathLst>
              <a:path w="37" h="442">
                <a:moveTo>
                  <a:pt x="19" y="442"/>
                </a:moveTo>
                <a:lnTo>
                  <a:pt x="19"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4" name="Freeform 33">
            <a:extLst>
              <a:ext uri="{FF2B5EF4-FFF2-40B4-BE49-F238E27FC236}">
                <a16:creationId xmlns:a16="http://schemas.microsoft.com/office/drawing/2014/main" id="{B4370888-8FA4-409F-9024-B621159A30B5}"/>
              </a:ext>
            </a:extLst>
          </p:cNvPr>
          <p:cNvSpPr>
            <a:spLocks noEditPoints="1"/>
          </p:cNvSpPr>
          <p:nvPr/>
        </p:nvSpPr>
        <p:spPr bwMode="auto">
          <a:xfrm>
            <a:off x="6174544" y="2703289"/>
            <a:ext cx="57562" cy="566111"/>
          </a:xfrm>
          <a:custGeom>
            <a:avLst/>
            <a:gdLst>
              <a:gd name="T0" fmla="*/ 18 w 37"/>
              <a:gd name="T1" fmla="*/ 449 h 449"/>
              <a:gd name="T2" fmla="*/ 18 w 37"/>
              <a:gd name="T3" fmla="*/ 0 h 449"/>
              <a:gd name="T4" fmla="*/ 0 w 37"/>
              <a:gd name="T5" fmla="*/ 0 h 449"/>
              <a:gd name="T6" fmla="*/ 37 w 37"/>
              <a:gd name="T7" fmla="*/ 0 h 449"/>
            </a:gdLst>
            <a:ahLst/>
            <a:cxnLst>
              <a:cxn ang="0">
                <a:pos x="T0" y="T1"/>
              </a:cxn>
              <a:cxn ang="0">
                <a:pos x="T2" y="T3"/>
              </a:cxn>
              <a:cxn ang="0">
                <a:pos x="T4" y="T5"/>
              </a:cxn>
              <a:cxn ang="0">
                <a:pos x="T6" y="T7"/>
              </a:cxn>
            </a:cxnLst>
            <a:rect l="0" t="0" r="r" b="b"/>
            <a:pathLst>
              <a:path w="37" h="449">
                <a:moveTo>
                  <a:pt x="18" y="449"/>
                </a:moveTo>
                <a:lnTo>
                  <a:pt x="18"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5" name="Freeform 34">
            <a:extLst>
              <a:ext uri="{FF2B5EF4-FFF2-40B4-BE49-F238E27FC236}">
                <a16:creationId xmlns:a16="http://schemas.microsoft.com/office/drawing/2014/main" id="{57D837FB-E4FA-4E19-8685-FA784346E255}"/>
              </a:ext>
            </a:extLst>
          </p:cNvPr>
          <p:cNvSpPr>
            <a:spLocks noEditPoints="1"/>
          </p:cNvSpPr>
          <p:nvPr/>
        </p:nvSpPr>
        <p:spPr bwMode="auto">
          <a:xfrm>
            <a:off x="7809569" y="2649074"/>
            <a:ext cx="57562" cy="558547"/>
          </a:xfrm>
          <a:custGeom>
            <a:avLst/>
            <a:gdLst>
              <a:gd name="T0" fmla="*/ 18 w 37"/>
              <a:gd name="T1" fmla="*/ 443 h 443"/>
              <a:gd name="T2" fmla="*/ 18 w 37"/>
              <a:gd name="T3" fmla="*/ 0 h 443"/>
              <a:gd name="T4" fmla="*/ 0 w 37"/>
              <a:gd name="T5" fmla="*/ 0 h 443"/>
              <a:gd name="T6" fmla="*/ 37 w 37"/>
              <a:gd name="T7" fmla="*/ 0 h 443"/>
            </a:gdLst>
            <a:ahLst/>
            <a:cxnLst>
              <a:cxn ang="0">
                <a:pos x="T0" y="T1"/>
              </a:cxn>
              <a:cxn ang="0">
                <a:pos x="T2" y="T3"/>
              </a:cxn>
              <a:cxn ang="0">
                <a:pos x="T4" y="T5"/>
              </a:cxn>
              <a:cxn ang="0">
                <a:pos x="T6" y="T7"/>
              </a:cxn>
            </a:cxnLst>
            <a:rect l="0" t="0" r="r" b="b"/>
            <a:pathLst>
              <a:path w="37" h="443">
                <a:moveTo>
                  <a:pt x="18" y="443"/>
                </a:moveTo>
                <a:lnTo>
                  <a:pt x="18"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6" name="Freeform 35">
            <a:extLst>
              <a:ext uri="{FF2B5EF4-FFF2-40B4-BE49-F238E27FC236}">
                <a16:creationId xmlns:a16="http://schemas.microsoft.com/office/drawing/2014/main" id="{CC94F403-4B20-449B-BCAE-C4B3B0F9E5FD}"/>
              </a:ext>
            </a:extLst>
          </p:cNvPr>
          <p:cNvSpPr>
            <a:spLocks noEditPoints="1"/>
          </p:cNvSpPr>
          <p:nvPr/>
        </p:nvSpPr>
        <p:spPr bwMode="auto">
          <a:xfrm>
            <a:off x="5270586" y="2820546"/>
            <a:ext cx="56006" cy="576198"/>
          </a:xfrm>
          <a:custGeom>
            <a:avLst/>
            <a:gdLst>
              <a:gd name="T0" fmla="*/ 18 w 36"/>
              <a:gd name="T1" fmla="*/ 454 h 454"/>
              <a:gd name="T2" fmla="*/ 18 w 36"/>
              <a:gd name="T3" fmla="*/ 0 h 454"/>
              <a:gd name="T4" fmla="*/ 0 w 36"/>
              <a:gd name="T5" fmla="*/ 0 h 454"/>
              <a:gd name="T6" fmla="*/ 36 w 36"/>
              <a:gd name="T7" fmla="*/ 0 h 454"/>
            </a:gdLst>
            <a:ahLst/>
            <a:cxnLst>
              <a:cxn ang="0">
                <a:pos x="T0" y="T1"/>
              </a:cxn>
              <a:cxn ang="0">
                <a:pos x="T2" y="T3"/>
              </a:cxn>
              <a:cxn ang="0">
                <a:pos x="T4" y="T5"/>
              </a:cxn>
              <a:cxn ang="0">
                <a:pos x="T6" y="T7"/>
              </a:cxn>
            </a:cxnLst>
            <a:rect l="0" t="0" r="r" b="b"/>
            <a:pathLst>
              <a:path w="36" h="454">
                <a:moveTo>
                  <a:pt x="18" y="454"/>
                </a:moveTo>
                <a:lnTo>
                  <a:pt x="18" y="0"/>
                </a:lnTo>
                <a:moveTo>
                  <a:pt x="0" y="0"/>
                </a:moveTo>
                <a:lnTo>
                  <a:pt x="36"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7" name="Freeform 36">
            <a:extLst>
              <a:ext uri="{FF2B5EF4-FFF2-40B4-BE49-F238E27FC236}">
                <a16:creationId xmlns:a16="http://schemas.microsoft.com/office/drawing/2014/main" id="{19F5444D-B690-4127-85DB-2AAEDCD43E6F}"/>
              </a:ext>
            </a:extLst>
          </p:cNvPr>
          <p:cNvSpPr>
            <a:spLocks noEditPoints="1"/>
          </p:cNvSpPr>
          <p:nvPr/>
        </p:nvSpPr>
        <p:spPr bwMode="auto">
          <a:xfrm>
            <a:off x="6890483" y="2773895"/>
            <a:ext cx="57562" cy="557286"/>
          </a:xfrm>
          <a:custGeom>
            <a:avLst/>
            <a:gdLst>
              <a:gd name="T0" fmla="*/ 18 w 37"/>
              <a:gd name="T1" fmla="*/ 442 h 442"/>
              <a:gd name="T2" fmla="*/ 18 w 37"/>
              <a:gd name="T3" fmla="*/ 0 h 442"/>
              <a:gd name="T4" fmla="*/ 0 w 37"/>
              <a:gd name="T5" fmla="*/ 0 h 442"/>
              <a:gd name="T6" fmla="*/ 37 w 37"/>
              <a:gd name="T7" fmla="*/ 0 h 442"/>
            </a:gdLst>
            <a:ahLst/>
            <a:cxnLst>
              <a:cxn ang="0">
                <a:pos x="T0" y="T1"/>
              </a:cxn>
              <a:cxn ang="0">
                <a:pos x="T2" y="T3"/>
              </a:cxn>
              <a:cxn ang="0">
                <a:pos x="T4" y="T5"/>
              </a:cxn>
              <a:cxn ang="0">
                <a:pos x="T6" y="T7"/>
              </a:cxn>
            </a:cxnLst>
            <a:rect l="0" t="0" r="r" b="b"/>
            <a:pathLst>
              <a:path w="37" h="442">
                <a:moveTo>
                  <a:pt x="18" y="442"/>
                </a:moveTo>
                <a:lnTo>
                  <a:pt x="18"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8" name="Freeform 37">
            <a:extLst>
              <a:ext uri="{FF2B5EF4-FFF2-40B4-BE49-F238E27FC236}">
                <a16:creationId xmlns:a16="http://schemas.microsoft.com/office/drawing/2014/main" id="{67623772-B2F9-4652-88DE-4FEF95CAEBD1}"/>
              </a:ext>
            </a:extLst>
          </p:cNvPr>
          <p:cNvSpPr>
            <a:spLocks noEditPoints="1"/>
          </p:cNvSpPr>
          <p:nvPr/>
        </p:nvSpPr>
        <p:spPr bwMode="auto">
          <a:xfrm>
            <a:off x="8534548" y="2781461"/>
            <a:ext cx="57562" cy="549721"/>
          </a:xfrm>
          <a:custGeom>
            <a:avLst/>
            <a:gdLst>
              <a:gd name="T0" fmla="*/ 19 w 37"/>
              <a:gd name="T1" fmla="*/ 436 h 436"/>
              <a:gd name="T2" fmla="*/ 19 w 37"/>
              <a:gd name="T3" fmla="*/ 0 h 436"/>
              <a:gd name="T4" fmla="*/ 0 w 37"/>
              <a:gd name="T5" fmla="*/ 0 h 436"/>
              <a:gd name="T6" fmla="*/ 37 w 37"/>
              <a:gd name="T7" fmla="*/ 0 h 436"/>
            </a:gdLst>
            <a:ahLst/>
            <a:cxnLst>
              <a:cxn ang="0">
                <a:pos x="T0" y="T1"/>
              </a:cxn>
              <a:cxn ang="0">
                <a:pos x="T2" y="T3"/>
              </a:cxn>
              <a:cxn ang="0">
                <a:pos x="T4" y="T5"/>
              </a:cxn>
              <a:cxn ang="0">
                <a:pos x="T6" y="T7"/>
              </a:cxn>
            </a:cxnLst>
            <a:rect l="0" t="0" r="r" b="b"/>
            <a:pathLst>
              <a:path w="37" h="436">
                <a:moveTo>
                  <a:pt x="19" y="436"/>
                </a:moveTo>
                <a:lnTo>
                  <a:pt x="19" y="0"/>
                </a:lnTo>
                <a:moveTo>
                  <a:pt x="0" y="0"/>
                </a:moveTo>
                <a:lnTo>
                  <a:pt x="37"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9" name="Line 38">
            <a:extLst>
              <a:ext uri="{FF2B5EF4-FFF2-40B4-BE49-F238E27FC236}">
                <a16:creationId xmlns:a16="http://schemas.microsoft.com/office/drawing/2014/main" id="{2789C3B1-C5F3-4960-8715-2485295DDC0A}"/>
              </a:ext>
            </a:extLst>
          </p:cNvPr>
          <p:cNvSpPr>
            <a:spLocks noChangeShapeType="1"/>
          </p:cNvSpPr>
          <p:nvPr/>
        </p:nvSpPr>
        <p:spPr bwMode="auto">
          <a:xfrm flipV="1">
            <a:off x="4123997" y="1697149"/>
            <a:ext cx="0" cy="2509046"/>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2" name="Rectangle 41">
            <a:extLst>
              <a:ext uri="{FF2B5EF4-FFF2-40B4-BE49-F238E27FC236}">
                <a16:creationId xmlns:a16="http://schemas.microsoft.com/office/drawing/2014/main" id="{EE5DE7F9-A1A0-4E05-98A4-940B1EB6E740}"/>
              </a:ext>
            </a:extLst>
          </p:cNvPr>
          <p:cNvSpPr>
            <a:spLocks noChangeArrowheads="1"/>
          </p:cNvSpPr>
          <p:nvPr/>
        </p:nvSpPr>
        <p:spPr bwMode="auto">
          <a:xfrm>
            <a:off x="3942769" y="3501850"/>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endParaRPr kumimoji="0" lang="ja-JP" altLang="ja-JP" sz="12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3" name="Rectangle 42">
            <a:extLst>
              <a:ext uri="{FF2B5EF4-FFF2-40B4-BE49-F238E27FC236}">
                <a16:creationId xmlns:a16="http://schemas.microsoft.com/office/drawing/2014/main" id="{A08ECA5A-5FD9-4E2D-A87E-EE43DBB826BD}"/>
              </a:ext>
            </a:extLst>
          </p:cNvPr>
          <p:cNvSpPr>
            <a:spLocks noChangeArrowheads="1"/>
          </p:cNvSpPr>
          <p:nvPr/>
        </p:nvSpPr>
        <p:spPr bwMode="auto">
          <a:xfrm>
            <a:off x="3942769" y="2872697"/>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kumimoji="0" lang="ja-JP" altLang="ja-JP" sz="12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4" name="Rectangle 43">
            <a:extLst>
              <a:ext uri="{FF2B5EF4-FFF2-40B4-BE49-F238E27FC236}">
                <a16:creationId xmlns:a16="http://schemas.microsoft.com/office/drawing/2014/main" id="{03779478-9B26-4C2E-865C-3646642F2A58}"/>
              </a:ext>
            </a:extLst>
          </p:cNvPr>
          <p:cNvSpPr>
            <a:spLocks noChangeArrowheads="1"/>
          </p:cNvSpPr>
          <p:nvPr/>
        </p:nvSpPr>
        <p:spPr bwMode="auto">
          <a:xfrm>
            <a:off x="3942769" y="2247327"/>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endParaRPr kumimoji="0" lang="ja-JP" altLang="ja-JP" sz="12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5" name="Rectangle 44">
            <a:extLst>
              <a:ext uri="{FF2B5EF4-FFF2-40B4-BE49-F238E27FC236}">
                <a16:creationId xmlns:a16="http://schemas.microsoft.com/office/drawing/2014/main" id="{BD0EC39A-1B8B-4A34-A9FC-889A3B1B8454}"/>
              </a:ext>
            </a:extLst>
          </p:cNvPr>
          <p:cNvSpPr>
            <a:spLocks noChangeArrowheads="1"/>
          </p:cNvSpPr>
          <p:nvPr/>
        </p:nvSpPr>
        <p:spPr bwMode="auto">
          <a:xfrm>
            <a:off x="3942769" y="1619435"/>
            <a:ext cx="78548" cy="16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kumimoji="0" lang="ja-JP" altLang="ja-JP" sz="12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7" name="テキスト ボックス 136">
            <a:extLst>
              <a:ext uri="{FF2B5EF4-FFF2-40B4-BE49-F238E27FC236}">
                <a16:creationId xmlns:a16="http://schemas.microsoft.com/office/drawing/2014/main" id="{772CEA09-2C52-4501-B3AC-07C443CAB664}"/>
              </a:ext>
            </a:extLst>
          </p:cNvPr>
          <p:cNvSpPr txBox="1"/>
          <p:nvPr/>
        </p:nvSpPr>
        <p:spPr>
          <a:xfrm>
            <a:off x="251520" y="1588039"/>
            <a:ext cx="607859" cy="244682"/>
          </a:xfrm>
          <a:prstGeom prst="rect">
            <a:avLst/>
          </a:prstGeom>
          <a:noFill/>
        </p:spPr>
        <p:txBody>
          <a:bodyPr vert="horz" wrap="none" rtlCol="0">
            <a:spAutoFit/>
          </a:bodyPr>
          <a:lstStyle/>
          <a:p>
            <a:pPr algn="ct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Watery</a:t>
            </a:r>
          </a:p>
        </p:txBody>
      </p:sp>
      <p:sp>
        <p:nvSpPr>
          <p:cNvPr id="138" name="テキスト ボックス 137">
            <a:extLst>
              <a:ext uri="{FF2B5EF4-FFF2-40B4-BE49-F238E27FC236}">
                <a16:creationId xmlns:a16="http://schemas.microsoft.com/office/drawing/2014/main" id="{948F0596-5DB8-4A1B-9F74-6C287370326D}"/>
              </a:ext>
            </a:extLst>
          </p:cNvPr>
          <p:cNvSpPr txBox="1"/>
          <p:nvPr/>
        </p:nvSpPr>
        <p:spPr>
          <a:xfrm>
            <a:off x="442644" y="2302868"/>
            <a:ext cx="350865" cy="1435970"/>
          </a:xfrm>
          <a:prstGeom prst="rect">
            <a:avLst/>
          </a:prstGeom>
          <a:noFill/>
        </p:spPr>
        <p:txBody>
          <a:bodyPr vert="vert270" wrap="square" rtlCol="0">
            <a:spAutoFit/>
          </a:bodyPr>
          <a:lstStyle/>
          <a:p>
            <a:pPr algn="ctr" defTabSz="457200" rtl="0" eaLnBrk="1" fontAlgn="auto" hangingPunct="1">
              <a:lnSpc>
                <a:spcPct val="90000"/>
              </a:lnSpc>
              <a:spcBef>
                <a:spcPts val="0"/>
              </a:spcBef>
              <a:spcAft>
                <a:spcPts val="0"/>
              </a:spcAft>
            </a:pPr>
            <a:r>
              <a:rPr lang="en-us" sz="12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Stool consistency</a:t>
            </a:r>
          </a:p>
        </p:txBody>
      </p:sp>
      <p:sp>
        <p:nvSpPr>
          <p:cNvPr id="139" name="テキスト ボックス 138">
            <a:extLst>
              <a:ext uri="{FF2B5EF4-FFF2-40B4-BE49-F238E27FC236}">
                <a16:creationId xmlns:a16="http://schemas.microsoft.com/office/drawing/2014/main" id="{F46C308A-422E-4E00-8884-587DFD7CD00A}"/>
              </a:ext>
            </a:extLst>
          </p:cNvPr>
          <p:cNvSpPr txBox="1"/>
          <p:nvPr/>
        </p:nvSpPr>
        <p:spPr>
          <a:xfrm>
            <a:off x="3255275" y="1875282"/>
            <a:ext cx="517065" cy="2128065"/>
          </a:xfrm>
          <a:prstGeom prst="rect">
            <a:avLst/>
          </a:prstGeom>
          <a:noFill/>
        </p:spPr>
        <p:txBody>
          <a:bodyPr vert="vert270" wrap="square" rtlCol="0">
            <a:spAutoFit/>
          </a:bodyPr>
          <a:lstStyle/>
          <a:p>
            <a:pPr algn="ctr" defTabSz="457200" rtl="0" eaLnBrk="1" fontAlgn="auto" hangingPunct="1">
              <a:lnSpc>
                <a:spcPct val="90000"/>
              </a:lnSpc>
              <a:spcBef>
                <a:spcPts val="0"/>
              </a:spcBef>
              <a:spcAft>
                <a:spcPts val="0"/>
              </a:spcAft>
            </a:pPr>
            <a:r>
              <a:rPr lang="en-us" sz="12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Severity of symptoms associated with constipation</a:t>
            </a:r>
          </a:p>
        </p:txBody>
      </p:sp>
      <p:sp>
        <p:nvSpPr>
          <p:cNvPr id="140" name="テキスト ボックス 139">
            <a:extLst>
              <a:ext uri="{FF2B5EF4-FFF2-40B4-BE49-F238E27FC236}">
                <a16:creationId xmlns:a16="http://schemas.microsoft.com/office/drawing/2014/main" id="{7E82DCC5-E6E8-4E72-976F-0B45885AD1EF}"/>
              </a:ext>
            </a:extLst>
          </p:cNvPr>
          <p:cNvSpPr txBox="1"/>
          <p:nvPr/>
        </p:nvSpPr>
        <p:spPr>
          <a:xfrm>
            <a:off x="3069197" y="1570208"/>
            <a:ext cx="861133" cy="24468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10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Very severe</a:t>
            </a:r>
          </a:p>
        </p:txBody>
      </p:sp>
      <p:sp>
        <p:nvSpPr>
          <p:cNvPr id="155" name="テキスト ボックス 154">
            <a:extLst>
              <a:ext uri="{FF2B5EF4-FFF2-40B4-BE49-F238E27FC236}">
                <a16:creationId xmlns:a16="http://schemas.microsoft.com/office/drawing/2014/main" id="{87BFD501-DE51-4756-A269-2CC7B73C4080}"/>
              </a:ext>
            </a:extLst>
          </p:cNvPr>
          <p:cNvSpPr txBox="1"/>
          <p:nvPr/>
        </p:nvSpPr>
        <p:spPr>
          <a:xfrm>
            <a:off x="4410097" y="2372674"/>
            <a:ext cx="1183337" cy="244682"/>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-0.1 (-0.4 to 0.3)*</a:t>
            </a:r>
            <a:endParaRPr kumimoji="0" lang="en-US" altLang="ja-JP"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56" name="テキスト ボックス 155">
            <a:extLst>
              <a:ext uri="{FF2B5EF4-FFF2-40B4-BE49-F238E27FC236}">
                <a16:creationId xmlns:a16="http://schemas.microsoft.com/office/drawing/2014/main" id="{6117698A-2D61-4A4E-9492-97182F2F52E3}"/>
              </a:ext>
            </a:extLst>
          </p:cNvPr>
          <p:cNvSpPr txBox="1"/>
          <p:nvPr/>
        </p:nvSpPr>
        <p:spPr>
          <a:xfrm>
            <a:off x="6083611" y="2370235"/>
            <a:ext cx="1140056" cy="244682"/>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0.0 (-0.2 to 0.3)*</a:t>
            </a:r>
            <a:endParaRPr kumimoji="0" lang="en-US" altLang="ja-JP"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57" name="テキスト ボックス 156">
            <a:extLst>
              <a:ext uri="{FF2B5EF4-FFF2-40B4-BE49-F238E27FC236}">
                <a16:creationId xmlns:a16="http://schemas.microsoft.com/office/drawing/2014/main" id="{36A995CA-1666-46B9-A18D-2E7D4E1096A3}"/>
              </a:ext>
            </a:extLst>
          </p:cNvPr>
          <p:cNvSpPr txBox="1"/>
          <p:nvPr/>
        </p:nvSpPr>
        <p:spPr>
          <a:xfrm>
            <a:off x="7699991" y="2368091"/>
            <a:ext cx="1140056" cy="244682"/>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0.1 (-0.2 to 0.4)*</a:t>
            </a:r>
            <a:endParaRPr kumimoji="0" lang="en-US" altLang="ja-JP"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61" name="Line 14">
            <a:extLst>
              <a:ext uri="{FF2B5EF4-FFF2-40B4-BE49-F238E27FC236}">
                <a16:creationId xmlns:a16="http://schemas.microsoft.com/office/drawing/2014/main" id="{449AED20-A4D5-4ECB-875A-5B7957FA6E2B}"/>
              </a:ext>
            </a:extLst>
          </p:cNvPr>
          <p:cNvSpPr>
            <a:spLocks noChangeShapeType="1"/>
          </p:cNvSpPr>
          <p:nvPr/>
        </p:nvSpPr>
        <p:spPr bwMode="auto">
          <a:xfrm>
            <a:off x="4077197" y="420619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2" name="Line 14">
            <a:extLst>
              <a:ext uri="{FF2B5EF4-FFF2-40B4-BE49-F238E27FC236}">
                <a16:creationId xmlns:a16="http://schemas.microsoft.com/office/drawing/2014/main" id="{AA1CCC50-724D-4E25-9F4E-3A81231230B1}"/>
              </a:ext>
            </a:extLst>
          </p:cNvPr>
          <p:cNvSpPr>
            <a:spLocks noChangeShapeType="1"/>
          </p:cNvSpPr>
          <p:nvPr/>
        </p:nvSpPr>
        <p:spPr bwMode="auto">
          <a:xfrm>
            <a:off x="1011007" y="421376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163" name="グループ化 162">
            <a:extLst>
              <a:ext uri="{FF2B5EF4-FFF2-40B4-BE49-F238E27FC236}">
                <a16:creationId xmlns:a16="http://schemas.microsoft.com/office/drawing/2014/main" id="{96A1C42C-B4DC-4731-A604-691720CD14DF}"/>
              </a:ext>
            </a:extLst>
          </p:cNvPr>
          <p:cNvGrpSpPr/>
          <p:nvPr/>
        </p:nvGrpSpPr>
        <p:grpSpPr>
          <a:xfrm>
            <a:off x="1011007" y="1704714"/>
            <a:ext cx="46800" cy="2150613"/>
            <a:chOff x="878575" y="1859882"/>
            <a:chExt cx="46800" cy="2653668"/>
          </a:xfrm>
        </p:grpSpPr>
        <p:sp>
          <p:nvSpPr>
            <p:cNvPr id="164" name="Line 14">
              <a:extLst>
                <a:ext uri="{FF2B5EF4-FFF2-40B4-BE49-F238E27FC236}">
                  <a16:creationId xmlns:a16="http://schemas.microsoft.com/office/drawing/2014/main" id="{03E1ECF2-AF2E-492E-A8CF-2637C58FEB0A}"/>
                </a:ext>
              </a:extLst>
            </p:cNvPr>
            <p:cNvSpPr>
              <a:spLocks noChangeShapeType="1"/>
            </p:cNvSpPr>
            <p:nvPr/>
          </p:nvSpPr>
          <p:spPr bwMode="auto">
            <a:xfrm>
              <a:off x="878575" y="451355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5" name="Line 14">
              <a:extLst>
                <a:ext uri="{FF2B5EF4-FFF2-40B4-BE49-F238E27FC236}">
                  <a16:creationId xmlns:a16="http://schemas.microsoft.com/office/drawing/2014/main" id="{A970FA3C-CFA5-4652-A7F5-27113B3C0976}"/>
                </a:ext>
              </a:extLst>
            </p:cNvPr>
            <p:cNvSpPr>
              <a:spLocks noChangeShapeType="1"/>
            </p:cNvSpPr>
            <p:nvPr/>
          </p:nvSpPr>
          <p:spPr bwMode="auto">
            <a:xfrm>
              <a:off x="878575" y="407127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6" name="Line 14">
              <a:extLst>
                <a:ext uri="{FF2B5EF4-FFF2-40B4-BE49-F238E27FC236}">
                  <a16:creationId xmlns:a16="http://schemas.microsoft.com/office/drawing/2014/main" id="{81C5A2B6-A1D3-41B4-8CB6-225F6DCBC2ED}"/>
                </a:ext>
              </a:extLst>
            </p:cNvPr>
            <p:cNvSpPr>
              <a:spLocks noChangeShapeType="1"/>
            </p:cNvSpPr>
            <p:nvPr/>
          </p:nvSpPr>
          <p:spPr bwMode="auto">
            <a:xfrm>
              <a:off x="878575" y="362899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7" name="Line 14">
              <a:extLst>
                <a:ext uri="{FF2B5EF4-FFF2-40B4-BE49-F238E27FC236}">
                  <a16:creationId xmlns:a16="http://schemas.microsoft.com/office/drawing/2014/main" id="{0DECD941-55C6-45F8-86D2-081B8280C9BB}"/>
                </a:ext>
              </a:extLst>
            </p:cNvPr>
            <p:cNvSpPr>
              <a:spLocks noChangeShapeType="1"/>
            </p:cNvSpPr>
            <p:nvPr/>
          </p:nvSpPr>
          <p:spPr bwMode="auto">
            <a:xfrm>
              <a:off x="878575" y="318671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8" name="Line 14">
              <a:extLst>
                <a:ext uri="{FF2B5EF4-FFF2-40B4-BE49-F238E27FC236}">
                  <a16:creationId xmlns:a16="http://schemas.microsoft.com/office/drawing/2014/main" id="{B484E5FD-5CD8-4B35-B6B0-F40FFAF9DE23}"/>
                </a:ext>
              </a:extLst>
            </p:cNvPr>
            <p:cNvSpPr>
              <a:spLocks noChangeShapeType="1"/>
            </p:cNvSpPr>
            <p:nvPr/>
          </p:nvSpPr>
          <p:spPr bwMode="auto">
            <a:xfrm>
              <a:off x="878575" y="274443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9" name="Line 14">
              <a:extLst>
                <a:ext uri="{FF2B5EF4-FFF2-40B4-BE49-F238E27FC236}">
                  <a16:creationId xmlns:a16="http://schemas.microsoft.com/office/drawing/2014/main" id="{8ED842FD-4EDE-48DE-85D1-0D32B0317E3A}"/>
                </a:ext>
              </a:extLst>
            </p:cNvPr>
            <p:cNvSpPr>
              <a:spLocks noChangeShapeType="1"/>
            </p:cNvSpPr>
            <p:nvPr/>
          </p:nvSpPr>
          <p:spPr bwMode="auto">
            <a:xfrm>
              <a:off x="878575" y="230216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0" name="Line 14">
              <a:extLst>
                <a:ext uri="{FF2B5EF4-FFF2-40B4-BE49-F238E27FC236}">
                  <a16:creationId xmlns:a16="http://schemas.microsoft.com/office/drawing/2014/main" id="{15D580C2-4999-43B7-83AE-8935442FFDBF}"/>
                </a:ext>
              </a:extLst>
            </p:cNvPr>
            <p:cNvSpPr>
              <a:spLocks noChangeShapeType="1"/>
            </p:cNvSpPr>
            <p:nvPr/>
          </p:nvSpPr>
          <p:spPr bwMode="auto">
            <a:xfrm>
              <a:off x="878575" y="185988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grpSp>
        <p:nvGrpSpPr>
          <p:cNvPr id="171" name="グループ化 170">
            <a:extLst>
              <a:ext uri="{FF2B5EF4-FFF2-40B4-BE49-F238E27FC236}">
                <a16:creationId xmlns:a16="http://schemas.microsoft.com/office/drawing/2014/main" id="{B142DD1D-E1DE-4CB1-B243-4AC8BCEF2C2D}"/>
              </a:ext>
            </a:extLst>
          </p:cNvPr>
          <p:cNvGrpSpPr/>
          <p:nvPr/>
        </p:nvGrpSpPr>
        <p:grpSpPr>
          <a:xfrm>
            <a:off x="4077197" y="1697149"/>
            <a:ext cx="46800" cy="1881785"/>
            <a:chOff x="4077197" y="1850548"/>
            <a:chExt cx="46800" cy="2321958"/>
          </a:xfrm>
        </p:grpSpPr>
        <p:sp>
          <p:nvSpPr>
            <p:cNvPr id="172" name="Line 14">
              <a:extLst>
                <a:ext uri="{FF2B5EF4-FFF2-40B4-BE49-F238E27FC236}">
                  <a16:creationId xmlns:a16="http://schemas.microsoft.com/office/drawing/2014/main" id="{01BFA601-3CCF-4564-ADE1-CCBEBEC4036D}"/>
                </a:ext>
              </a:extLst>
            </p:cNvPr>
            <p:cNvSpPr>
              <a:spLocks noChangeShapeType="1"/>
            </p:cNvSpPr>
            <p:nvPr/>
          </p:nvSpPr>
          <p:spPr bwMode="auto">
            <a:xfrm>
              <a:off x="4077197" y="417250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3" name="Line 14">
              <a:extLst>
                <a:ext uri="{FF2B5EF4-FFF2-40B4-BE49-F238E27FC236}">
                  <a16:creationId xmlns:a16="http://schemas.microsoft.com/office/drawing/2014/main" id="{046BE167-F736-408A-8F1F-C4F40307DF0A}"/>
                </a:ext>
              </a:extLst>
            </p:cNvPr>
            <p:cNvSpPr>
              <a:spLocks noChangeShapeType="1"/>
            </p:cNvSpPr>
            <p:nvPr/>
          </p:nvSpPr>
          <p:spPr bwMode="auto">
            <a:xfrm>
              <a:off x="4077197" y="339852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4" name="Line 14">
              <a:extLst>
                <a:ext uri="{FF2B5EF4-FFF2-40B4-BE49-F238E27FC236}">
                  <a16:creationId xmlns:a16="http://schemas.microsoft.com/office/drawing/2014/main" id="{3A962F14-BFFF-4E0D-A5C1-14A4550CF2AB}"/>
                </a:ext>
              </a:extLst>
            </p:cNvPr>
            <p:cNvSpPr>
              <a:spLocks noChangeShapeType="1"/>
            </p:cNvSpPr>
            <p:nvPr/>
          </p:nvSpPr>
          <p:spPr bwMode="auto">
            <a:xfrm>
              <a:off x="4077197" y="185054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75" name="Line 14">
              <a:extLst>
                <a:ext uri="{FF2B5EF4-FFF2-40B4-BE49-F238E27FC236}">
                  <a16:creationId xmlns:a16="http://schemas.microsoft.com/office/drawing/2014/main" id="{80C44711-C404-456D-A83A-A161C36C167C}"/>
                </a:ext>
              </a:extLst>
            </p:cNvPr>
            <p:cNvSpPr>
              <a:spLocks noChangeShapeType="1"/>
            </p:cNvSpPr>
            <p:nvPr/>
          </p:nvSpPr>
          <p:spPr bwMode="auto">
            <a:xfrm>
              <a:off x="4077197" y="262453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105" name="Rectangle 6">
            <a:extLst>
              <a:ext uri="{FF2B5EF4-FFF2-40B4-BE49-F238E27FC236}">
                <a16:creationId xmlns:a16="http://schemas.microsoft.com/office/drawing/2014/main" id="{A1E99D82-DD5E-4968-8D60-09BBE08DCFE5}"/>
              </a:ext>
            </a:extLst>
          </p:cNvPr>
          <p:cNvSpPr>
            <a:spLocks noChangeArrowheads="1"/>
          </p:cNvSpPr>
          <p:nvPr/>
        </p:nvSpPr>
        <p:spPr bwMode="auto">
          <a:xfrm>
            <a:off x="1253831" y="2777678"/>
            <a:ext cx="496284" cy="1439865"/>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06" name="Rectangle 7">
            <a:extLst>
              <a:ext uri="{FF2B5EF4-FFF2-40B4-BE49-F238E27FC236}">
                <a16:creationId xmlns:a16="http://schemas.microsoft.com/office/drawing/2014/main" id="{B371F6AA-8E8D-4F36-B712-87C7388180AE}"/>
              </a:ext>
            </a:extLst>
          </p:cNvPr>
          <p:cNvSpPr>
            <a:spLocks noChangeArrowheads="1"/>
          </p:cNvSpPr>
          <p:nvPr/>
        </p:nvSpPr>
        <p:spPr bwMode="auto">
          <a:xfrm>
            <a:off x="2151499" y="2854588"/>
            <a:ext cx="496284" cy="1362954"/>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19" name="Rectangle 28">
            <a:extLst>
              <a:ext uri="{FF2B5EF4-FFF2-40B4-BE49-F238E27FC236}">
                <a16:creationId xmlns:a16="http://schemas.microsoft.com/office/drawing/2014/main" id="{F06E0BAA-A981-495A-8E78-A9C9D93E5580}"/>
              </a:ext>
            </a:extLst>
          </p:cNvPr>
          <p:cNvSpPr>
            <a:spLocks noChangeArrowheads="1"/>
          </p:cNvSpPr>
          <p:nvPr/>
        </p:nvSpPr>
        <p:spPr bwMode="auto">
          <a:xfrm>
            <a:off x="4338690" y="3396744"/>
            <a:ext cx="486949" cy="813234"/>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20" name="Rectangle 29">
            <a:extLst>
              <a:ext uri="{FF2B5EF4-FFF2-40B4-BE49-F238E27FC236}">
                <a16:creationId xmlns:a16="http://schemas.microsoft.com/office/drawing/2014/main" id="{CCB6E458-038E-4C79-BA3B-53FB366823C5}"/>
              </a:ext>
            </a:extLst>
          </p:cNvPr>
          <p:cNvSpPr>
            <a:spLocks noChangeArrowheads="1"/>
          </p:cNvSpPr>
          <p:nvPr/>
        </p:nvSpPr>
        <p:spPr bwMode="auto">
          <a:xfrm>
            <a:off x="5972228" y="3265618"/>
            <a:ext cx="476059" cy="94436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21" name="Rectangle 30">
            <a:extLst>
              <a:ext uri="{FF2B5EF4-FFF2-40B4-BE49-F238E27FC236}">
                <a16:creationId xmlns:a16="http://schemas.microsoft.com/office/drawing/2014/main" id="{25C3457F-65B1-4E30-9A3B-DA221DE0500E}"/>
              </a:ext>
            </a:extLst>
          </p:cNvPr>
          <p:cNvSpPr>
            <a:spLocks noChangeArrowheads="1"/>
          </p:cNvSpPr>
          <p:nvPr/>
        </p:nvSpPr>
        <p:spPr bwMode="auto">
          <a:xfrm>
            <a:off x="7604210" y="3203837"/>
            <a:ext cx="477615" cy="100614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47" name="テキスト ボックス 146">
            <a:extLst>
              <a:ext uri="{FF2B5EF4-FFF2-40B4-BE49-F238E27FC236}">
                <a16:creationId xmlns:a16="http://schemas.microsoft.com/office/drawing/2014/main" id="{A806D820-93C7-4B4B-A359-64F03AEF2097}"/>
              </a:ext>
            </a:extLst>
          </p:cNvPr>
          <p:cNvSpPr txBox="1"/>
          <p:nvPr/>
        </p:nvSpPr>
        <p:spPr>
          <a:xfrm>
            <a:off x="4318799" y="3429832"/>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1.3</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9" name="テキスト ボックス 148">
            <a:extLst>
              <a:ext uri="{FF2B5EF4-FFF2-40B4-BE49-F238E27FC236}">
                <a16:creationId xmlns:a16="http://schemas.microsoft.com/office/drawing/2014/main" id="{E0BD830A-5ED0-4588-8820-606F6179A02B}"/>
              </a:ext>
            </a:extLst>
          </p:cNvPr>
          <p:cNvSpPr txBox="1"/>
          <p:nvPr/>
        </p:nvSpPr>
        <p:spPr>
          <a:xfrm>
            <a:off x="5942666" y="3307666"/>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1.5</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1" name="テキスト ボックス 150">
            <a:extLst>
              <a:ext uri="{FF2B5EF4-FFF2-40B4-BE49-F238E27FC236}">
                <a16:creationId xmlns:a16="http://schemas.microsoft.com/office/drawing/2014/main" id="{7C46A009-0ACB-40DA-9E4A-8059CF345609}"/>
              </a:ext>
            </a:extLst>
          </p:cNvPr>
          <p:cNvSpPr txBox="1"/>
          <p:nvPr/>
        </p:nvSpPr>
        <p:spPr>
          <a:xfrm>
            <a:off x="7573222" y="3241183"/>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1.6</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3" name="テキスト ボックス 152">
            <a:extLst>
              <a:ext uri="{FF2B5EF4-FFF2-40B4-BE49-F238E27FC236}">
                <a16:creationId xmlns:a16="http://schemas.microsoft.com/office/drawing/2014/main" id="{933EAA53-47D1-4723-8F9C-B003D895F953}"/>
              </a:ext>
            </a:extLst>
          </p:cNvPr>
          <p:cNvSpPr txBox="1"/>
          <p:nvPr/>
        </p:nvSpPr>
        <p:spPr>
          <a:xfrm>
            <a:off x="1248182" y="2812283"/>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4.0</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4" name="テキスト ボックス 153">
            <a:extLst>
              <a:ext uri="{FF2B5EF4-FFF2-40B4-BE49-F238E27FC236}">
                <a16:creationId xmlns:a16="http://schemas.microsoft.com/office/drawing/2014/main" id="{C89849C5-121F-4A3C-818E-F46E85A10AC4}"/>
              </a:ext>
            </a:extLst>
          </p:cNvPr>
          <p:cNvSpPr txBox="1"/>
          <p:nvPr/>
        </p:nvSpPr>
        <p:spPr>
          <a:xfrm>
            <a:off x="2140092" y="2883167"/>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3.8</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0" name="Line 11">
            <a:extLst>
              <a:ext uri="{FF2B5EF4-FFF2-40B4-BE49-F238E27FC236}">
                <a16:creationId xmlns:a16="http://schemas.microsoft.com/office/drawing/2014/main" id="{FB50A090-4F77-4A43-87A6-A6F7CE4C5CD2}"/>
              </a:ext>
            </a:extLst>
          </p:cNvPr>
          <p:cNvSpPr>
            <a:spLocks noChangeShapeType="1"/>
          </p:cNvSpPr>
          <p:nvPr/>
        </p:nvSpPr>
        <p:spPr bwMode="auto">
          <a:xfrm>
            <a:off x="1057807" y="4213760"/>
            <a:ext cx="1786001"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87" name="Rectangle 28">
            <a:extLst>
              <a:ext uri="{FF2B5EF4-FFF2-40B4-BE49-F238E27FC236}">
                <a16:creationId xmlns:a16="http://schemas.microsoft.com/office/drawing/2014/main" id="{706A7526-C6AE-4093-B0C7-B8B94162E572}"/>
              </a:ext>
            </a:extLst>
          </p:cNvPr>
          <p:cNvSpPr>
            <a:spLocks noChangeArrowheads="1"/>
          </p:cNvSpPr>
          <p:nvPr/>
        </p:nvSpPr>
        <p:spPr bwMode="auto">
          <a:xfrm>
            <a:off x="5065226" y="3396744"/>
            <a:ext cx="486949" cy="813234"/>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88" name="Rectangle 28">
            <a:extLst>
              <a:ext uri="{FF2B5EF4-FFF2-40B4-BE49-F238E27FC236}">
                <a16:creationId xmlns:a16="http://schemas.microsoft.com/office/drawing/2014/main" id="{D7A736B1-FAFB-4067-AACC-DF3FBC9E52A7}"/>
              </a:ext>
            </a:extLst>
          </p:cNvPr>
          <p:cNvSpPr>
            <a:spLocks noChangeArrowheads="1"/>
          </p:cNvSpPr>
          <p:nvPr/>
        </p:nvSpPr>
        <p:spPr bwMode="auto">
          <a:xfrm>
            <a:off x="6691128" y="3329921"/>
            <a:ext cx="486949" cy="880057"/>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90" name="Rectangle 28">
            <a:extLst>
              <a:ext uri="{FF2B5EF4-FFF2-40B4-BE49-F238E27FC236}">
                <a16:creationId xmlns:a16="http://schemas.microsoft.com/office/drawing/2014/main" id="{D3A1ABA7-1BA2-4F35-A997-EA40735FF3AC}"/>
              </a:ext>
            </a:extLst>
          </p:cNvPr>
          <p:cNvSpPr>
            <a:spLocks noChangeArrowheads="1"/>
          </p:cNvSpPr>
          <p:nvPr/>
        </p:nvSpPr>
        <p:spPr bwMode="auto">
          <a:xfrm>
            <a:off x="8319195" y="3329921"/>
            <a:ext cx="486949" cy="880057"/>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30" name="Line 39">
            <a:extLst>
              <a:ext uri="{FF2B5EF4-FFF2-40B4-BE49-F238E27FC236}">
                <a16:creationId xmlns:a16="http://schemas.microsoft.com/office/drawing/2014/main" id="{195D4C2E-8936-4D0C-9264-D12A7E245ADB}"/>
              </a:ext>
            </a:extLst>
          </p:cNvPr>
          <p:cNvSpPr>
            <a:spLocks noChangeShapeType="1"/>
          </p:cNvSpPr>
          <p:nvPr/>
        </p:nvSpPr>
        <p:spPr bwMode="auto">
          <a:xfrm>
            <a:off x="4123997" y="4206195"/>
            <a:ext cx="4888166"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48" name="テキスト ボックス 147">
            <a:extLst>
              <a:ext uri="{FF2B5EF4-FFF2-40B4-BE49-F238E27FC236}">
                <a16:creationId xmlns:a16="http://schemas.microsoft.com/office/drawing/2014/main" id="{8A1A5A44-0CC0-4613-889D-D28F955149CE}"/>
              </a:ext>
            </a:extLst>
          </p:cNvPr>
          <p:cNvSpPr txBox="1"/>
          <p:nvPr/>
        </p:nvSpPr>
        <p:spPr>
          <a:xfrm>
            <a:off x="5037355" y="3429509"/>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1.3</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0" name="テキスト ボックス 149">
            <a:extLst>
              <a:ext uri="{FF2B5EF4-FFF2-40B4-BE49-F238E27FC236}">
                <a16:creationId xmlns:a16="http://schemas.microsoft.com/office/drawing/2014/main" id="{AE14292A-D431-4DAD-8E1A-3E3B3D770D7D}"/>
              </a:ext>
            </a:extLst>
          </p:cNvPr>
          <p:cNvSpPr txBox="1"/>
          <p:nvPr/>
        </p:nvSpPr>
        <p:spPr>
          <a:xfrm>
            <a:off x="6659790" y="3365067"/>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1.4</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2" name="テキスト ボックス 151">
            <a:extLst>
              <a:ext uri="{FF2B5EF4-FFF2-40B4-BE49-F238E27FC236}">
                <a16:creationId xmlns:a16="http://schemas.microsoft.com/office/drawing/2014/main" id="{52E3AC7A-6E01-4D4F-9D2C-4C9E9CC2F6DF}"/>
              </a:ext>
            </a:extLst>
          </p:cNvPr>
          <p:cNvSpPr txBox="1"/>
          <p:nvPr/>
        </p:nvSpPr>
        <p:spPr>
          <a:xfrm>
            <a:off x="8307742" y="3361415"/>
            <a:ext cx="513281" cy="3693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1.4</a:t>
            </a:r>
            <a:endParaRPr lang="ja-JP" altLang="en-US"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9" name="グループ化 8">
            <a:extLst>
              <a:ext uri="{FF2B5EF4-FFF2-40B4-BE49-F238E27FC236}">
                <a16:creationId xmlns:a16="http://schemas.microsoft.com/office/drawing/2014/main" id="{429ED372-CA27-4D48-B5FD-40E4C0815582}"/>
              </a:ext>
            </a:extLst>
          </p:cNvPr>
          <p:cNvGrpSpPr/>
          <p:nvPr/>
        </p:nvGrpSpPr>
        <p:grpSpPr>
          <a:xfrm>
            <a:off x="1791434" y="1377524"/>
            <a:ext cx="4867912" cy="238902"/>
            <a:chOff x="1791434" y="700580"/>
            <a:chExt cx="4867912" cy="238902"/>
          </a:xfrm>
        </p:grpSpPr>
        <p:sp>
          <p:nvSpPr>
            <p:cNvPr id="136" name="テキスト ボックス 135">
              <a:extLst>
                <a:ext uri="{FF2B5EF4-FFF2-40B4-BE49-F238E27FC236}">
                  <a16:creationId xmlns:a16="http://schemas.microsoft.com/office/drawing/2014/main" id="{CE8ECF9F-EC26-4C60-94C5-5207205B208C}"/>
                </a:ext>
              </a:extLst>
            </p:cNvPr>
            <p:cNvSpPr txBox="1"/>
            <p:nvPr/>
          </p:nvSpPr>
          <p:spPr>
            <a:xfrm>
              <a:off x="1929800" y="700580"/>
              <a:ext cx="4729546" cy="238902"/>
            </a:xfrm>
            <a:prstGeom prst="rect">
              <a:avLst/>
            </a:prstGeom>
            <a:noFill/>
          </p:spPr>
          <p:txBody>
            <a:bodyPr wrap="none" lIns="72000" tIns="36000" rIns="72000" bIns="36000" rtlCol="0">
              <a:spAutoFit/>
            </a:bodyPr>
            <a:lstStyle/>
            <a:p>
              <a:pPr defTabSz="457200" rtl="0" eaLnBrk="1" fontAlgn="auto" hangingPunct="1">
                <a:lnSpc>
                  <a:spcPct val="90000"/>
                </a:lnSpc>
                <a:spcBef>
                  <a:spcPts val="0"/>
                </a:spcBef>
                <a:spcAft>
                  <a:spcPts val="0"/>
                </a:spcAft>
                <a:tabLst>
                  <a:tab pos="3140075" algn="l"/>
                </a:tabLst>
              </a:pPr>
              <a:r>
                <a:rPr lang="en-us" sz="12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Two 12-μg capsules BID	One 24-μg capsule BID</a:t>
              </a:r>
            </a:p>
          </p:txBody>
        </p:sp>
        <p:sp>
          <p:nvSpPr>
            <p:cNvPr id="122" name="Rectangle 6">
              <a:extLst>
                <a:ext uri="{FF2B5EF4-FFF2-40B4-BE49-F238E27FC236}">
                  <a16:creationId xmlns:a16="http://schemas.microsoft.com/office/drawing/2014/main" id="{0E49FEDD-E371-41B7-BF5B-8A323F265F91}"/>
                </a:ext>
              </a:extLst>
            </p:cNvPr>
            <p:cNvSpPr>
              <a:spLocks noChangeArrowheads="1"/>
            </p:cNvSpPr>
            <p:nvPr/>
          </p:nvSpPr>
          <p:spPr bwMode="auto">
            <a:xfrm>
              <a:off x="1791434" y="741266"/>
              <a:ext cx="144000" cy="14400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84" name="Rectangle 6">
              <a:extLst>
                <a:ext uri="{FF2B5EF4-FFF2-40B4-BE49-F238E27FC236}">
                  <a16:creationId xmlns:a16="http://schemas.microsoft.com/office/drawing/2014/main" id="{D6E36D2B-51EE-4A79-A1DF-9BDB2D1FF6DB}"/>
                </a:ext>
              </a:extLst>
            </p:cNvPr>
            <p:cNvSpPr>
              <a:spLocks noChangeArrowheads="1"/>
            </p:cNvSpPr>
            <p:nvPr/>
          </p:nvSpPr>
          <p:spPr bwMode="auto">
            <a:xfrm>
              <a:off x="4913480" y="741266"/>
              <a:ext cx="144000" cy="144000"/>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grpSp>
      <p:sp>
        <p:nvSpPr>
          <p:cNvPr id="158" name="テキスト ボックス 157">
            <a:extLst>
              <a:ext uri="{FF2B5EF4-FFF2-40B4-BE49-F238E27FC236}">
                <a16:creationId xmlns:a16="http://schemas.microsoft.com/office/drawing/2014/main" id="{C9B107AD-BC94-477E-8E80-DBCE37A18E6E}"/>
              </a:ext>
            </a:extLst>
          </p:cNvPr>
          <p:cNvSpPr txBox="1"/>
          <p:nvPr/>
        </p:nvSpPr>
        <p:spPr>
          <a:xfrm>
            <a:off x="1489190" y="1828500"/>
            <a:ext cx="1140056" cy="244682"/>
          </a:xfrm>
          <a:prstGeom prst="rect">
            <a:avLst/>
          </a:prstGeom>
          <a:no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0.0 (-0.5 to 0.6)*</a:t>
            </a:r>
            <a:endParaRPr kumimoji="0" lang="en-US" altLang="ja-JP"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86" name="テキスト ボックス 22">
            <a:extLst>
              <a:ext uri="{FF2B5EF4-FFF2-40B4-BE49-F238E27FC236}">
                <a16:creationId xmlns:a16="http://schemas.microsoft.com/office/drawing/2014/main" id="{C371770C-2826-4677-B7DE-1AB9069F8901}"/>
              </a:ext>
            </a:extLst>
          </p:cNvPr>
          <p:cNvSpPr txBox="1">
            <a:spLocks noChangeArrowheads="1"/>
          </p:cNvSpPr>
          <p:nvPr/>
        </p:nvSpPr>
        <p:spPr bwMode="auto">
          <a:xfrm>
            <a:off x="341999" y="4906682"/>
            <a:ext cx="8621971"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5488" indent="-72548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191"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92" name="テキスト ボックス 191">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92656"/>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108735257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C6F8C44-B777-4B00-B85D-E2C12A1A058D}"/>
              </a:ext>
            </a:extLst>
          </p:cNvPr>
          <p:cNvSpPr>
            <a:spLocks noGrp="1"/>
          </p:cNvSpPr>
          <p:nvPr>
            <p:ph type="title"/>
          </p:nvPr>
        </p:nvSpPr>
        <p:spPr/>
        <p:txBody>
          <a:bodyPr rtlCol="0"/>
          <a:lstStyle/>
          <a:p>
            <a:pPr rtl="0"/>
            <a:r>
              <a:rPr lang="en-us" dirty="0"/>
              <a:t>SBM/BM/CSBM frequency at Week 1</a:t>
            </a:r>
            <a:br>
              <a:rPr lang="en-US" altLang="ja-JP" dirty="0"/>
            </a:br>
            <a:r>
              <a:rPr lang="en-us" dirty="0"/>
              <a:t>(Secondary endpoint)</a:t>
            </a:r>
            <a:endParaRPr kumimoji="1" lang="ja-JP" altLang="en-US" dirty="0"/>
          </a:p>
        </p:txBody>
      </p:sp>
      <p:sp>
        <p:nvSpPr>
          <p:cNvPr id="5" name="テキスト ボックス 10">
            <a:extLst>
              <a:ext uri="{FF2B5EF4-FFF2-40B4-BE49-F238E27FC236}">
                <a16:creationId xmlns:a16="http://schemas.microsoft.com/office/drawing/2014/main" id="{3707F2C5-D1F1-4A41-B777-CAFD339AF0E8}"/>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497EA54D-7593-46CC-9A83-5C8FDD8F8422}"/>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342" name="Rectangle 19">
            <a:extLst>
              <a:ext uri="{FF2B5EF4-FFF2-40B4-BE49-F238E27FC236}">
                <a16:creationId xmlns:a16="http://schemas.microsoft.com/office/drawing/2014/main" id="{4F78C891-5020-49E9-9B8E-D1FAD06722AF}"/>
              </a:ext>
            </a:extLst>
          </p:cNvPr>
          <p:cNvSpPr>
            <a:spLocks noChangeArrowheads="1"/>
          </p:cNvSpPr>
          <p:nvPr/>
        </p:nvSpPr>
        <p:spPr bwMode="auto">
          <a:xfrm>
            <a:off x="1259410" y="4471521"/>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2" name="Rectangle 29">
            <a:extLst>
              <a:ext uri="{FF2B5EF4-FFF2-40B4-BE49-F238E27FC236}">
                <a16:creationId xmlns:a16="http://schemas.microsoft.com/office/drawing/2014/main" id="{4DD59E87-D293-496B-AD24-02FDEE38757A}"/>
              </a:ext>
            </a:extLst>
          </p:cNvPr>
          <p:cNvSpPr>
            <a:spLocks noChangeArrowheads="1"/>
          </p:cNvSpPr>
          <p:nvPr/>
        </p:nvSpPr>
        <p:spPr bwMode="auto">
          <a:xfrm>
            <a:off x="1174390" y="1608816"/>
            <a:ext cx="18274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4" name="テキスト ボックス 353">
            <a:extLst>
              <a:ext uri="{FF2B5EF4-FFF2-40B4-BE49-F238E27FC236}">
                <a16:creationId xmlns:a16="http://schemas.microsoft.com/office/drawing/2014/main" id="{367D3ADF-9F37-46BF-BA36-5C2F351A056F}"/>
              </a:ext>
            </a:extLst>
          </p:cNvPr>
          <p:cNvSpPr txBox="1"/>
          <p:nvPr/>
        </p:nvSpPr>
        <p:spPr>
          <a:xfrm>
            <a:off x="1920276" y="4611474"/>
            <a:ext cx="1256287"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SBM frequency</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55" name="テキスト ボックス 354">
            <a:extLst>
              <a:ext uri="{FF2B5EF4-FFF2-40B4-BE49-F238E27FC236}">
                <a16:creationId xmlns:a16="http://schemas.microsoft.com/office/drawing/2014/main" id="{831ABB5F-1A1D-4E68-9BCE-E76F7FE80687}"/>
              </a:ext>
            </a:extLst>
          </p:cNvPr>
          <p:cNvSpPr txBox="1"/>
          <p:nvPr/>
        </p:nvSpPr>
        <p:spPr>
          <a:xfrm>
            <a:off x="4150196" y="4611474"/>
            <a:ext cx="1174534"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BM frequency</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56" name="テキスト ボックス 355">
            <a:extLst>
              <a:ext uri="{FF2B5EF4-FFF2-40B4-BE49-F238E27FC236}">
                <a16:creationId xmlns:a16="http://schemas.microsoft.com/office/drawing/2014/main" id="{B9F83E88-3CA7-45B4-B0D7-92DE81E74A84}"/>
              </a:ext>
            </a:extLst>
          </p:cNvPr>
          <p:cNvSpPr txBox="1"/>
          <p:nvPr/>
        </p:nvSpPr>
        <p:spPr>
          <a:xfrm>
            <a:off x="6262601" y="4611474"/>
            <a:ext cx="1352468"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CSBM frequency</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60" name="テキスト ボックス 359">
            <a:extLst>
              <a:ext uri="{FF2B5EF4-FFF2-40B4-BE49-F238E27FC236}">
                <a16:creationId xmlns:a16="http://schemas.microsoft.com/office/drawing/2014/main" id="{41C15D76-D8FA-43B3-A2E0-437A4FDE2BE1}"/>
              </a:ext>
            </a:extLst>
          </p:cNvPr>
          <p:cNvSpPr txBox="1"/>
          <p:nvPr/>
        </p:nvSpPr>
        <p:spPr>
          <a:xfrm>
            <a:off x="576363" y="1268267"/>
            <a:ext cx="1183336" cy="2862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318" name="グループ化 317">
            <a:extLst>
              <a:ext uri="{FF2B5EF4-FFF2-40B4-BE49-F238E27FC236}">
                <a16:creationId xmlns:a16="http://schemas.microsoft.com/office/drawing/2014/main" id="{05C5E88E-03AA-40AA-9F00-AACC3B7AC42A}"/>
              </a:ext>
            </a:extLst>
          </p:cNvPr>
          <p:cNvGrpSpPr/>
          <p:nvPr/>
        </p:nvGrpSpPr>
        <p:grpSpPr>
          <a:xfrm>
            <a:off x="1455556" y="1700213"/>
            <a:ext cx="6599239" cy="2588451"/>
            <a:chOff x="1405630" y="1913873"/>
            <a:chExt cx="46800" cy="3110391"/>
          </a:xfrm>
        </p:grpSpPr>
        <p:sp>
          <p:nvSpPr>
            <p:cNvPr id="319" name="Line 14">
              <a:extLst>
                <a:ext uri="{FF2B5EF4-FFF2-40B4-BE49-F238E27FC236}">
                  <a16:creationId xmlns:a16="http://schemas.microsoft.com/office/drawing/2014/main" id="{609DF6CE-A39A-47EE-BDB3-431100455431}"/>
                </a:ext>
              </a:extLst>
            </p:cNvPr>
            <p:cNvSpPr>
              <a:spLocks noChangeShapeType="1"/>
            </p:cNvSpPr>
            <p:nvPr/>
          </p:nvSpPr>
          <p:spPr bwMode="auto">
            <a:xfrm>
              <a:off x="1405630" y="5024264"/>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0" name="Line 14">
              <a:extLst>
                <a:ext uri="{FF2B5EF4-FFF2-40B4-BE49-F238E27FC236}">
                  <a16:creationId xmlns:a16="http://schemas.microsoft.com/office/drawing/2014/main" id="{A0E1116A-A520-493D-9E6D-E3A55C7DF924}"/>
                </a:ext>
              </a:extLst>
            </p:cNvPr>
            <p:cNvSpPr>
              <a:spLocks noChangeShapeType="1"/>
            </p:cNvSpPr>
            <p:nvPr/>
          </p:nvSpPr>
          <p:spPr bwMode="auto">
            <a:xfrm>
              <a:off x="1405630" y="4678665"/>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1" name="Line 14">
              <a:extLst>
                <a:ext uri="{FF2B5EF4-FFF2-40B4-BE49-F238E27FC236}">
                  <a16:creationId xmlns:a16="http://schemas.microsoft.com/office/drawing/2014/main" id="{F5AFD8B9-69EE-4B9D-AEB4-C8C6F7F76A3E}"/>
                </a:ext>
              </a:extLst>
            </p:cNvPr>
            <p:cNvSpPr>
              <a:spLocks noChangeShapeType="1"/>
            </p:cNvSpPr>
            <p:nvPr/>
          </p:nvSpPr>
          <p:spPr bwMode="auto">
            <a:xfrm>
              <a:off x="1405630" y="4333066"/>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2" name="Line 14">
              <a:extLst>
                <a:ext uri="{FF2B5EF4-FFF2-40B4-BE49-F238E27FC236}">
                  <a16:creationId xmlns:a16="http://schemas.microsoft.com/office/drawing/2014/main" id="{DC5351B3-218E-40CA-BFF3-83207618B35D}"/>
                </a:ext>
              </a:extLst>
            </p:cNvPr>
            <p:cNvSpPr>
              <a:spLocks noChangeShapeType="1"/>
            </p:cNvSpPr>
            <p:nvPr/>
          </p:nvSpPr>
          <p:spPr bwMode="auto">
            <a:xfrm>
              <a:off x="1405630" y="3987467"/>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3" name="Line 14">
              <a:extLst>
                <a:ext uri="{FF2B5EF4-FFF2-40B4-BE49-F238E27FC236}">
                  <a16:creationId xmlns:a16="http://schemas.microsoft.com/office/drawing/2014/main" id="{F9896859-D379-4976-BC47-B7A92961CFEF}"/>
                </a:ext>
              </a:extLst>
            </p:cNvPr>
            <p:cNvSpPr>
              <a:spLocks noChangeShapeType="1"/>
            </p:cNvSpPr>
            <p:nvPr/>
          </p:nvSpPr>
          <p:spPr bwMode="auto">
            <a:xfrm>
              <a:off x="1405630" y="3641868"/>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4" name="Line 14">
              <a:extLst>
                <a:ext uri="{FF2B5EF4-FFF2-40B4-BE49-F238E27FC236}">
                  <a16:creationId xmlns:a16="http://schemas.microsoft.com/office/drawing/2014/main" id="{19A3E2D6-F271-4D97-8B16-EF2FB5306A16}"/>
                </a:ext>
              </a:extLst>
            </p:cNvPr>
            <p:cNvSpPr>
              <a:spLocks noChangeShapeType="1"/>
            </p:cNvSpPr>
            <p:nvPr/>
          </p:nvSpPr>
          <p:spPr bwMode="auto">
            <a:xfrm>
              <a:off x="1405630" y="3296269"/>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5" name="Line 14">
              <a:extLst>
                <a:ext uri="{FF2B5EF4-FFF2-40B4-BE49-F238E27FC236}">
                  <a16:creationId xmlns:a16="http://schemas.microsoft.com/office/drawing/2014/main" id="{5E782E79-1742-4A87-A71C-6DF59588B84D}"/>
                </a:ext>
              </a:extLst>
            </p:cNvPr>
            <p:cNvSpPr>
              <a:spLocks noChangeShapeType="1"/>
            </p:cNvSpPr>
            <p:nvPr/>
          </p:nvSpPr>
          <p:spPr bwMode="auto">
            <a:xfrm>
              <a:off x="1405630" y="2605071"/>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6" name="Line 14">
              <a:extLst>
                <a:ext uri="{FF2B5EF4-FFF2-40B4-BE49-F238E27FC236}">
                  <a16:creationId xmlns:a16="http://schemas.microsoft.com/office/drawing/2014/main" id="{F5B4979B-16EB-4E04-A69D-A75665798EF1}"/>
                </a:ext>
              </a:extLst>
            </p:cNvPr>
            <p:cNvSpPr>
              <a:spLocks noChangeShapeType="1"/>
            </p:cNvSpPr>
            <p:nvPr/>
          </p:nvSpPr>
          <p:spPr bwMode="auto">
            <a:xfrm>
              <a:off x="1405630" y="1913873"/>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7" name="Line 14">
              <a:extLst>
                <a:ext uri="{FF2B5EF4-FFF2-40B4-BE49-F238E27FC236}">
                  <a16:creationId xmlns:a16="http://schemas.microsoft.com/office/drawing/2014/main" id="{C4911ED1-64FF-4611-9288-E9454D42CDD9}"/>
                </a:ext>
              </a:extLst>
            </p:cNvPr>
            <p:cNvSpPr>
              <a:spLocks noChangeShapeType="1"/>
            </p:cNvSpPr>
            <p:nvPr/>
          </p:nvSpPr>
          <p:spPr bwMode="auto">
            <a:xfrm>
              <a:off x="1405630" y="2259472"/>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28" name="Line 14">
              <a:extLst>
                <a:ext uri="{FF2B5EF4-FFF2-40B4-BE49-F238E27FC236}">
                  <a16:creationId xmlns:a16="http://schemas.microsoft.com/office/drawing/2014/main" id="{1AD5330C-7646-42E6-B79E-18AAD9ADD445}"/>
                </a:ext>
              </a:extLst>
            </p:cNvPr>
            <p:cNvSpPr>
              <a:spLocks noChangeShapeType="1"/>
            </p:cNvSpPr>
            <p:nvPr/>
          </p:nvSpPr>
          <p:spPr bwMode="auto">
            <a:xfrm>
              <a:off x="1405630" y="295067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329" name="Line 14">
            <a:extLst>
              <a:ext uri="{FF2B5EF4-FFF2-40B4-BE49-F238E27FC236}">
                <a16:creationId xmlns:a16="http://schemas.microsoft.com/office/drawing/2014/main" id="{36D4ECB7-5335-4A81-B9E1-630B7C83B1E1}"/>
              </a:ext>
            </a:extLst>
          </p:cNvPr>
          <p:cNvSpPr>
            <a:spLocks noChangeShapeType="1"/>
          </p:cNvSpPr>
          <p:nvPr/>
        </p:nvSpPr>
        <p:spPr bwMode="auto">
          <a:xfrm>
            <a:off x="1405630" y="457741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34" name="Freeform 10">
            <a:extLst>
              <a:ext uri="{FF2B5EF4-FFF2-40B4-BE49-F238E27FC236}">
                <a16:creationId xmlns:a16="http://schemas.microsoft.com/office/drawing/2014/main" id="{4A668F65-42D7-4BD0-B579-C9C8DBE09CBE}"/>
              </a:ext>
            </a:extLst>
          </p:cNvPr>
          <p:cNvSpPr>
            <a:spLocks noEditPoints="1"/>
          </p:cNvSpPr>
          <p:nvPr/>
        </p:nvSpPr>
        <p:spPr bwMode="auto">
          <a:xfrm>
            <a:off x="2104844" y="2097867"/>
            <a:ext cx="57150" cy="1100484"/>
          </a:xfrm>
          <a:custGeom>
            <a:avLst/>
            <a:gdLst>
              <a:gd name="T0" fmla="*/ 18 w 36"/>
              <a:gd name="T1" fmla="*/ 830 h 830"/>
              <a:gd name="T2" fmla="*/ 18 w 36"/>
              <a:gd name="T3" fmla="*/ 0 h 830"/>
              <a:gd name="T4" fmla="*/ 0 w 36"/>
              <a:gd name="T5" fmla="*/ 0 h 830"/>
              <a:gd name="T6" fmla="*/ 36 w 36"/>
              <a:gd name="T7" fmla="*/ 0 h 830"/>
            </a:gdLst>
            <a:ahLst/>
            <a:cxnLst>
              <a:cxn ang="0">
                <a:pos x="T0" y="T1"/>
              </a:cxn>
              <a:cxn ang="0">
                <a:pos x="T2" y="T3"/>
              </a:cxn>
              <a:cxn ang="0">
                <a:pos x="T4" y="T5"/>
              </a:cxn>
              <a:cxn ang="0">
                <a:pos x="T6" y="T7"/>
              </a:cxn>
            </a:cxnLst>
            <a:rect l="0" t="0" r="r" b="b"/>
            <a:pathLst>
              <a:path w="36" h="830">
                <a:moveTo>
                  <a:pt x="18" y="830"/>
                </a:moveTo>
                <a:lnTo>
                  <a:pt x="18" y="0"/>
                </a:lnTo>
                <a:moveTo>
                  <a:pt x="0" y="0"/>
                </a:moveTo>
                <a:lnTo>
                  <a:pt x="36"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35" name="Freeform 11">
            <a:extLst>
              <a:ext uri="{FF2B5EF4-FFF2-40B4-BE49-F238E27FC236}">
                <a16:creationId xmlns:a16="http://schemas.microsoft.com/office/drawing/2014/main" id="{9A18F4F0-CC39-4B15-9CCE-C6EE35EDF8AD}"/>
              </a:ext>
            </a:extLst>
          </p:cNvPr>
          <p:cNvSpPr>
            <a:spLocks noEditPoints="1"/>
          </p:cNvSpPr>
          <p:nvPr/>
        </p:nvSpPr>
        <p:spPr bwMode="auto">
          <a:xfrm>
            <a:off x="4300357" y="2042380"/>
            <a:ext cx="58738" cy="1128227"/>
          </a:xfrm>
          <a:custGeom>
            <a:avLst/>
            <a:gdLst>
              <a:gd name="T0" fmla="*/ 19 w 37"/>
              <a:gd name="T1" fmla="*/ 854 h 854"/>
              <a:gd name="T2" fmla="*/ 19 w 37"/>
              <a:gd name="T3" fmla="*/ 0 h 854"/>
              <a:gd name="T4" fmla="*/ 0 w 37"/>
              <a:gd name="T5" fmla="*/ 0 h 854"/>
              <a:gd name="T6" fmla="*/ 37 w 37"/>
              <a:gd name="T7" fmla="*/ 0 h 854"/>
            </a:gdLst>
            <a:ahLst/>
            <a:cxnLst>
              <a:cxn ang="0">
                <a:pos x="T0" y="T1"/>
              </a:cxn>
              <a:cxn ang="0">
                <a:pos x="T2" y="T3"/>
              </a:cxn>
              <a:cxn ang="0">
                <a:pos x="T4" y="T5"/>
              </a:cxn>
              <a:cxn ang="0">
                <a:pos x="T6" y="T7"/>
              </a:cxn>
            </a:cxnLst>
            <a:rect l="0" t="0" r="r" b="b"/>
            <a:pathLst>
              <a:path w="37" h="854">
                <a:moveTo>
                  <a:pt x="19" y="854"/>
                </a:moveTo>
                <a:lnTo>
                  <a:pt x="19" y="0"/>
                </a:lnTo>
                <a:moveTo>
                  <a:pt x="0" y="0"/>
                </a:moveTo>
                <a:lnTo>
                  <a:pt x="37"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36" name="Freeform 12">
            <a:extLst>
              <a:ext uri="{FF2B5EF4-FFF2-40B4-BE49-F238E27FC236}">
                <a16:creationId xmlns:a16="http://schemas.microsoft.com/office/drawing/2014/main" id="{05C56C42-0401-494E-B079-1BA7A429FB4E}"/>
              </a:ext>
            </a:extLst>
          </p:cNvPr>
          <p:cNvSpPr>
            <a:spLocks noEditPoints="1"/>
          </p:cNvSpPr>
          <p:nvPr/>
        </p:nvSpPr>
        <p:spPr bwMode="auto">
          <a:xfrm>
            <a:off x="6497457" y="2733321"/>
            <a:ext cx="57150" cy="1097841"/>
          </a:xfrm>
          <a:custGeom>
            <a:avLst/>
            <a:gdLst>
              <a:gd name="T0" fmla="*/ 18 w 36"/>
              <a:gd name="T1" fmla="*/ 831 h 831"/>
              <a:gd name="T2" fmla="*/ 18 w 36"/>
              <a:gd name="T3" fmla="*/ 0 h 831"/>
              <a:gd name="T4" fmla="*/ 0 w 36"/>
              <a:gd name="T5" fmla="*/ 0 h 831"/>
              <a:gd name="T6" fmla="*/ 36 w 36"/>
              <a:gd name="T7" fmla="*/ 0 h 831"/>
            </a:gdLst>
            <a:ahLst/>
            <a:cxnLst>
              <a:cxn ang="0">
                <a:pos x="T0" y="T1"/>
              </a:cxn>
              <a:cxn ang="0">
                <a:pos x="T2" y="T3"/>
              </a:cxn>
              <a:cxn ang="0">
                <a:pos x="T4" y="T5"/>
              </a:cxn>
              <a:cxn ang="0">
                <a:pos x="T6" y="T7"/>
              </a:cxn>
            </a:cxnLst>
            <a:rect l="0" t="0" r="r" b="b"/>
            <a:pathLst>
              <a:path w="36" h="831">
                <a:moveTo>
                  <a:pt x="18" y="831"/>
                </a:moveTo>
                <a:lnTo>
                  <a:pt x="18" y="0"/>
                </a:lnTo>
                <a:moveTo>
                  <a:pt x="0" y="0"/>
                </a:moveTo>
                <a:lnTo>
                  <a:pt x="36"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37" name="Freeform 13">
            <a:extLst>
              <a:ext uri="{FF2B5EF4-FFF2-40B4-BE49-F238E27FC236}">
                <a16:creationId xmlns:a16="http://schemas.microsoft.com/office/drawing/2014/main" id="{1F277C81-BCCC-4EF3-BADA-FDB0EAE004FC}"/>
              </a:ext>
            </a:extLst>
          </p:cNvPr>
          <p:cNvSpPr>
            <a:spLocks noEditPoints="1"/>
          </p:cNvSpPr>
          <p:nvPr/>
        </p:nvSpPr>
        <p:spPr bwMode="auto">
          <a:xfrm>
            <a:off x="2954157" y="1915554"/>
            <a:ext cx="57150" cy="1088594"/>
          </a:xfrm>
          <a:custGeom>
            <a:avLst/>
            <a:gdLst>
              <a:gd name="T0" fmla="*/ 18 w 36"/>
              <a:gd name="T1" fmla="*/ 818 h 818"/>
              <a:gd name="T2" fmla="*/ 18 w 36"/>
              <a:gd name="T3" fmla="*/ 0 h 818"/>
              <a:gd name="T4" fmla="*/ 0 w 36"/>
              <a:gd name="T5" fmla="*/ 0 h 818"/>
              <a:gd name="T6" fmla="*/ 36 w 36"/>
              <a:gd name="T7" fmla="*/ 0 h 818"/>
            </a:gdLst>
            <a:ahLst/>
            <a:cxnLst>
              <a:cxn ang="0">
                <a:pos x="T0" y="T1"/>
              </a:cxn>
              <a:cxn ang="0">
                <a:pos x="T2" y="T3"/>
              </a:cxn>
              <a:cxn ang="0">
                <a:pos x="T4" y="T5"/>
              </a:cxn>
              <a:cxn ang="0">
                <a:pos x="T6" y="T7"/>
              </a:cxn>
            </a:cxnLst>
            <a:rect l="0" t="0" r="r" b="b"/>
            <a:pathLst>
              <a:path w="36" h="818">
                <a:moveTo>
                  <a:pt x="18" y="818"/>
                </a:moveTo>
                <a:lnTo>
                  <a:pt x="18" y="0"/>
                </a:lnTo>
                <a:moveTo>
                  <a:pt x="0" y="0"/>
                </a:moveTo>
                <a:lnTo>
                  <a:pt x="36"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38" name="Freeform 14">
            <a:extLst>
              <a:ext uri="{FF2B5EF4-FFF2-40B4-BE49-F238E27FC236}">
                <a16:creationId xmlns:a16="http://schemas.microsoft.com/office/drawing/2014/main" id="{08791A36-4677-43BC-9417-85BC07EA9211}"/>
              </a:ext>
            </a:extLst>
          </p:cNvPr>
          <p:cNvSpPr>
            <a:spLocks noEditPoints="1"/>
          </p:cNvSpPr>
          <p:nvPr/>
        </p:nvSpPr>
        <p:spPr bwMode="auto">
          <a:xfrm>
            <a:off x="5151257" y="1907626"/>
            <a:ext cx="54153" cy="1096522"/>
          </a:xfrm>
          <a:custGeom>
            <a:avLst/>
            <a:gdLst>
              <a:gd name="T0" fmla="*/ 18 w 36"/>
              <a:gd name="T1" fmla="*/ 824 h 824"/>
              <a:gd name="T2" fmla="*/ 18 w 36"/>
              <a:gd name="T3" fmla="*/ 0 h 824"/>
              <a:gd name="T4" fmla="*/ 0 w 36"/>
              <a:gd name="T5" fmla="*/ 0 h 824"/>
              <a:gd name="T6" fmla="*/ 36 w 36"/>
              <a:gd name="T7" fmla="*/ 0 h 824"/>
            </a:gdLst>
            <a:ahLst/>
            <a:cxnLst>
              <a:cxn ang="0">
                <a:pos x="T0" y="T1"/>
              </a:cxn>
              <a:cxn ang="0">
                <a:pos x="T2" y="T3"/>
              </a:cxn>
              <a:cxn ang="0">
                <a:pos x="T4" y="T5"/>
              </a:cxn>
              <a:cxn ang="0">
                <a:pos x="T6" y="T7"/>
              </a:cxn>
            </a:cxnLst>
            <a:rect l="0" t="0" r="r" b="b"/>
            <a:pathLst>
              <a:path w="36" h="824">
                <a:moveTo>
                  <a:pt x="18" y="824"/>
                </a:moveTo>
                <a:lnTo>
                  <a:pt x="18" y="0"/>
                </a:lnTo>
                <a:moveTo>
                  <a:pt x="0" y="0"/>
                </a:moveTo>
                <a:lnTo>
                  <a:pt x="36"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39" name="Freeform 15">
            <a:extLst>
              <a:ext uri="{FF2B5EF4-FFF2-40B4-BE49-F238E27FC236}">
                <a16:creationId xmlns:a16="http://schemas.microsoft.com/office/drawing/2014/main" id="{39BDD18E-1DEA-44EB-BC23-F739A0A46E9C}"/>
              </a:ext>
            </a:extLst>
          </p:cNvPr>
          <p:cNvSpPr>
            <a:spLocks noEditPoints="1"/>
          </p:cNvSpPr>
          <p:nvPr/>
        </p:nvSpPr>
        <p:spPr bwMode="auto">
          <a:xfrm>
            <a:off x="7348357" y="3107193"/>
            <a:ext cx="57150" cy="839918"/>
          </a:xfrm>
          <a:custGeom>
            <a:avLst/>
            <a:gdLst>
              <a:gd name="T0" fmla="*/ 18 w 36"/>
              <a:gd name="T1" fmla="*/ 632 h 632"/>
              <a:gd name="T2" fmla="*/ 18 w 36"/>
              <a:gd name="T3" fmla="*/ 0 h 632"/>
              <a:gd name="T4" fmla="*/ 0 w 36"/>
              <a:gd name="T5" fmla="*/ 0 h 632"/>
              <a:gd name="T6" fmla="*/ 36 w 36"/>
              <a:gd name="T7" fmla="*/ 0 h 632"/>
            </a:gdLst>
            <a:ahLst/>
            <a:cxnLst>
              <a:cxn ang="0">
                <a:pos x="T0" y="T1"/>
              </a:cxn>
              <a:cxn ang="0">
                <a:pos x="T2" y="T3"/>
              </a:cxn>
              <a:cxn ang="0">
                <a:pos x="T4" y="T5"/>
              </a:cxn>
              <a:cxn ang="0">
                <a:pos x="T6" y="T7"/>
              </a:cxn>
            </a:cxnLst>
            <a:rect l="0" t="0" r="r" b="b"/>
            <a:pathLst>
              <a:path w="36" h="632">
                <a:moveTo>
                  <a:pt x="18" y="632"/>
                </a:moveTo>
                <a:lnTo>
                  <a:pt x="18" y="0"/>
                </a:lnTo>
                <a:moveTo>
                  <a:pt x="0" y="0"/>
                </a:moveTo>
                <a:lnTo>
                  <a:pt x="36" y="0"/>
                </a:lnTo>
              </a:path>
            </a:pathLst>
          </a:custGeom>
          <a:noFill/>
          <a:ln w="19050" cap="flat">
            <a:solidFill>
              <a:sysClr val="windowText" lastClr="000000">
                <a:lumMod val="95000"/>
                <a:lumOff val="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240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40" name="Line 16">
            <a:extLst>
              <a:ext uri="{FF2B5EF4-FFF2-40B4-BE49-F238E27FC236}">
                <a16:creationId xmlns:a16="http://schemas.microsoft.com/office/drawing/2014/main" id="{7B9478B3-DDDA-4009-B358-06FBB62ED021}"/>
              </a:ext>
            </a:extLst>
          </p:cNvPr>
          <p:cNvSpPr>
            <a:spLocks noChangeShapeType="1"/>
          </p:cNvSpPr>
          <p:nvPr/>
        </p:nvSpPr>
        <p:spPr bwMode="auto">
          <a:xfrm flipV="1">
            <a:off x="1455557" y="1700213"/>
            <a:ext cx="0" cy="2877376"/>
          </a:xfrm>
          <a:prstGeom prst="line">
            <a:avLst/>
          </a:prstGeom>
          <a:noFill/>
          <a:ln w="12700" cap="flat">
            <a:solidFill>
              <a:sysClr val="windowText" lastClr="000000">
                <a:lumMod val="95000"/>
                <a:lumOff val="5000"/>
              </a:sys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43" name="Rectangle 20">
            <a:extLst>
              <a:ext uri="{FF2B5EF4-FFF2-40B4-BE49-F238E27FC236}">
                <a16:creationId xmlns:a16="http://schemas.microsoft.com/office/drawing/2014/main" id="{BE0DFD67-A456-4208-AAC6-341123E590F9}"/>
              </a:ext>
            </a:extLst>
          </p:cNvPr>
          <p:cNvSpPr>
            <a:spLocks noChangeArrowheads="1"/>
          </p:cNvSpPr>
          <p:nvPr/>
        </p:nvSpPr>
        <p:spPr bwMode="auto">
          <a:xfrm>
            <a:off x="1259410" y="418769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4" name="Rectangle 21">
            <a:extLst>
              <a:ext uri="{FF2B5EF4-FFF2-40B4-BE49-F238E27FC236}">
                <a16:creationId xmlns:a16="http://schemas.microsoft.com/office/drawing/2014/main" id="{E2102FFE-26F9-47B6-BED5-DC8CB53932FA}"/>
              </a:ext>
            </a:extLst>
          </p:cNvPr>
          <p:cNvSpPr>
            <a:spLocks noChangeArrowheads="1"/>
          </p:cNvSpPr>
          <p:nvPr/>
        </p:nvSpPr>
        <p:spPr bwMode="auto">
          <a:xfrm>
            <a:off x="1259410" y="389969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5" name="Rectangle 22">
            <a:extLst>
              <a:ext uri="{FF2B5EF4-FFF2-40B4-BE49-F238E27FC236}">
                <a16:creationId xmlns:a16="http://schemas.microsoft.com/office/drawing/2014/main" id="{CFB4DE33-7E52-4584-B150-23F72C3D2ED3}"/>
              </a:ext>
            </a:extLst>
          </p:cNvPr>
          <p:cNvSpPr>
            <a:spLocks noChangeArrowheads="1"/>
          </p:cNvSpPr>
          <p:nvPr/>
        </p:nvSpPr>
        <p:spPr bwMode="auto">
          <a:xfrm>
            <a:off x="1259410" y="361036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6" name="Rectangle 23">
            <a:extLst>
              <a:ext uri="{FF2B5EF4-FFF2-40B4-BE49-F238E27FC236}">
                <a16:creationId xmlns:a16="http://schemas.microsoft.com/office/drawing/2014/main" id="{F2AB3E1F-A102-473E-942D-3B5E3E271D44}"/>
              </a:ext>
            </a:extLst>
          </p:cNvPr>
          <p:cNvSpPr>
            <a:spLocks noChangeArrowheads="1"/>
          </p:cNvSpPr>
          <p:nvPr/>
        </p:nvSpPr>
        <p:spPr bwMode="auto">
          <a:xfrm>
            <a:off x="1259410" y="332500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7" name="Rectangle 24">
            <a:extLst>
              <a:ext uri="{FF2B5EF4-FFF2-40B4-BE49-F238E27FC236}">
                <a16:creationId xmlns:a16="http://schemas.microsoft.com/office/drawing/2014/main" id="{C8DA0592-C16D-4B05-BEE7-194AB5FA0895}"/>
              </a:ext>
            </a:extLst>
          </p:cNvPr>
          <p:cNvSpPr>
            <a:spLocks noChangeArrowheads="1"/>
          </p:cNvSpPr>
          <p:nvPr/>
        </p:nvSpPr>
        <p:spPr bwMode="auto">
          <a:xfrm>
            <a:off x="1259410" y="3035684"/>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8" name="Rectangle 25">
            <a:extLst>
              <a:ext uri="{FF2B5EF4-FFF2-40B4-BE49-F238E27FC236}">
                <a16:creationId xmlns:a16="http://schemas.microsoft.com/office/drawing/2014/main" id="{FD3E4A80-CB8E-43D9-90CB-490E54EF3A6B}"/>
              </a:ext>
            </a:extLst>
          </p:cNvPr>
          <p:cNvSpPr>
            <a:spLocks noChangeArrowheads="1"/>
          </p:cNvSpPr>
          <p:nvPr/>
        </p:nvSpPr>
        <p:spPr bwMode="auto">
          <a:xfrm>
            <a:off x="1259410" y="2750325"/>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9" name="Rectangle 26">
            <a:extLst>
              <a:ext uri="{FF2B5EF4-FFF2-40B4-BE49-F238E27FC236}">
                <a16:creationId xmlns:a16="http://schemas.microsoft.com/office/drawing/2014/main" id="{00FBEB24-3C32-45B0-AF1D-1A0C71739BD7}"/>
              </a:ext>
            </a:extLst>
          </p:cNvPr>
          <p:cNvSpPr>
            <a:spLocks noChangeArrowheads="1"/>
          </p:cNvSpPr>
          <p:nvPr/>
        </p:nvSpPr>
        <p:spPr bwMode="auto">
          <a:xfrm>
            <a:off x="1259410" y="2462323"/>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0" name="Rectangle 27">
            <a:extLst>
              <a:ext uri="{FF2B5EF4-FFF2-40B4-BE49-F238E27FC236}">
                <a16:creationId xmlns:a16="http://schemas.microsoft.com/office/drawing/2014/main" id="{AA8291B1-7F7C-47CF-9DE7-3EF9FA732841}"/>
              </a:ext>
            </a:extLst>
          </p:cNvPr>
          <p:cNvSpPr>
            <a:spLocks noChangeArrowheads="1"/>
          </p:cNvSpPr>
          <p:nvPr/>
        </p:nvSpPr>
        <p:spPr bwMode="auto">
          <a:xfrm>
            <a:off x="1259410" y="217300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1" name="Rectangle 28">
            <a:extLst>
              <a:ext uri="{FF2B5EF4-FFF2-40B4-BE49-F238E27FC236}">
                <a16:creationId xmlns:a16="http://schemas.microsoft.com/office/drawing/2014/main" id="{3A70FDC5-DE20-4B79-B3E0-894A48AF4310}"/>
              </a:ext>
            </a:extLst>
          </p:cNvPr>
          <p:cNvSpPr>
            <a:spLocks noChangeArrowheads="1"/>
          </p:cNvSpPr>
          <p:nvPr/>
        </p:nvSpPr>
        <p:spPr bwMode="auto">
          <a:xfrm>
            <a:off x="1259410" y="1887640"/>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9</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59" name="テキスト ボックス 358">
            <a:extLst>
              <a:ext uri="{FF2B5EF4-FFF2-40B4-BE49-F238E27FC236}">
                <a16:creationId xmlns:a16="http://schemas.microsoft.com/office/drawing/2014/main" id="{5B8B8AA7-F5D2-40C3-A8CE-0722D99C7459}"/>
              </a:ext>
            </a:extLst>
          </p:cNvPr>
          <p:cNvSpPr txBox="1"/>
          <p:nvPr/>
        </p:nvSpPr>
        <p:spPr>
          <a:xfrm>
            <a:off x="6295986" y="2433689"/>
            <a:ext cx="1396536" cy="286232"/>
          </a:xfrm>
          <a:prstGeom prst="rect">
            <a:avLst/>
          </a:prstGeom>
          <a:solidFill>
            <a:sysClr val="window" lastClr="FFFFFF"/>
          </a:solid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0.5 (-0.7 to 1.7)*</a:t>
            </a:r>
            <a:endParaRPr kumimoji="0" lang="en-US" altLang="ja-JP"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61" name="テキスト ボックス 360">
            <a:extLst>
              <a:ext uri="{FF2B5EF4-FFF2-40B4-BE49-F238E27FC236}">
                <a16:creationId xmlns:a16="http://schemas.microsoft.com/office/drawing/2014/main" id="{76248DF1-7B3E-4341-BEB9-D5E1A96A1271}"/>
              </a:ext>
            </a:extLst>
          </p:cNvPr>
          <p:cNvSpPr txBox="1"/>
          <p:nvPr/>
        </p:nvSpPr>
        <p:spPr>
          <a:xfrm>
            <a:off x="765900" y="2070745"/>
            <a:ext cx="392415" cy="2157642"/>
          </a:xfrm>
          <a:prstGeom prst="rect">
            <a:avLst/>
          </a:prstGeom>
          <a:noFill/>
        </p:spPr>
        <p:txBody>
          <a:bodyPr vert="vert270" wrap="none" rtlCol="0" anchor="ctr">
            <a:spAutoFit/>
          </a:bodyPr>
          <a:lstStyle/>
          <a:p>
            <a:pPr algn="ctr" defTabSz="457200" rtl="0" eaLnBrk="1" fontAlgn="auto" hangingPunct="1">
              <a:lnSpc>
                <a:spcPct val="90000"/>
              </a:lnSpc>
              <a:spcBef>
                <a:spcPts val="0"/>
              </a:spcBef>
              <a:spcAft>
                <a:spcPts val="0"/>
              </a:spcAft>
            </a:pPr>
            <a:r>
              <a:rPr lang="en-us" sz="15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SBM/BM/CSBM frequency</a:t>
            </a:r>
          </a:p>
        </p:txBody>
      </p:sp>
      <p:grpSp>
        <p:nvGrpSpPr>
          <p:cNvPr id="369" name="グループ化 368">
            <a:extLst>
              <a:ext uri="{FF2B5EF4-FFF2-40B4-BE49-F238E27FC236}">
                <a16:creationId xmlns:a16="http://schemas.microsoft.com/office/drawing/2014/main" id="{3C4F9E1E-2E41-4B7D-ABA2-134044BDE917}"/>
              </a:ext>
            </a:extLst>
          </p:cNvPr>
          <p:cNvGrpSpPr/>
          <p:nvPr/>
        </p:nvGrpSpPr>
        <p:grpSpPr>
          <a:xfrm>
            <a:off x="1405630" y="1701361"/>
            <a:ext cx="46800" cy="2588451"/>
            <a:chOff x="1405630" y="1913873"/>
            <a:chExt cx="46800" cy="3110391"/>
          </a:xfrm>
        </p:grpSpPr>
        <p:sp>
          <p:nvSpPr>
            <p:cNvPr id="370" name="Line 14">
              <a:extLst>
                <a:ext uri="{FF2B5EF4-FFF2-40B4-BE49-F238E27FC236}">
                  <a16:creationId xmlns:a16="http://schemas.microsoft.com/office/drawing/2014/main" id="{10C0C3FB-0E52-44C0-BED8-951C2F2CE4C0}"/>
                </a:ext>
              </a:extLst>
            </p:cNvPr>
            <p:cNvSpPr>
              <a:spLocks noChangeShapeType="1"/>
            </p:cNvSpPr>
            <p:nvPr/>
          </p:nvSpPr>
          <p:spPr bwMode="auto">
            <a:xfrm>
              <a:off x="1405630" y="502426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1" name="Line 14">
              <a:extLst>
                <a:ext uri="{FF2B5EF4-FFF2-40B4-BE49-F238E27FC236}">
                  <a16:creationId xmlns:a16="http://schemas.microsoft.com/office/drawing/2014/main" id="{7D30C03C-413B-4E00-BE11-8B4BAFE011A8}"/>
                </a:ext>
              </a:extLst>
            </p:cNvPr>
            <p:cNvSpPr>
              <a:spLocks noChangeShapeType="1"/>
            </p:cNvSpPr>
            <p:nvPr/>
          </p:nvSpPr>
          <p:spPr bwMode="auto">
            <a:xfrm>
              <a:off x="1405630" y="467866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2" name="Line 14">
              <a:extLst>
                <a:ext uri="{FF2B5EF4-FFF2-40B4-BE49-F238E27FC236}">
                  <a16:creationId xmlns:a16="http://schemas.microsoft.com/office/drawing/2014/main" id="{16224C5A-5938-4DB1-9E23-AFB20A75CDA4}"/>
                </a:ext>
              </a:extLst>
            </p:cNvPr>
            <p:cNvSpPr>
              <a:spLocks noChangeShapeType="1"/>
            </p:cNvSpPr>
            <p:nvPr/>
          </p:nvSpPr>
          <p:spPr bwMode="auto">
            <a:xfrm>
              <a:off x="1405630" y="4333066"/>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3" name="Line 14">
              <a:extLst>
                <a:ext uri="{FF2B5EF4-FFF2-40B4-BE49-F238E27FC236}">
                  <a16:creationId xmlns:a16="http://schemas.microsoft.com/office/drawing/2014/main" id="{B94C2F52-139A-43BD-8989-6739EC80BFD3}"/>
                </a:ext>
              </a:extLst>
            </p:cNvPr>
            <p:cNvSpPr>
              <a:spLocks noChangeShapeType="1"/>
            </p:cNvSpPr>
            <p:nvPr/>
          </p:nvSpPr>
          <p:spPr bwMode="auto">
            <a:xfrm>
              <a:off x="1405630" y="3987467"/>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4" name="Line 14">
              <a:extLst>
                <a:ext uri="{FF2B5EF4-FFF2-40B4-BE49-F238E27FC236}">
                  <a16:creationId xmlns:a16="http://schemas.microsoft.com/office/drawing/2014/main" id="{033D3EB7-92E3-476A-9255-431B406759F8}"/>
                </a:ext>
              </a:extLst>
            </p:cNvPr>
            <p:cNvSpPr>
              <a:spLocks noChangeShapeType="1"/>
            </p:cNvSpPr>
            <p:nvPr/>
          </p:nvSpPr>
          <p:spPr bwMode="auto">
            <a:xfrm>
              <a:off x="1405630" y="364186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5" name="Line 14">
              <a:extLst>
                <a:ext uri="{FF2B5EF4-FFF2-40B4-BE49-F238E27FC236}">
                  <a16:creationId xmlns:a16="http://schemas.microsoft.com/office/drawing/2014/main" id="{BCB917B2-AB67-4521-8D78-01C457D2AABA}"/>
                </a:ext>
              </a:extLst>
            </p:cNvPr>
            <p:cNvSpPr>
              <a:spLocks noChangeShapeType="1"/>
            </p:cNvSpPr>
            <p:nvPr/>
          </p:nvSpPr>
          <p:spPr bwMode="auto">
            <a:xfrm>
              <a:off x="1405630" y="3296269"/>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6" name="Line 14">
              <a:extLst>
                <a:ext uri="{FF2B5EF4-FFF2-40B4-BE49-F238E27FC236}">
                  <a16:creationId xmlns:a16="http://schemas.microsoft.com/office/drawing/2014/main" id="{5342657B-7778-46F6-A7F1-646526BD7297}"/>
                </a:ext>
              </a:extLst>
            </p:cNvPr>
            <p:cNvSpPr>
              <a:spLocks noChangeShapeType="1"/>
            </p:cNvSpPr>
            <p:nvPr/>
          </p:nvSpPr>
          <p:spPr bwMode="auto">
            <a:xfrm>
              <a:off x="1405630" y="2605071"/>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7" name="Line 14">
              <a:extLst>
                <a:ext uri="{FF2B5EF4-FFF2-40B4-BE49-F238E27FC236}">
                  <a16:creationId xmlns:a16="http://schemas.microsoft.com/office/drawing/2014/main" id="{FA752388-BBE9-48DF-B9FE-F1461A9BACCE}"/>
                </a:ext>
              </a:extLst>
            </p:cNvPr>
            <p:cNvSpPr>
              <a:spLocks noChangeShapeType="1"/>
            </p:cNvSpPr>
            <p:nvPr/>
          </p:nvSpPr>
          <p:spPr bwMode="auto">
            <a:xfrm>
              <a:off x="1405630" y="1913873"/>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8" name="Line 14">
              <a:extLst>
                <a:ext uri="{FF2B5EF4-FFF2-40B4-BE49-F238E27FC236}">
                  <a16:creationId xmlns:a16="http://schemas.microsoft.com/office/drawing/2014/main" id="{71B33B92-AEB6-4A85-B237-26183EC2A6C0}"/>
                </a:ext>
              </a:extLst>
            </p:cNvPr>
            <p:cNvSpPr>
              <a:spLocks noChangeShapeType="1"/>
            </p:cNvSpPr>
            <p:nvPr/>
          </p:nvSpPr>
          <p:spPr bwMode="auto">
            <a:xfrm>
              <a:off x="1405630" y="225947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79" name="Line 14">
              <a:extLst>
                <a:ext uri="{FF2B5EF4-FFF2-40B4-BE49-F238E27FC236}">
                  <a16:creationId xmlns:a16="http://schemas.microsoft.com/office/drawing/2014/main" id="{07FBD4F3-4107-4E46-893D-CC31F81C8436}"/>
                </a:ext>
              </a:extLst>
            </p:cNvPr>
            <p:cNvSpPr>
              <a:spLocks noChangeShapeType="1"/>
            </p:cNvSpPr>
            <p:nvPr/>
          </p:nvSpPr>
          <p:spPr bwMode="auto">
            <a:xfrm>
              <a:off x="1405630" y="295067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330" name="Rectangle 6">
            <a:extLst>
              <a:ext uri="{FF2B5EF4-FFF2-40B4-BE49-F238E27FC236}">
                <a16:creationId xmlns:a16="http://schemas.microsoft.com/office/drawing/2014/main" id="{F6DBBC6A-0916-48DD-A1D5-8FEF1B320A7A}"/>
              </a:ext>
            </a:extLst>
          </p:cNvPr>
          <p:cNvSpPr>
            <a:spLocks noChangeArrowheads="1"/>
          </p:cNvSpPr>
          <p:nvPr/>
        </p:nvSpPr>
        <p:spPr bwMode="auto">
          <a:xfrm>
            <a:off x="1822269" y="3198351"/>
            <a:ext cx="611188" cy="1375274"/>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331" name="Rectangle 7">
            <a:extLst>
              <a:ext uri="{FF2B5EF4-FFF2-40B4-BE49-F238E27FC236}">
                <a16:creationId xmlns:a16="http://schemas.microsoft.com/office/drawing/2014/main" id="{4E1E5719-13FE-4AF4-A323-B7A794E45C85}"/>
              </a:ext>
            </a:extLst>
          </p:cNvPr>
          <p:cNvSpPr>
            <a:spLocks noChangeArrowheads="1"/>
          </p:cNvSpPr>
          <p:nvPr/>
        </p:nvSpPr>
        <p:spPr bwMode="auto">
          <a:xfrm>
            <a:off x="4019369" y="3166644"/>
            <a:ext cx="611188" cy="1406981"/>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332" name="Rectangle 8">
            <a:extLst>
              <a:ext uri="{FF2B5EF4-FFF2-40B4-BE49-F238E27FC236}">
                <a16:creationId xmlns:a16="http://schemas.microsoft.com/office/drawing/2014/main" id="{C9D5E7E0-7007-4596-9458-CD2B7C1E731C}"/>
              </a:ext>
            </a:extLst>
          </p:cNvPr>
          <p:cNvSpPr>
            <a:spLocks noChangeArrowheads="1"/>
          </p:cNvSpPr>
          <p:nvPr/>
        </p:nvSpPr>
        <p:spPr bwMode="auto">
          <a:xfrm>
            <a:off x="6216469" y="3827199"/>
            <a:ext cx="611188" cy="746426"/>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362" name="テキスト ボックス 361">
            <a:extLst>
              <a:ext uri="{FF2B5EF4-FFF2-40B4-BE49-F238E27FC236}">
                <a16:creationId xmlns:a16="http://schemas.microsoft.com/office/drawing/2014/main" id="{2BE3631F-5B20-4DA6-9316-6312450B3873}"/>
              </a:ext>
            </a:extLst>
          </p:cNvPr>
          <p:cNvSpPr txBox="1"/>
          <p:nvPr/>
        </p:nvSpPr>
        <p:spPr>
          <a:xfrm>
            <a:off x="1839323" y="3288773"/>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4.8</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4" name="テキスト ボックス 363">
            <a:extLst>
              <a:ext uri="{FF2B5EF4-FFF2-40B4-BE49-F238E27FC236}">
                <a16:creationId xmlns:a16="http://schemas.microsoft.com/office/drawing/2014/main" id="{5BEE610B-E222-4359-B315-0B9A47E52233}"/>
              </a:ext>
            </a:extLst>
          </p:cNvPr>
          <p:cNvSpPr txBox="1"/>
          <p:nvPr/>
        </p:nvSpPr>
        <p:spPr>
          <a:xfrm>
            <a:off x="4028349" y="3254179"/>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4.9</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6" name="テキスト ボックス 365">
            <a:extLst>
              <a:ext uri="{FF2B5EF4-FFF2-40B4-BE49-F238E27FC236}">
                <a16:creationId xmlns:a16="http://schemas.microsoft.com/office/drawing/2014/main" id="{EA027157-6EEC-4573-8259-EC225FBC5336}"/>
              </a:ext>
            </a:extLst>
          </p:cNvPr>
          <p:cNvSpPr txBox="1"/>
          <p:nvPr/>
        </p:nvSpPr>
        <p:spPr>
          <a:xfrm>
            <a:off x="6217362" y="3911374"/>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2.6</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7" name="Rectangle 6">
            <a:extLst>
              <a:ext uri="{FF2B5EF4-FFF2-40B4-BE49-F238E27FC236}">
                <a16:creationId xmlns:a16="http://schemas.microsoft.com/office/drawing/2014/main" id="{9A2DE0CC-1070-43DD-BDDF-B7FA279442B7}"/>
              </a:ext>
            </a:extLst>
          </p:cNvPr>
          <p:cNvSpPr>
            <a:spLocks noChangeArrowheads="1"/>
          </p:cNvSpPr>
          <p:nvPr/>
        </p:nvSpPr>
        <p:spPr bwMode="auto">
          <a:xfrm>
            <a:off x="2682080" y="3000186"/>
            <a:ext cx="611188" cy="1573441"/>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78" name="Rectangle 6">
            <a:extLst>
              <a:ext uri="{FF2B5EF4-FFF2-40B4-BE49-F238E27FC236}">
                <a16:creationId xmlns:a16="http://schemas.microsoft.com/office/drawing/2014/main" id="{BB451491-4B9D-4F76-9697-12D49A6EECD6}"/>
              </a:ext>
            </a:extLst>
          </p:cNvPr>
          <p:cNvSpPr>
            <a:spLocks noChangeArrowheads="1"/>
          </p:cNvSpPr>
          <p:nvPr/>
        </p:nvSpPr>
        <p:spPr bwMode="auto">
          <a:xfrm>
            <a:off x="4863645" y="3000186"/>
            <a:ext cx="611188" cy="1573441"/>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79" name="Rectangle 6">
            <a:extLst>
              <a:ext uri="{FF2B5EF4-FFF2-40B4-BE49-F238E27FC236}">
                <a16:creationId xmlns:a16="http://schemas.microsoft.com/office/drawing/2014/main" id="{47770063-4958-4DE0-A950-9F7AD7516B64}"/>
              </a:ext>
            </a:extLst>
          </p:cNvPr>
          <p:cNvSpPr>
            <a:spLocks noChangeArrowheads="1"/>
          </p:cNvSpPr>
          <p:nvPr/>
        </p:nvSpPr>
        <p:spPr bwMode="auto">
          <a:xfrm>
            <a:off x="7075307" y="3947663"/>
            <a:ext cx="611188" cy="625963"/>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363" name="テキスト ボックス 362">
            <a:extLst>
              <a:ext uri="{FF2B5EF4-FFF2-40B4-BE49-F238E27FC236}">
                <a16:creationId xmlns:a16="http://schemas.microsoft.com/office/drawing/2014/main" id="{6CDBE71E-CA62-47D0-9374-1A6743CCFFD7}"/>
              </a:ext>
            </a:extLst>
          </p:cNvPr>
          <p:cNvSpPr txBox="1"/>
          <p:nvPr/>
        </p:nvSpPr>
        <p:spPr>
          <a:xfrm>
            <a:off x="2683514" y="3094888"/>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5.5</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5" name="テキスト ボックス 364">
            <a:extLst>
              <a:ext uri="{FF2B5EF4-FFF2-40B4-BE49-F238E27FC236}">
                <a16:creationId xmlns:a16="http://schemas.microsoft.com/office/drawing/2014/main" id="{E0B20D62-464A-4F5D-AC60-4293AB1C192F}"/>
              </a:ext>
            </a:extLst>
          </p:cNvPr>
          <p:cNvSpPr txBox="1"/>
          <p:nvPr/>
        </p:nvSpPr>
        <p:spPr>
          <a:xfrm>
            <a:off x="4886395" y="3094887"/>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5.5</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67" name="テキスト ボックス 366">
            <a:extLst>
              <a:ext uri="{FF2B5EF4-FFF2-40B4-BE49-F238E27FC236}">
                <a16:creationId xmlns:a16="http://schemas.microsoft.com/office/drawing/2014/main" id="{5347CA99-6CB8-4F14-A79D-F04D9DFD5143}"/>
              </a:ext>
            </a:extLst>
          </p:cNvPr>
          <p:cNvSpPr txBox="1"/>
          <p:nvPr/>
        </p:nvSpPr>
        <p:spPr>
          <a:xfrm>
            <a:off x="7091038" y="4028797"/>
            <a:ext cx="577401" cy="424732"/>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400" i="0">
                <a:solidFill>
                  <a:prstClr val="white"/>
                </a:solidFill>
                <a:latin typeface="Calibri" panose="020F0502020204030204" pitchFamily="34" charset="0"/>
                <a:ea typeface="メイリオ" panose="020B0604030504040204" pitchFamily="50" charset="-128"/>
                <a:cs typeface="Calibri" panose="020F0502020204030204" pitchFamily="34" charset="0"/>
              </a:rPr>
              <a:t>2.2</a:t>
            </a:r>
            <a:endParaRPr lang="ja-JP" altLang="en-US" sz="24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341" name="Line 18">
            <a:extLst>
              <a:ext uri="{FF2B5EF4-FFF2-40B4-BE49-F238E27FC236}">
                <a16:creationId xmlns:a16="http://schemas.microsoft.com/office/drawing/2014/main" id="{2BA5863A-A085-4AE1-8D87-58D2429FF698}"/>
              </a:ext>
            </a:extLst>
          </p:cNvPr>
          <p:cNvSpPr>
            <a:spLocks noChangeShapeType="1"/>
          </p:cNvSpPr>
          <p:nvPr/>
        </p:nvSpPr>
        <p:spPr bwMode="auto">
          <a:xfrm>
            <a:off x="1455557" y="4577589"/>
            <a:ext cx="6599238" cy="0"/>
          </a:xfrm>
          <a:prstGeom prst="line">
            <a:avLst/>
          </a:prstGeom>
          <a:noFill/>
          <a:ln w="12700" cap="flat">
            <a:solidFill>
              <a:sysClr val="windowText" lastClr="000000">
                <a:lumMod val="95000"/>
                <a:lumOff val="5000"/>
              </a:sys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nvGrpSpPr>
          <p:cNvPr id="8" name="グループ化 7">
            <a:extLst>
              <a:ext uri="{FF2B5EF4-FFF2-40B4-BE49-F238E27FC236}">
                <a16:creationId xmlns:a16="http://schemas.microsoft.com/office/drawing/2014/main" id="{5310FE5D-5BC7-41B0-88B3-A273EB469DC7}"/>
              </a:ext>
            </a:extLst>
          </p:cNvPr>
          <p:cNvGrpSpPr/>
          <p:nvPr/>
        </p:nvGrpSpPr>
        <p:grpSpPr>
          <a:xfrm>
            <a:off x="1945642" y="1268760"/>
            <a:ext cx="6646738" cy="266602"/>
            <a:chOff x="1462758" y="1210825"/>
            <a:chExt cx="6646738" cy="266602"/>
          </a:xfrm>
        </p:grpSpPr>
        <p:sp>
          <p:nvSpPr>
            <p:cNvPr id="353" name="テキスト ボックス 352">
              <a:extLst>
                <a:ext uri="{FF2B5EF4-FFF2-40B4-BE49-F238E27FC236}">
                  <a16:creationId xmlns:a16="http://schemas.microsoft.com/office/drawing/2014/main" id="{A9F6BFAC-36F4-4560-8CCB-1040470FC46A}"/>
                </a:ext>
              </a:extLst>
            </p:cNvPr>
            <p:cNvSpPr txBox="1"/>
            <p:nvPr/>
          </p:nvSpPr>
          <p:spPr>
            <a:xfrm>
              <a:off x="1462758" y="1210825"/>
              <a:ext cx="6646738" cy="266602"/>
            </a:xfrm>
            <a:prstGeom prst="rect">
              <a:avLst/>
            </a:prstGeom>
            <a:noFill/>
          </p:spPr>
          <p:txBody>
            <a:bodyPr wrap="none" lIns="72000" tIns="36000" rIns="72000" bIns="36000" rtlCol="0">
              <a:spAutoFit/>
            </a:bodyPr>
            <a:lstStyle/>
            <a:p>
              <a:pPr defTabSz="457200" rtl="0" eaLnBrk="1" fontAlgn="auto" hangingPunct="1">
                <a:lnSpc>
                  <a:spcPct val="90000"/>
                </a:lnSpc>
                <a:spcBef>
                  <a:spcPts val="0"/>
                </a:spcBef>
                <a:spcAft>
                  <a:spcPts val="0"/>
                </a:spcAft>
                <a:tabLst>
                  <a:tab pos="4214813" algn="l"/>
                </a:tabLst>
              </a:pPr>
              <a:r>
                <a:rPr lang="en-us" sz="1400" b="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　 </a:t>
              </a: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Two 12-μg capsules BID (n = 63)	One 24-μg capsule BID (n = 71)</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2" name="Rectangle 6">
              <a:extLst>
                <a:ext uri="{FF2B5EF4-FFF2-40B4-BE49-F238E27FC236}">
                  <a16:creationId xmlns:a16="http://schemas.microsoft.com/office/drawing/2014/main" id="{44666555-FDF2-49E8-A72F-E0BEB56855BE}"/>
                </a:ext>
              </a:extLst>
            </p:cNvPr>
            <p:cNvSpPr>
              <a:spLocks noChangeArrowheads="1"/>
            </p:cNvSpPr>
            <p:nvPr/>
          </p:nvSpPr>
          <p:spPr bwMode="auto">
            <a:xfrm>
              <a:off x="1572148" y="1264697"/>
              <a:ext cx="144000" cy="14400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dirty="0">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73" name="Rectangle 6">
              <a:extLst>
                <a:ext uri="{FF2B5EF4-FFF2-40B4-BE49-F238E27FC236}">
                  <a16:creationId xmlns:a16="http://schemas.microsoft.com/office/drawing/2014/main" id="{9858CD07-DCCE-4395-ADD7-694C1D04BDA2}"/>
                </a:ext>
              </a:extLst>
            </p:cNvPr>
            <p:cNvSpPr>
              <a:spLocks noChangeArrowheads="1"/>
            </p:cNvSpPr>
            <p:nvPr/>
          </p:nvSpPr>
          <p:spPr bwMode="auto">
            <a:xfrm>
              <a:off x="5542364" y="1264697"/>
              <a:ext cx="144000" cy="144000"/>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grpSp>
      <p:sp>
        <p:nvSpPr>
          <p:cNvPr id="357" name="テキスト ボックス 356">
            <a:extLst>
              <a:ext uri="{FF2B5EF4-FFF2-40B4-BE49-F238E27FC236}">
                <a16:creationId xmlns:a16="http://schemas.microsoft.com/office/drawing/2014/main" id="{10A7B1D5-23A4-450D-8783-2936B5FF2CFA}"/>
              </a:ext>
            </a:extLst>
          </p:cNvPr>
          <p:cNvSpPr txBox="1"/>
          <p:nvPr/>
        </p:nvSpPr>
        <p:spPr>
          <a:xfrm>
            <a:off x="1878321" y="1568604"/>
            <a:ext cx="1451039" cy="286232"/>
          </a:xfrm>
          <a:prstGeom prst="rect">
            <a:avLst/>
          </a:prstGeom>
          <a:solidFill>
            <a:sysClr val="window" lastClr="FFFFFF"/>
          </a:solid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-0.6 (-2.0 to 0.7)*</a:t>
            </a:r>
            <a:endParaRPr kumimoji="0" lang="en-US" altLang="ja-JP"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58" name="テキスト ボックス 357">
            <a:extLst>
              <a:ext uri="{FF2B5EF4-FFF2-40B4-BE49-F238E27FC236}">
                <a16:creationId xmlns:a16="http://schemas.microsoft.com/office/drawing/2014/main" id="{EC358B70-6FE2-4F3D-AF7B-EB20ED3351B1}"/>
              </a:ext>
            </a:extLst>
          </p:cNvPr>
          <p:cNvSpPr txBox="1"/>
          <p:nvPr/>
        </p:nvSpPr>
        <p:spPr>
          <a:xfrm>
            <a:off x="4067364" y="1568603"/>
            <a:ext cx="1451039" cy="286232"/>
          </a:xfrm>
          <a:prstGeom prst="rect">
            <a:avLst/>
          </a:prstGeom>
          <a:solidFill>
            <a:sysClr val="window" lastClr="FFFFFF"/>
          </a:solid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-0.5 (-1.9 to 0.9)*</a:t>
            </a:r>
            <a:endParaRPr kumimoji="0" lang="en-US" altLang="ja-JP"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368" name="テキスト ボックス 367">
            <a:extLst>
              <a:ext uri="{FF2B5EF4-FFF2-40B4-BE49-F238E27FC236}">
                <a16:creationId xmlns:a16="http://schemas.microsoft.com/office/drawing/2014/main" id="{E06EC165-FD83-48E6-BFC5-8D5881D39B44}"/>
              </a:ext>
            </a:extLst>
          </p:cNvPr>
          <p:cNvSpPr txBox="1"/>
          <p:nvPr/>
        </p:nvSpPr>
        <p:spPr>
          <a:xfrm>
            <a:off x="6837031" y="1628800"/>
            <a:ext cx="1623401" cy="507831"/>
          </a:xfrm>
          <a:prstGeom prst="rect">
            <a:avLst/>
          </a:prstGeom>
          <a:solidFill>
            <a:schemeClr val="bg1"/>
          </a:solidFill>
        </p:spPr>
        <p:txBody>
          <a:bodyPr wrap="square" rtlCol="0">
            <a:spAutoFit/>
          </a:bodyPr>
          <a:lstStyle/>
          <a:p>
            <a:pPr marL="0" marR="0" lvl="0" indent="0" defTabSz="457200" rtl="0" eaLnBrk="1" fontAlgn="auto" latinLnBrk="0" hangingPunct="1">
              <a:lnSpc>
                <a:spcPct val="90000"/>
              </a:lnSpc>
              <a:spcBef>
                <a:spcPts val="0"/>
              </a:spcBef>
              <a:spcAft>
                <a:spcPts val="0"/>
              </a:spcAft>
              <a:buClrTx/>
              <a:buSzTx/>
              <a:buFontTx/>
              <a:buNone/>
              <a:tabLst>
                <a:tab pos="142875" algn="l"/>
              </a:tabLst>
              <a:defRPr/>
            </a:pPr>
            <a:r>
              <a:rPr lang="en-us" sz="10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Mean ± SD</a:t>
            </a:r>
            <a:endParaRPr kumimoji="0" lang="en-US" altLang="ja-JP" sz="10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100013" marR="0" lvl="0" indent="-100013" defTabSz="457200" rtl="0" eaLnBrk="1" fontAlgn="auto" latinLnBrk="0" hangingPunct="1">
              <a:lnSpc>
                <a:spcPct val="90000"/>
              </a:lnSpc>
              <a:spcBef>
                <a:spcPts val="0"/>
              </a:spcBef>
              <a:spcAft>
                <a:spcPts val="0"/>
              </a:spcAft>
              <a:buClrTx/>
              <a:buSzTx/>
              <a:buFontTx/>
              <a:buNone/>
              <a:defRPr/>
            </a:pPr>
            <a:r>
              <a:rPr lang="en-us" sz="10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	Treatment difference (95% CI) by ANCOVA</a:t>
            </a:r>
            <a:endParaRPr kumimoji="0" lang="en-US" altLang="ja-JP" sz="10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76" name="テキスト ボックス 22">
            <a:extLst>
              <a:ext uri="{FF2B5EF4-FFF2-40B4-BE49-F238E27FC236}">
                <a16:creationId xmlns:a16="http://schemas.microsoft.com/office/drawing/2014/main" id="{A5BE7880-97C4-4943-8623-9E1B773E3D2D}"/>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35013" indent="-735013"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81"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82" name="テキスト ボックス 81">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38533044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8D7F4B4-0543-495F-8B82-FA7233B879DC}"/>
              </a:ext>
            </a:extLst>
          </p:cNvPr>
          <p:cNvSpPr>
            <a:spLocks noGrp="1"/>
          </p:cNvSpPr>
          <p:nvPr>
            <p:ph type="title"/>
          </p:nvPr>
        </p:nvSpPr>
        <p:spPr/>
        <p:txBody>
          <a:bodyPr rtlCol="0"/>
          <a:lstStyle/>
          <a:p>
            <a:pPr rtl="0"/>
            <a:r>
              <a:rPr lang="en-us" dirty="0"/>
              <a:t>Change in BM/CSBM frequency at Week 1</a:t>
            </a:r>
            <a:br>
              <a:rPr lang="en-US" altLang="ja-JP" dirty="0"/>
            </a:br>
            <a:r>
              <a:rPr lang="en-us" dirty="0"/>
              <a:t>(Secondary endpoint)</a:t>
            </a:r>
            <a:endParaRPr kumimoji="1" lang="ja-JP" altLang="en-US" dirty="0"/>
          </a:p>
        </p:txBody>
      </p:sp>
      <p:sp>
        <p:nvSpPr>
          <p:cNvPr id="5" name="テキスト ボックス 10">
            <a:extLst>
              <a:ext uri="{FF2B5EF4-FFF2-40B4-BE49-F238E27FC236}">
                <a16:creationId xmlns:a16="http://schemas.microsoft.com/office/drawing/2014/main" id="{CD86FC85-637C-40F9-B5E2-41351FB7C3AA}"/>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92BBCD77-87B8-41C1-84FF-E535C76BC5A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76" name="Rectangle 16">
            <a:extLst>
              <a:ext uri="{FF2B5EF4-FFF2-40B4-BE49-F238E27FC236}">
                <a16:creationId xmlns:a16="http://schemas.microsoft.com/office/drawing/2014/main" id="{101FE253-48BF-45F4-9136-9F1CF49BC800}"/>
              </a:ext>
            </a:extLst>
          </p:cNvPr>
          <p:cNvSpPr>
            <a:spLocks noChangeArrowheads="1"/>
          </p:cNvSpPr>
          <p:nvPr/>
        </p:nvSpPr>
        <p:spPr bwMode="auto">
          <a:xfrm>
            <a:off x="1199852" y="4499727"/>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0</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4" name="Rectangle 24">
            <a:extLst>
              <a:ext uri="{FF2B5EF4-FFF2-40B4-BE49-F238E27FC236}">
                <a16:creationId xmlns:a16="http://schemas.microsoft.com/office/drawing/2014/main" id="{3ECBD7EA-D0D2-4622-B323-A665CC85C62C}"/>
              </a:ext>
            </a:extLst>
          </p:cNvPr>
          <p:cNvSpPr>
            <a:spLocks noChangeArrowheads="1"/>
          </p:cNvSpPr>
          <p:nvPr/>
        </p:nvSpPr>
        <p:spPr bwMode="auto">
          <a:xfrm>
            <a:off x="1199852" y="1606349"/>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8</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6" name="テキスト ボックス 85">
            <a:extLst>
              <a:ext uri="{FF2B5EF4-FFF2-40B4-BE49-F238E27FC236}">
                <a16:creationId xmlns:a16="http://schemas.microsoft.com/office/drawing/2014/main" id="{956BEA29-83B3-47C8-B0C2-D4C2882DDD24}"/>
              </a:ext>
            </a:extLst>
          </p:cNvPr>
          <p:cNvSpPr txBox="1"/>
          <p:nvPr/>
        </p:nvSpPr>
        <p:spPr>
          <a:xfrm>
            <a:off x="360172" y="1279378"/>
            <a:ext cx="1183336" cy="286232"/>
          </a:xfrm>
          <a:prstGeom prst="rect">
            <a:avLst/>
          </a:prstGeom>
          <a:noFill/>
        </p:spPr>
        <p:txBody>
          <a:bodyPr wrap="none" rtlCol="0">
            <a:spAutoFit/>
          </a:bodyPr>
          <a:lstStyle/>
          <a:p>
            <a:pPr algn="r" defTabSz="457200" rtl="0" eaLnBrk="1" fontAlgn="auto" hangingPunct="1">
              <a:lnSpc>
                <a:spcPct val="90000"/>
              </a:lnSpc>
              <a:spcBef>
                <a:spcPts val="0"/>
              </a:spcBef>
              <a:spcAft>
                <a:spcPts val="0"/>
              </a:spcAft>
            </a:pPr>
            <a:r>
              <a:rPr lang="en-us" sz="1400" b="0" i="0">
                <a:solidFill>
                  <a:prstClr val="black"/>
                </a:solidFill>
                <a:latin typeface="Calibri" panose="020F0502020204030204" pitchFamily="34" charset="0"/>
                <a:ea typeface="メイリオ" panose="020B0604030504040204" pitchFamily="50" charset="-128"/>
                <a:cs typeface="Calibri" panose="020F0502020204030204" pitchFamily="34" charset="0"/>
              </a:rPr>
              <a:t>(Times/week)</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7" name="テキスト ボックス 86">
            <a:extLst>
              <a:ext uri="{FF2B5EF4-FFF2-40B4-BE49-F238E27FC236}">
                <a16:creationId xmlns:a16="http://schemas.microsoft.com/office/drawing/2014/main" id="{DFE25AF5-C65C-4338-A95B-C901A884973D}"/>
              </a:ext>
            </a:extLst>
          </p:cNvPr>
          <p:cNvSpPr txBox="1"/>
          <p:nvPr/>
        </p:nvSpPr>
        <p:spPr>
          <a:xfrm>
            <a:off x="772825" y="1961450"/>
            <a:ext cx="378565" cy="2379177"/>
          </a:xfrm>
          <a:prstGeom prst="rect">
            <a:avLst/>
          </a:prstGeom>
          <a:noFill/>
        </p:spPr>
        <p:txBody>
          <a:bodyPr vert="vert270" wrap="none" rtlCol="0" anchor="ctr">
            <a:spAutoFit/>
          </a:bodyPr>
          <a:lstStyle/>
          <a:p>
            <a:pPr algn="ct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Change in BM/CSBM frequency</a:t>
            </a:r>
          </a:p>
        </p:txBody>
      </p:sp>
      <p:sp>
        <p:nvSpPr>
          <p:cNvPr id="88" name="テキスト ボックス 87">
            <a:extLst>
              <a:ext uri="{FF2B5EF4-FFF2-40B4-BE49-F238E27FC236}">
                <a16:creationId xmlns:a16="http://schemas.microsoft.com/office/drawing/2014/main" id="{C1848506-5224-4354-96E4-71C1DB4390D1}"/>
              </a:ext>
            </a:extLst>
          </p:cNvPr>
          <p:cNvSpPr txBox="1"/>
          <p:nvPr/>
        </p:nvSpPr>
        <p:spPr>
          <a:xfrm>
            <a:off x="1930406" y="4626714"/>
            <a:ext cx="1937564"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Change in BM frequency</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89" name="テキスト ボックス 88">
            <a:extLst>
              <a:ext uri="{FF2B5EF4-FFF2-40B4-BE49-F238E27FC236}">
                <a16:creationId xmlns:a16="http://schemas.microsoft.com/office/drawing/2014/main" id="{83484C09-3DB0-4FE4-A1E4-F6DEE00BA0BF}"/>
              </a:ext>
            </a:extLst>
          </p:cNvPr>
          <p:cNvSpPr txBox="1"/>
          <p:nvPr/>
        </p:nvSpPr>
        <p:spPr>
          <a:xfrm>
            <a:off x="5309073" y="4626714"/>
            <a:ext cx="2115497" cy="266602"/>
          </a:xfrm>
          <a:prstGeom prst="rect">
            <a:avLst/>
          </a:prstGeom>
          <a:noFill/>
        </p:spPr>
        <p:txBody>
          <a:bodyPr wrap="none" lIns="72000" tIns="36000" rIns="72000" bIns="36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Change in CSBM frequency</a:t>
            </a:r>
            <a:endParaRPr kumimoji="0" lang="en-US" altLang="ja-JP" sz="14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nvGrpSpPr>
          <p:cNvPr id="58" name="グループ化 57">
            <a:extLst>
              <a:ext uri="{FF2B5EF4-FFF2-40B4-BE49-F238E27FC236}">
                <a16:creationId xmlns:a16="http://schemas.microsoft.com/office/drawing/2014/main" id="{BE5C0C04-5D39-48B4-82F0-58E9C29B1093}"/>
              </a:ext>
            </a:extLst>
          </p:cNvPr>
          <p:cNvGrpSpPr/>
          <p:nvPr/>
        </p:nvGrpSpPr>
        <p:grpSpPr>
          <a:xfrm>
            <a:off x="1400760" y="1711522"/>
            <a:ext cx="6603364" cy="2519155"/>
            <a:chOff x="1668751" y="1881645"/>
            <a:chExt cx="46800" cy="3050383"/>
          </a:xfrm>
        </p:grpSpPr>
        <p:sp>
          <p:nvSpPr>
            <p:cNvPr id="59" name="Line 14">
              <a:extLst>
                <a:ext uri="{FF2B5EF4-FFF2-40B4-BE49-F238E27FC236}">
                  <a16:creationId xmlns:a16="http://schemas.microsoft.com/office/drawing/2014/main" id="{8FE9AA86-74FD-440A-ABFA-D2C3A1E79E0F}"/>
                </a:ext>
              </a:extLst>
            </p:cNvPr>
            <p:cNvSpPr>
              <a:spLocks noChangeShapeType="1"/>
            </p:cNvSpPr>
            <p:nvPr/>
          </p:nvSpPr>
          <p:spPr bwMode="auto">
            <a:xfrm>
              <a:off x="1668751" y="4932028"/>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0" name="Line 14">
              <a:extLst>
                <a:ext uri="{FF2B5EF4-FFF2-40B4-BE49-F238E27FC236}">
                  <a16:creationId xmlns:a16="http://schemas.microsoft.com/office/drawing/2014/main" id="{7CF4BB9A-6D4A-48A7-8B2E-2EA1D27B9722}"/>
                </a:ext>
              </a:extLst>
            </p:cNvPr>
            <p:cNvSpPr>
              <a:spLocks noChangeShapeType="1"/>
            </p:cNvSpPr>
            <p:nvPr/>
          </p:nvSpPr>
          <p:spPr bwMode="auto">
            <a:xfrm>
              <a:off x="1668751" y="4496259"/>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1" name="Line 14">
              <a:extLst>
                <a:ext uri="{FF2B5EF4-FFF2-40B4-BE49-F238E27FC236}">
                  <a16:creationId xmlns:a16="http://schemas.microsoft.com/office/drawing/2014/main" id="{19FF3BF2-B9CB-407A-A611-8979B25D64CD}"/>
                </a:ext>
              </a:extLst>
            </p:cNvPr>
            <p:cNvSpPr>
              <a:spLocks noChangeShapeType="1"/>
            </p:cNvSpPr>
            <p:nvPr/>
          </p:nvSpPr>
          <p:spPr bwMode="auto">
            <a:xfrm>
              <a:off x="1668751" y="4060490"/>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2" name="Line 14">
              <a:extLst>
                <a:ext uri="{FF2B5EF4-FFF2-40B4-BE49-F238E27FC236}">
                  <a16:creationId xmlns:a16="http://schemas.microsoft.com/office/drawing/2014/main" id="{51A33FFD-AA2B-42B2-A8B4-435A3EB13C89}"/>
                </a:ext>
              </a:extLst>
            </p:cNvPr>
            <p:cNvSpPr>
              <a:spLocks noChangeShapeType="1"/>
            </p:cNvSpPr>
            <p:nvPr/>
          </p:nvSpPr>
          <p:spPr bwMode="auto">
            <a:xfrm>
              <a:off x="1668751" y="3624721"/>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3" name="Line 14">
              <a:extLst>
                <a:ext uri="{FF2B5EF4-FFF2-40B4-BE49-F238E27FC236}">
                  <a16:creationId xmlns:a16="http://schemas.microsoft.com/office/drawing/2014/main" id="{D8487847-1F37-4A00-A350-D8934853CD5B}"/>
                </a:ext>
              </a:extLst>
            </p:cNvPr>
            <p:cNvSpPr>
              <a:spLocks noChangeShapeType="1"/>
            </p:cNvSpPr>
            <p:nvPr/>
          </p:nvSpPr>
          <p:spPr bwMode="auto">
            <a:xfrm>
              <a:off x="1668751" y="3188952"/>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4" name="Line 14">
              <a:extLst>
                <a:ext uri="{FF2B5EF4-FFF2-40B4-BE49-F238E27FC236}">
                  <a16:creationId xmlns:a16="http://schemas.microsoft.com/office/drawing/2014/main" id="{5753EF2A-3C92-41E1-B6CE-FE4BEBC906F8}"/>
                </a:ext>
              </a:extLst>
            </p:cNvPr>
            <p:cNvSpPr>
              <a:spLocks noChangeShapeType="1"/>
            </p:cNvSpPr>
            <p:nvPr/>
          </p:nvSpPr>
          <p:spPr bwMode="auto">
            <a:xfrm>
              <a:off x="1668751" y="2753183"/>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5" name="Line 14">
              <a:extLst>
                <a:ext uri="{FF2B5EF4-FFF2-40B4-BE49-F238E27FC236}">
                  <a16:creationId xmlns:a16="http://schemas.microsoft.com/office/drawing/2014/main" id="{8C46ED35-51BF-423A-8331-4AE72A7BF513}"/>
                </a:ext>
              </a:extLst>
            </p:cNvPr>
            <p:cNvSpPr>
              <a:spLocks noChangeShapeType="1"/>
            </p:cNvSpPr>
            <p:nvPr/>
          </p:nvSpPr>
          <p:spPr bwMode="auto">
            <a:xfrm>
              <a:off x="1668751" y="1881645"/>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66" name="Line 14">
              <a:extLst>
                <a:ext uri="{FF2B5EF4-FFF2-40B4-BE49-F238E27FC236}">
                  <a16:creationId xmlns:a16="http://schemas.microsoft.com/office/drawing/2014/main" id="{3A7551A0-756B-4D7C-A1C7-66E3ADC3C765}"/>
                </a:ext>
              </a:extLst>
            </p:cNvPr>
            <p:cNvSpPr>
              <a:spLocks noChangeShapeType="1"/>
            </p:cNvSpPr>
            <p:nvPr/>
          </p:nvSpPr>
          <p:spPr bwMode="auto">
            <a:xfrm>
              <a:off x="1668751" y="2317414"/>
              <a:ext cx="46800" cy="0"/>
            </a:xfrm>
            <a:prstGeom prst="line">
              <a:avLst/>
            </a:prstGeom>
            <a:noFill/>
            <a:ln w="12700" cap="flat">
              <a:solidFill>
                <a:sysClr val="window" lastClr="FFFFFF">
                  <a:lumMod val="85000"/>
                </a:sysClr>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marL="0" marR="0" lvl="0" indent="0"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normalizeH="0" baseline="0" noProof="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grpSp>
      <p:sp>
        <p:nvSpPr>
          <p:cNvPr id="71" name="Freeform 9">
            <a:extLst>
              <a:ext uri="{FF2B5EF4-FFF2-40B4-BE49-F238E27FC236}">
                <a16:creationId xmlns:a16="http://schemas.microsoft.com/office/drawing/2014/main" id="{FDCFBCC1-63ED-4D7B-AB73-2648D7832310}"/>
              </a:ext>
            </a:extLst>
          </p:cNvPr>
          <p:cNvSpPr>
            <a:spLocks noEditPoints="1"/>
          </p:cNvSpPr>
          <p:nvPr/>
        </p:nvSpPr>
        <p:spPr bwMode="auto">
          <a:xfrm>
            <a:off x="2278648" y="2051079"/>
            <a:ext cx="57150" cy="1439538"/>
          </a:xfrm>
          <a:custGeom>
            <a:avLst/>
            <a:gdLst>
              <a:gd name="T0" fmla="*/ 18 w 36"/>
              <a:gd name="T1" fmla="*/ 1083 h 1083"/>
              <a:gd name="T2" fmla="*/ 18 w 36"/>
              <a:gd name="T3" fmla="*/ 0 h 1083"/>
              <a:gd name="T4" fmla="*/ 0 w 36"/>
              <a:gd name="T5" fmla="*/ 0 h 1083"/>
              <a:gd name="T6" fmla="*/ 36 w 36"/>
              <a:gd name="T7" fmla="*/ 0 h 1083"/>
            </a:gdLst>
            <a:ahLst/>
            <a:cxnLst>
              <a:cxn ang="0">
                <a:pos x="T0" y="T1"/>
              </a:cxn>
              <a:cxn ang="0">
                <a:pos x="T2" y="T3"/>
              </a:cxn>
              <a:cxn ang="0">
                <a:pos x="T4" y="T5"/>
              </a:cxn>
              <a:cxn ang="0">
                <a:pos x="T6" y="T7"/>
              </a:cxn>
            </a:cxnLst>
            <a:rect l="0" t="0" r="r" b="b"/>
            <a:pathLst>
              <a:path w="36" h="1083">
                <a:moveTo>
                  <a:pt x="18" y="1083"/>
                </a:moveTo>
                <a:lnTo>
                  <a:pt x="18" y="0"/>
                </a:lnTo>
                <a:moveTo>
                  <a:pt x="0" y="0"/>
                </a:moveTo>
                <a:lnTo>
                  <a:pt x="36"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2" name="Freeform 10">
            <a:extLst>
              <a:ext uri="{FF2B5EF4-FFF2-40B4-BE49-F238E27FC236}">
                <a16:creationId xmlns:a16="http://schemas.microsoft.com/office/drawing/2014/main" id="{63118935-B29F-4DF8-9352-D65DAFE2A713}"/>
              </a:ext>
            </a:extLst>
          </p:cNvPr>
          <p:cNvSpPr>
            <a:spLocks noEditPoints="1"/>
          </p:cNvSpPr>
          <p:nvPr/>
        </p:nvSpPr>
        <p:spPr bwMode="auto">
          <a:xfrm>
            <a:off x="5731860" y="2390638"/>
            <a:ext cx="57150" cy="1372653"/>
          </a:xfrm>
          <a:custGeom>
            <a:avLst/>
            <a:gdLst>
              <a:gd name="T0" fmla="*/ 18 w 36"/>
              <a:gd name="T1" fmla="*/ 1047 h 1047"/>
              <a:gd name="T2" fmla="*/ 18 w 36"/>
              <a:gd name="T3" fmla="*/ 0 h 1047"/>
              <a:gd name="T4" fmla="*/ 0 w 36"/>
              <a:gd name="T5" fmla="*/ 0 h 1047"/>
              <a:gd name="T6" fmla="*/ 36 w 36"/>
              <a:gd name="T7" fmla="*/ 0 h 1047"/>
            </a:gdLst>
            <a:ahLst/>
            <a:cxnLst>
              <a:cxn ang="0">
                <a:pos x="T0" y="T1"/>
              </a:cxn>
              <a:cxn ang="0">
                <a:pos x="T2" y="T3"/>
              </a:cxn>
              <a:cxn ang="0">
                <a:pos x="T4" y="T5"/>
              </a:cxn>
              <a:cxn ang="0">
                <a:pos x="T6" y="T7"/>
              </a:cxn>
            </a:cxnLst>
            <a:rect l="0" t="0" r="r" b="b"/>
            <a:pathLst>
              <a:path w="36" h="1047">
                <a:moveTo>
                  <a:pt x="18" y="1047"/>
                </a:moveTo>
                <a:lnTo>
                  <a:pt x="18" y="0"/>
                </a:lnTo>
                <a:moveTo>
                  <a:pt x="0" y="0"/>
                </a:moveTo>
                <a:lnTo>
                  <a:pt x="36"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3" name="Freeform 11">
            <a:extLst>
              <a:ext uri="{FF2B5EF4-FFF2-40B4-BE49-F238E27FC236}">
                <a16:creationId xmlns:a16="http://schemas.microsoft.com/office/drawing/2014/main" id="{64D9E0D0-0AAC-4311-8655-CE395D5CB80C}"/>
              </a:ext>
            </a:extLst>
          </p:cNvPr>
          <p:cNvSpPr>
            <a:spLocks noEditPoints="1"/>
          </p:cNvSpPr>
          <p:nvPr/>
        </p:nvSpPr>
        <p:spPr bwMode="auto">
          <a:xfrm>
            <a:off x="3443873" y="1964552"/>
            <a:ext cx="57150" cy="1333322"/>
          </a:xfrm>
          <a:custGeom>
            <a:avLst/>
            <a:gdLst>
              <a:gd name="T0" fmla="*/ 18 w 36"/>
              <a:gd name="T1" fmla="*/ 1017 h 1017"/>
              <a:gd name="T2" fmla="*/ 18 w 36"/>
              <a:gd name="T3" fmla="*/ 0 h 1017"/>
              <a:gd name="T4" fmla="*/ 0 w 36"/>
              <a:gd name="T5" fmla="*/ 0 h 1017"/>
              <a:gd name="T6" fmla="*/ 36 w 36"/>
              <a:gd name="T7" fmla="*/ 0 h 1017"/>
            </a:gdLst>
            <a:ahLst/>
            <a:cxnLst>
              <a:cxn ang="0">
                <a:pos x="T0" y="T1"/>
              </a:cxn>
              <a:cxn ang="0">
                <a:pos x="T2" y="T3"/>
              </a:cxn>
              <a:cxn ang="0">
                <a:pos x="T4" y="T5"/>
              </a:cxn>
              <a:cxn ang="0">
                <a:pos x="T6" y="T7"/>
              </a:cxn>
            </a:cxnLst>
            <a:rect l="0" t="0" r="r" b="b"/>
            <a:pathLst>
              <a:path w="36" h="1017">
                <a:moveTo>
                  <a:pt x="18" y="1017"/>
                </a:moveTo>
                <a:lnTo>
                  <a:pt x="18" y="0"/>
                </a:lnTo>
                <a:moveTo>
                  <a:pt x="0" y="0"/>
                </a:moveTo>
                <a:lnTo>
                  <a:pt x="36"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4" name="Freeform 12">
            <a:extLst>
              <a:ext uri="{FF2B5EF4-FFF2-40B4-BE49-F238E27FC236}">
                <a16:creationId xmlns:a16="http://schemas.microsoft.com/office/drawing/2014/main" id="{A2E18F8D-6AB3-4A28-9502-3B4305557B9C}"/>
              </a:ext>
            </a:extLst>
          </p:cNvPr>
          <p:cNvSpPr>
            <a:spLocks noEditPoints="1"/>
          </p:cNvSpPr>
          <p:nvPr/>
        </p:nvSpPr>
        <p:spPr bwMode="auto">
          <a:xfrm>
            <a:off x="6887560" y="2879654"/>
            <a:ext cx="57150" cy="993765"/>
          </a:xfrm>
          <a:custGeom>
            <a:avLst/>
            <a:gdLst>
              <a:gd name="T0" fmla="*/ 18 w 36"/>
              <a:gd name="T1" fmla="*/ 758 h 758"/>
              <a:gd name="T2" fmla="*/ 18 w 36"/>
              <a:gd name="T3" fmla="*/ 0 h 758"/>
              <a:gd name="T4" fmla="*/ 0 w 36"/>
              <a:gd name="T5" fmla="*/ 0 h 758"/>
              <a:gd name="T6" fmla="*/ 36 w 36"/>
              <a:gd name="T7" fmla="*/ 0 h 758"/>
            </a:gdLst>
            <a:ahLst/>
            <a:cxnLst>
              <a:cxn ang="0">
                <a:pos x="T0" y="T1"/>
              </a:cxn>
              <a:cxn ang="0">
                <a:pos x="T2" y="T3"/>
              </a:cxn>
              <a:cxn ang="0">
                <a:pos x="T4" y="T5"/>
              </a:cxn>
              <a:cxn ang="0">
                <a:pos x="T6" y="T7"/>
              </a:cxn>
            </a:cxnLst>
            <a:rect l="0" t="0" r="r" b="b"/>
            <a:pathLst>
              <a:path w="36" h="758">
                <a:moveTo>
                  <a:pt x="18" y="758"/>
                </a:moveTo>
                <a:lnTo>
                  <a:pt x="18" y="0"/>
                </a:lnTo>
                <a:moveTo>
                  <a:pt x="0" y="0"/>
                </a:moveTo>
                <a:lnTo>
                  <a:pt x="36" y="0"/>
                </a:lnTo>
              </a:path>
            </a:pathLst>
          </a:custGeom>
          <a:noFill/>
          <a:ln w="190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7" name="Rectangle 17">
            <a:extLst>
              <a:ext uri="{FF2B5EF4-FFF2-40B4-BE49-F238E27FC236}">
                <a16:creationId xmlns:a16="http://schemas.microsoft.com/office/drawing/2014/main" id="{F6F22B2F-7E35-471C-8D2B-E12A4AE93271}"/>
              </a:ext>
            </a:extLst>
          </p:cNvPr>
          <p:cNvSpPr>
            <a:spLocks noChangeArrowheads="1"/>
          </p:cNvSpPr>
          <p:nvPr/>
        </p:nvSpPr>
        <p:spPr bwMode="auto">
          <a:xfrm>
            <a:off x="1199852" y="4140748"/>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1</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8" name="Rectangle 18">
            <a:extLst>
              <a:ext uri="{FF2B5EF4-FFF2-40B4-BE49-F238E27FC236}">
                <a16:creationId xmlns:a16="http://schemas.microsoft.com/office/drawing/2014/main" id="{53DF6E08-4F39-42A1-9586-CAE715EB7B31}"/>
              </a:ext>
            </a:extLst>
          </p:cNvPr>
          <p:cNvSpPr>
            <a:spLocks noChangeArrowheads="1"/>
          </p:cNvSpPr>
          <p:nvPr/>
        </p:nvSpPr>
        <p:spPr bwMode="auto">
          <a:xfrm>
            <a:off x="1199852" y="3780214"/>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2</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9" name="Rectangle 19">
            <a:extLst>
              <a:ext uri="{FF2B5EF4-FFF2-40B4-BE49-F238E27FC236}">
                <a16:creationId xmlns:a16="http://schemas.microsoft.com/office/drawing/2014/main" id="{75BD65F2-B72B-4AAF-AA45-18714F63FCF7}"/>
              </a:ext>
            </a:extLst>
          </p:cNvPr>
          <p:cNvSpPr>
            <a:spLocks noChangeArrowheads="1"/>
          </p:cNvSpPr>
          <p:nvPr/>
        </p:nvSpPr>
        <p:spPr bwMode="auto">
          <a:xfrm>
            <a:off x="1199852" y="3419679"/>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3</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0" name="Rectangle 20">
            <a:extLst>
              <a:ext uri="{FF2B5EF4-FFF2-40B4-BE49-F238E27FC236}">
                <a16:creationId xmlns:a16="http://schemas.microsoft.com/office/drawing/2014/main" id="{22FCDD85-01C4-4A88-9319-785C16960383}"/>
              </a:ext>
            </a:extLst>
          </p:cNvPr>
          <p:cNvSpPr>
            <a:spLocks noChangeArrowheads="1"/>
          </p:cNvSpPr>
          <p:nvPr/>
        </p:nvSpPr>
        <p:spPr bwMode="auto">
          <a:xfrm>
            <a:off x="1199852" y="3059144"/>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4</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1" name="Rectangle 21">
            <a:extLst>
              <a:ext uri="{FF2B5EF4-FFF2-40B4-BE49-F238E27FC236}">
                <a16:creationId xmlns:a16="http://schemas.microsoft.com/office/drawing/2014/main" id="{5F70930C-E931-4DB0-AF67-87C240D606AF}"/>
              </a:ext>
            </a:extLst>
          </p:cNvPr>
          <p:cNvSpPr>
            <a:spLocks noChangeArrowheads="1"/>
          </p:cNvSpPr>
          <p:nvPr/>
        </p:nvSpPr>
        <p:spPr bwMode="auto">
          <a:xfrm>
            <a:off x="1199852" y="2698609"/>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5</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2" name="Rectangle 22">
            <a:extLst>
              <a:ext uri="{FF2B5EF4-FFF2-40B4-BE49-F238E27FC236}">
                <a16:creationId xmlns:a16="http://schemas.microsoft.com/office/drawing/2014/main" id="{2575260C-46B1-4469-90B7-1650752A32AE}"/>
              </a:ext>
            </a:extLst>
          </p:cNvPr>
          <p:cNvSpPr>
            <a:spLocks noChangeArrowheads="1"/>
          </p:cNvSpPr>
          <p:nvPr/>
        </p:nvSpPr>
        <p:spPr bwMode="auto">
          <a:xfrm>
            <a:off x="1199852" y="2336764"/>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6</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3" name="Rectangle 23">
            <a:extLst>
              <a:ext uri="{FF2B5EF4-FFF2-40B4-BE49-F238E27FC236}">
                <a16:creationId xmlns:a16="http://schemas.microsoft.com/office/drawing/2014/main" id="{172A71E3-8A4C-40CC-B2D5-6F62EECA2BA7}"/>
              </a:ext>
            </a:extLst>
          </p:cNvPr>
          <p:cNvSpPr>
            <a:spLocks noChangeArrowheads="1"/>
          </p:cNvSpPr>
          <p:nvPr/>
        </p:nvSpPr>
        <p:spPr bwMode="auto">
          <a:xfrm>
            <a:off x="1199852" y="1978852"/>
            <a:ext cx="91372"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rtlCol="0"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rtl="0">
              <a:lnSpc>
                <a:spcPct val="90000"/>
              </a:lnSpc>
            </a:pPr>
            <a:r>
              <a:rPr lang="en-us" sz="1400" b="0" i="0">
                <a:solidFill>
                  <a:srgbClr val="000000"/>
                </a:solidFill>
                <a:latin typeface="Calibri" panose="020F0502020204030204" pitchFamily="34" charset="0"/>
                <a:ea typeface="メイリオ" panose="020B0604030504040204" pitchFamily="50" charset="-128"/>
                <a:cs typeface="Calibri" panose="020F0502020204030204" pitchFamily="34" charset="0"/>
              </a:rPr>
              <a:t>7</a:t>
            </a:r>
            <a:endParaRPr kumimoji="0" lang="ja-JP" altLang="ja-JP"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5" name="Line 13">
            <a:extLst>
              <a:ext uri="{FF2B5EF4-FFF2-40B4-BE49-F238E27FC236}">
                <a16:creationId xmlns:a16="http://schemas.microsoft.com/office/drawing/2014/main" id="{90CCBCF6-DEB4-48AA-BAFB-A9819929DFCB}"/>
              </a:ext>
            </a:extLst>
          </p:cNvPr>
          <p:cNvSpPr>
            <a:spLocks noChangeShapeType="1"/>
          </p:cNvSpPr>
          <p:nvPr/>
        </p:nvSpPr>
        <p:spPr bwMode="auto">
          <a:xfrm flipV="1">
            <a:off x="1400761" y="1711522"/>
            <a:ext cx="0" cy="2879033"/>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1" name="テキスト ボックス 90">
            <a:extLst>
              <a:ext uri="{FF2B5EF4-FFF2-40B4-BE49-F238E27FC236}">
                <a16:creationId xmlns:a16="http://schemas.microsoft.com/office/drawing/2014/main" id="{E64DA3BC-25B5-44C6-A5E5-316B1DB59597}"/>
              </a:ext>
            </a:extLst>
          </p:cNvPr>
          <p:cNvSpPr txBox="1"/>
          <p:nvPr/>
        </p:nvSpPr>
        <p:spPr>
          <a:xfrm>
            <a:off x="5724313" y="1988840"/>
            <a:ext cx="1396536" cy="286232"/>
          </a:xfrm>
          <a:prstGeom prst="rect">
            <a:avLst/>
          </a:prstGeom>
          <a:solidFill>
            <a:sysClr val="window" lastClr="FFFFFF"/>
          </a:solidFill>
        </p:spPr>
        <p:txBody>
          <a:bodyPr wrap="none"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0.4 (-0.8 to 1.6)*</a:t>
            </a:r>
            <a:endParaRPr kumimoji="0" lang="en-US" altLang="ja-JP" sz="14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97" name="Line 14">
            <a:extLst>
              <a:ext uri="{FF2B5EF4-FFF2-40B4-BE49-F238E27FC236}">
                <a16:creationId xmlns:a16="http://schemas.microsoft.com/office/drawing/2014/main" id="{28FEE276-C36C-4426-8AED-A95DCA41021B}"/>
              </a:ext>
            </a:extLst>
          </p:cNvPr>
          <p:cNvSpPr>
            <a:spLocks noChangeShapeType="1"/>
          </p:cNvSpPr>
          <p:nvPr/>
        </p:nvSpPr>
        <p:spPr bwMode="auto">
          <a:xfrm>
            <a:off x="1353961" y="459055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98" name="グループ化 97">
            <a:extLst>
              <a:ext uri="{FF2B5EF4-FFF2-40B4-BE49-F238E27FC236}">
                <a16:creationId xmlns:a16="http://schemas.microsoft.com/office/drawing/2014/main" id="{0E7DFBF0-3A8C-4649-93B7-DDC0E393A32D}"/>
              </a:ext>
            </a:extLst>
          </p:cNvPr>
          <p:cNvGrpSpPr/>
          <p:nvPr/>
        </p:nvGrpSpPr>
        <p:grpSpPr>
          <a:xfrm>
            <a:off x="1353961" y="1711522"/>
            <a:ext cx="46800" cy="2519155"/>
            <a:chOff x="1668751" y="1881645"/>
            <a:chExt cx="46800" cy="3050383"/>
          </a:xfrm>
        </p:grpSpPr>
        <p:sp>
          <p:nvSpPr>
            <p:cNvPr id="99" name="Line 14">
              <a:extLst>
                <a:ext uri="{FF2B5EF4-FFF2-40B4-BE49-F238E27FC236}">
                  <a16:creationId xmlns:a16="http://schemas.microsoft.com/office/drawing/2014/main" id="{00926CAF-82CB-4A02-B62B-1EADB76D5353}"/>
                </a:ext>
              </a:extLst>
            </p:cNvPr>
            <p:cNvSpPr>
              <a:spLocks noChangeShapeType="1"/>
            </p:cNvSpPr>
            <p:nvPr/>
          </p:nvSpPr>
          <p:spPr bwMode="auto">
            <a:xfrm>
              <a:off x="1668751" y="4932028"/>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0" name="Line 14">
              <a:extLst>
                <a:ext uri="{FF2B5EF4-FFF2-40B4-BE49-F238E27FC236}">
                  <a16:creationId xmlns:a16="http://schemas.microsoft.com/office/drawing/2014/main" id="{0736E75E-B4F4-4BB0-A563-332AF4A54813}"/>
                </a:ext>
              </a:extLst>
            </p:cNvPr>
            <p:cNvSpPr>
              <a:spLocks noChangeShapeType="1"/>
            </p:cNvSpPr>
            <p:nvPr/>
          </p:nvSpPr>
          <p:spPr bwMode="auto">
            <a:xfrm>
              <a:off x="1668751" y="4496259"/>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1" name="Line 14">
              <a:extLst>
                <a:ext uri="{FF2B5EF4-FFF2-40B4-BE49-F238E27FC236}">
                  <a16:creationId xmlns:a16="http://schemas.microsoft.com/office/drawing/2014/main" id="{24C7E6C5-36F6-4711-8A24-DBCCB18B5F06}"/>
                </a:ext>
              </a:extLst>
            </p:cNvPr>
            <p:cNvSpPr>
              <a:spLocks noChangeShapeType="1"/>
            </p:cNvSpPr>
            <p:nvPr/>
          </p:nvSpPr>
          <p:spPr bwMode="auto">
            <a:xfrm>
              <a:off x="1668751" y="4060490"/>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2" name="Line 14">
              <a:extLst>
                <a:ext uri="{FF2B5EF4-FFF2-40B4-BE49-F238E27FC236}">
                  <a16:creationId xmlns:a16="http://schemas.microsoft.com/office/drawing/2014/main" id="{256BDC97-290A-4959-90D4-09FA2EFF9E19}"/>
                </a:ext>
              </a:extLst>
            </p:cNvPr>
            <p:cNvSpPr>
              <a:spLocks noChangeShapeType="1"/>
            </p:cNvSpPr>
            <p:nvPr/>
          </p:nvSpPr>
          <p:spPr bwMode="auto">
            <a:xfrm>
              <a:off x="1668751" y="3624721"/>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3" name="Line 14">
              <a:extLst>
                <a:ext uri="{FF2B5EF4-FFF2-40B4-BE49-F238E27FC236}">
                  <a16:creationId xmlns:a16="http://schemas.microsoft.com/office/drawing/2014/main" id="{7D090765-A176-4C23-BF36-6B4B8B8F7822}"/>
                </a:ext>
              </a:extLst>
            </p:cNvPr>
            <p:cNvSpPr>
              <a:spLocks noChangeShapeType="1"/>
            </p:cNvSpPr>
            <p:nvPr/>
          </p:nvSpPr>
          <p:spPr bwMode="auto">
            <a:xfrm>
              <a:off x="1668751" y="3188952"/>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4" name="Line 14">
              <a:extLst>
                <a:ext uri="{FF2B5EF4-FFF2-40B4-BE49-F238E27FC236}">
                  <a16:creationId xmlns:a16="http://schemas.microsoft.com/office/drawing/2014/main" id="{E7D730F4-A601-4224-B2A0-12CE3C541A79}"/>
                </a:ext>
              </a:extLst>
            </p:cNvPr>
            <p:cNvSpPr>
              <a:spLocks noChangeShapeType="1"/>
            </p:cNvSpPr>
            <p:nvPr/>
          </p:nvSpPr>
          <p:spPr bwMode="auto">
            <a:xfrm>
              <a:off x="1668751" y="2753183"/>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5" name="Line 14">
              <a:extLst>
                <a:ext uri="{FF2B5EF4-FFF2-40B4-BE49-F238E27FC236}">
                  <a16:creationId xmlns:a16="http://schemas.microsoft.com/office/drawing/2014/main" id="{BA342D8D-BB06-4F75-B2AE-19F9728A3510}"/>
                </a:ext>
              </a:extLst>
            </p:cNvPr>
            <p:cNvSpPr>
              <a:spLocks noChangeShapeType="1"/>
            </p:cNvSpPr>
            <p:nvPr/>
          </p:nvSpPr>
          <p:spPr bwMode="auto">
            <a:xfrm>
              <a:off x="1668751" y="1881645"/>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6" name="Line 14">
              <a:extLst>
                <a:ext uri="{FF2B5EF4-FFF2-40B4-BE49-F238E27FC236}">
                  <a16:creationId xmlns:a16="http://schemas.microsoft.com/office/drawing/2014/main" id="{1333F1C1-F5E4-40DD-876B-7D90A5256B81}"/>
                </a:ext>
              </a:extLst>
            </p:cNvPr>
            <p:cNvSpPr>
              <a:spLocks noChangeShapeType="1"/>
            </p:cNvSpPr>
            <p:nvPr/>
          </p:nvSpPr>
          <p:spPr bwMode="auto">
            <a:xfrm>
              <a:off x="1668751" y="2317414"/>
              <a:ext cx="46800"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sp>
        <p:nvSpPr>
          <p:cNvPr id="67" name="Rectangle 6">
            <a:extLst>
              <a:ext uri="{FF2B5EF4-FFF2-40B4-BE49-F238E27FC236}">
                <a16:creationId xmlns:a16="http://schemas.microsoft.com/office/drawing/2014/main" id="{9F6E81CD-C951-480D-B9BF-CF21C1320DC3}"/>
              </a:ext>
            </a:extLst>
          </p:cNvPr>
          <p:cNvSpPr>
            <a:spLocks noChangeArrowheads="1"/>
          </p:cNvSpPr>
          <p:nvPr/>
        </p:nvSpPr>
        <p:spPr bwMode="auto">
          <a:xfrm>
            <a:off x="3075920" y="3293942"/>
            <a:ext cx="801687" cy="1296614"/>
          </a:xfrm>
          <a:prstGeom prst="rect">
            <a:avLst/>
          </a:prstGeom>
          <a:gradFill flip="none" rotWithShape="1">
            <a:gsLst>
              <a:gs pos="30000">
                <a:srgbClr val="006600"/>
              </a:gs>
              <a:gs pos="100000">
                <a:srgbClr val="69B51D"/>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68" name="Rectangle 6">
            <a:extLst>
              <a:ext uri="{FF2B5EF4-FFF2-40B4-BE49-F238E27FC236}">
                <a16:creationId xmlns:a16="http://schemas.microsoft.com/office/drawing/2014/main" id="{D9AE1A89-2DE0-4121-B901-2119AA892117}"/>
              </a:ext>
            </a:extLst>
          </p:cNvPr>
          <p:cNvSpPr>
            <a:spLocks noChangeArrowheads="1"/>
          </p:cNvSpPr>
          <p:nvPr/>
        </p:nvSpPr>
        <p:spPr bwMode="auto">
          <a:xfrm>
            <a:off x="6527614" y="3863844"/>
            <a:ext cx="801687" cy="726712"/>
          </a:xfrm>
          <a:prstGeom prst="rect">
            <a:avLst/>
          </a:prstGeom>
          <a:gradFill flip="none" rotWithShape="1">
            <a:gsLst>
              <a:gs pos="30000">
                <a:srgbClr val="006600"/>
              </a:gs>
              <a:gs pos="100000">
                <a:srgbClr val="69B51D"/>
              </a:gs>
            </a:gsLst>
            <a:lin ang="5400000" scaled="1"/>
            <a:tileRect/>
          </a:gradFill>
          <a:ln>
            <a:noFill/>
          </a:ln>
          <a:effec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70" name="Rectangle 7">
            <a:extLst>
              <a:ext uri="{FF2B5EF4-FFF2-40B4-BE49-F238E27FC236}">
                <a16:creationId xmlns:a16="http://schemas.microsoft.com/office/drawing/2014/main" id="{FD456F52-5D39-46C2-8E89-F4A386813310}"/>
              </a:ext>
            </a:extLst>
          </p:cNvPr>
          <p:cNvSpPr>
            <a:spLocks noChangeArrowheads="1"/>
          </p:cNvSpPr>
          <p:nvPr/>
        </p:nvSpPr>
        <p:spPr bwMode="auto">
          <a:xfrm>
            <a:off x="5346097" y="3759359"/>
            <a:ext cx="830263" cy="827263"/>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93" name="テキスト ボックス 92">
            <a:extLst>
              <a:ext uri="{FF2B5EF4-FFF2-40B4-BE49-F238E27FC236}">
                <a16:creationId xmlns:a16="http://schemas.microsoft.com/office/drawing/2014/main" id="{0983904B-9D26-4832-BAA9-ECB70667883E}"/>
              </a:ext>
            </a:extLst>
          </p:cNvPr>
          <p:cNvSpPr txBox="1"/>
          <p:nvPr/>
        </p:nvSpPr>
        <p:spPr>
          <a:xfrm>
            <a:off x="3143112" y="3342558"/>
            <a:ext cx="646331" cy="480131"/>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800" i="0">
                <a:solidFill>
                  <a:prstClr val="white"/>
                </a:solidFill>
                <a:latin typeface="Calibri" panose="020F0502020204030204" pitchFamily="34" charset="0"/>
                <a:ea typeface="メイリオ" panose="020B0604030504040204" pitchFamily="50" charset="-128"/>
                <a:cs typeface="Calibri" panose="020F0502020204030204" pitchFamily="34" charset="0"/>
              </a:rPr>
              <a:t>3.6</a:t>
            </a:r>
            <a:endParaRPr lang="ja-JP" altLang="en-US" sz="28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4" name="テキスト ボックス 93">
            <a:extLst>
              <a:ext uri="{FF2B5EF4-FFF2-40B4-BE49-F238E27FC236}">
                <a16:creationId xmlns:a16="http://schemas.microsoft.com/office/drawing/2014/main" id="{3EAD9A39-CA43-4228-821B-42F427624491}"/>
              </a:ext>
            </a:extLst>
          </p:cNvPr>
          <p:cNvSpPr txBox="1"/>
          <p:nvPr/>
        </p:nvSpPr>
        <p:spPr>
          <a:xfrm>
            <a:off x="5431979" y="3803928"/>
            <a:ext cx="646331" cy="480131"/>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800" i="0">
                <a:solidFill>
                  <a:prstClr val="white"/>
                </a:solidFill>
                <a:latin typeface="Calibri" panose="020F0502020204030204" pitchFamily="34" charset="0"/>
                <a:ea typeface="メイリオ" panose="020B0604030504040204" pitchFamily="50" charset="-128"/>
                <a:cs typeface="Calibri" panose="020F0502020204030204" pitchFamily="34" charset="0"/>
              </a:rPr>
              <a:t>2.3</a:t>
            </a:r>
            <a:endParaRPr lang="ja-JP" altLang="en-US" sz="28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95" name="テキスト ボックス 94">
            <a:extLst>
              <a:ext uri="{FF2B5EF4-FFF2-40B4-BE49-F238E27FC236}">
                <a16:creationId xmlns:a16="http://schemas.microsoft.com/office/drawing/2014/main" id="{C8EB8B1F-BBD0-436A-8D7C-FC400F78C871}"/>
              </a:ext>
            </a:extLst>
          </p:cNvPr>
          <p:cNvSpPr txBox="1"/>
          <p:nvPr/>
        </p:nvSpPr>
        <p:spPr>
          <a:xfrm>
            <a:off x="6588662" y="3913002"/>
            <a:ext cx="646331" cy="480131"/>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800" i="0">
                <a:solidFill>
                  <a:prstClr val="white"/>
                </a:solidFill>
                <a:latin typeface="Calibri" panose="020F0502020204030204" pitchFamily="34" charset="0"/>
                <a:ea typeface="メイリオ" panose="020B0604030504040204" pitchFamily="50" charset="-128"/>
                <a:cs typeface="Calibri" panose="020F0502020204030204" pitchFamily="34" charset="0"/>
              </a:rPr>
              <a:t>2.0</a:t>
            </a:r>
            <a:endParaRPr lang="ja-JP" altLang="en-US" sz="28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69" name="Rectangle 6">
            <a:extLst>
              <a:ext uri="{FF2B5EF4-FFF2-40B4-BE49-F238E27FC236}">
                <a16:creationId xmlns:a16="http://schemas.microsoft.com/office/drawing/2014/main" id="{43FFD539-1FD9-4356-8D1E-B4EE3633E86D}"/>
              </a:ext>
            </a:extLst>
          </p:cNvPr>
          <p:cNvSpPr>
            <a:spLocks noChangeArrowheads="1"/>
          </p:cNvSpPr>
          <p:nvPr/>
        </p:nvSpPr>
        <p:spPr bwMode="auto">
          <a:xfrm>
            <a:off x="1892886" y="3474864"/>
            <a:ext cx="830263" cy="1111758"/>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92" name="テキスト ボックス 91">
            <a:extLst>
              <a:ext uri="{FF2B5EF4-FFF2-40B4-BE49-F238E27FC236}">
                <a16:creationId xmlns:a16="http://schemas.microsoft.com/office/drawing/2014/main" id="{4F2F8871-AF94-420F-933D-B08FED35B403}"/>
              </a:ext>
            </a:extLst>
          </p:cNvPr>
          <p:cNvSpPr txBox="1"/>
          <p:nvPr/>
        </p:nvSpPr>
        <p:spPr>
          <a:xfrm>
            <a:off x="1991394" y="3520482"/>
            <a:ext cx="646331" cy="480131"/>
          </a:xfrm>
          <a:prstGeom prst="rect">
            <a:avLst/>
          </a:prstGeom>
          <a:noFill/>
        </p:spPr>
        <p:txBody>
          <a:bodyPr wrap="none" rtlCol="0">
            <a:spAutoFit/>
          </a:bodyPr>
          <a:lstStyle/>
          <a:p>
            <a:pPr algn="ctr" defTabSz="457200" rtl="0" eaLnBrk="1" fontAlgn="auto" hangingPunct="1">
              <a:lnSpc>
                <a:spcPct val="90000"/>
              </a:lnSpc>
              <a:spcBef>
                <a:spcPts val="0"/>
              </a:spcBef>
              <a:spcAft>
                <a:spcPts val="0"/>
              </a:spcAft>
            </a:pPr>
            <a:r>
              <a:rPr lang="en-us" sz="2800" i="0">
                <a:solidFill>
                  <a:prstClr val="white"/>
                </a:solidFill>
                <a:latin typeface="Calibri" panose="020F0502020204030204" pitchFamily="34" charset="0"/>
                <a:ea typeface="メイリオ" panose="020B0604030504040204" pitchFamily="50" charset="-128"/>
                <a:cs typeface="Calibri" panose="020F0502020204030204" pitchFamily="34" charset="0"/>
              </a:rPr>
              <a:t>3.1</a:t>
            </a:r>
            <a:endParaRPr lang="ja-JP" altLang="en-US" sz="28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75" name="Line 15">
            <a:extLst>
              <a:ext uri="{FF2B5EF4-FFF2-40B4-BE49-F238E27FC236}">
                <a16:creationId xmlns:a16="http://schemas.microsoft.com/office/drawing/2014/main" id="{154B902E-BAC2-4117-9C00-341F9639B13E}"/>
              </a:ext>
            </a:extLst>
          </p:cNvPr>
          <p:cNvSpPr>
            <a:spLocks noChangeShapeType="1"/>
          </p:cNvSpPr>
          <p:nvPr/>
        </p:nvSpPr>
        <p:spPr bwMode="auto">
          <a:xfrm>
            <a:off x="1400760" y="4590555"/>
            <a:ext cx="6603363" cy="0"/>
          </a:xfrm>
          <a:prstGeom prst="line">
            <a:avLst/>
          </a:prstGeom>
          <a:noFill/>
          <a:ln w="127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rtlCol="0" anchor="t" anchorCtr="0" compatLnSpc="1">
            <a:prstTxWarp prst="textNoShape">
              <a:avLst/>
            </a:prstTxWarp>
          </a:bodyPr>
          <a:lstStyle/>
          <a:p>
            <a:pPr defTabSz="457200" rtl="0" eaLnBrk="1" fontAlgn="auto" hangingPunct="1">
              <a:lnSpc>
                <a:spcPct val="90000"/>
              </a:lnSpc>
              <a:spcBef>
                <a:spcPts val="0"/>
              </a:spcBef>
              <a:spcAft>
                <a:spcPts val="0"/>
              </a:spcAft>
            </a:pPr>
            <a:endParaRPr lang="ja-JP" altLang="en-US" sz="1800" b="0" i="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grpSp>
        <p:nvGrpSpPr>
          <p:cNvPr id="8" name="グループ化 7">
            <a:extLst>
              <a:ext uri="{FF2B5EF4-FFF2-40B4-BE49-F238E27FC236}">
                <a16:creationId xmlns:a16="http://schemas.microsoft.com/office/drawing/2014/main" id="{5AECB6E8-CDDE-4A7B-9B27-46A7F5F7C22E}"/>
              </a:ext>
            </a:extLst>
          </p:cNvPr>
          <p:cNvGrpSpPr/>
          <p:nvPr/>
        </p:nvGrpSpPr>
        <p:grpSpPr>
          <a:xfrm>
            <a:off x="1507902" y="1276399"/>
            <a:ext cx="6736506" cy="271988"/>
            <a:chOff x="1462758" y="1314499"/>
            <a:chExt cx="6736506" cy="271988"/>
          </a:xfrm>
        </p:grpSpPr>
        <p:sp>
          <p:nvSpPr>
            <p:cNvPr id="107" name="テキスト ボックス 106">
              <a:extLst>
                <a:ext uri="{FF2B5EF4-FFF2-40B4-BE49-F238E27FC236}">
                  <a16:creationId xmlns:a16="http://schemas.microsoft.com/office/drawing/2014/main" id="{E3A04A25-7D9D-4546-929E-84863FFEF6CE}"/>
                </a:ext>
              </a:extLst>
            </p:cNvPr>
            <p:cNvSpPr txBox="1"/>
            <p:nvPr/>
          </p:nvSpPr>
          <p:spPr>
            <a:xfrm>
              <a:off x="1462758" y="1314499"/>
              <a:ext cx="6736506" cy="271988"/>
            </a:xfrm>
            <a:prstGeom prst="rect">
              <a:avLst/>
            </a:prstGeom>
            <a:noFill/>
          </p:spPr>
          <p:txBody>
            <a:bodyPr wrap="none" lIns="72000" tIns="36000" rIns="72000" bIns="36000" rtlCol="0">
              <a:spAutoFit/>
            </a:bodyPr>
            <a:lstStyle/>
            <a:p>
              <a:pPr defTabSz="457200" rtl="0" eaLnBrk="1" fontAlgn="auto" hangingPunct="1">
                <a:lnSpc>
                  <a:spcPct val="90000"/>
                </a:lnSpc>
                <a:spcBef>
                  <a:spcPts val="0"/>
                </a:spcBef>
                <a:spcAft>
                  <a:spcPts val="0"/>
                </a:spcAft>
                <a:tabLst>
                  <a:tab pos="4214813" algn="l"/>
                </a:tabLst>
              </a:pPr>
              <a:r>
                <a:rPr lang="en-us" sz="1400" b="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　 </a:t>
              </a: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Two 12-μg capsules BID (n = 63)	One 24-μg capsule BID (n = 71)</a:t>
              </a:r>
              <a:endParaRPr lang="ja-JP" alt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08" name="Rectangle 6">
              <a:extLst>
                <a:ext uri="{FF2B5EF4-FFF2-40B4-BE49-F238E27FC236}">
                  <a16:creationId xmlns:a16="http://schemas.microsoft.com/office/drawing/2014/main" id="{7CF9D6C3-77CC-4C23-8389-CAD36737AE8C}"/>
                </a:ext>
              </a:extLst>
            </p:cNvPr>
            <p:cNvSpPr>
              <a:spLocks noChangeArrowheads="1"/>
            </p:cNvSpPr>
            <p:nvPr/>
          </p:nvSpPr>
          <p:spPr bwMode="auto">
            <a:xfrm>
              <a:off x="1572148" y="1366488"/>
              <a:ext cx="144000" cy="144000"/>
            </a:xfrm>
            <a:prstGeom prst="rect">
              <a:avLst/>
            </a:prstGeom>
            <a:gradFill flip="none" rotWithShape="1">
              <a:gsLst>
                <a:gs pos="0">
                  <a:srgbClr val="549117"/>
                </a:gs>
                <a:gs pos="100000">
                  <a:srgbClr val="549117">
                    <a:lumMod val="70000"/>
                    <a:lumOff val="30000"/>
                  </a:srgbClr>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sp>
          <p:nvSpPr>
            <p:cNvPr id="109" name="Rectangle 6">
              <a:extLst>
                <a:ext uri="{FF2B5EF4-FFF2-40B4-BE49-F238E27FC236}">
                  <a16:creationId xmlns:a16="http://schemas.microsoft.com/office/drawing/2014/main" id="{0D2F51D9-189E-49D0-9DA6-A3727B6F9B76}"/>
                </a:ext>
              </a:extLst>
            </p:cNvPr>
            <p:cNvSpPr>
              <a:spLocks noChangeArrowheads="1"/>
            </p:cNvSpPr>
            <p:nvPr/>
          </p:nvSpPr>
          <p:spPr bwMode="auto">
            <a:xfrm>
              <a:off x="5542364" y="1366488"/>
              <a:ext cx="144000" cy="144000"/>
            </a:xfrm>
            <a:prstGeom prst="rect">
              <a:avLst/>
            </a:prstGeom>
            <a:gradFill flip="none" rotWithShape="1">
              <a:gsLst>
                <a:gs pos="30000">
                  <a:srgbClr val="006600"/>
                </a:gs>
                <a:gs pos="100000">
                  <a:srgbClr val="69B51D"/>
                </a:gs>
              </a:gsLst>
              <a:lin ang="5400000" scaled="1"/>
              <a:tileRect/>
            </a:gra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rtlCol="0" anchor="ctr" anchorCtr="0" compatLnSpc="1">
              <a:prstTxWarp prst="textNoShape">
                <a:avLst/>
              </a:prstTxWarp>
              <a:noAutofit/>
            </a:bodyPr>
            <a:lstStyle/>
            <a:p>
              <a:pPr rtl="0">
                <a:lnSpc>
                  <a:spcPct val="90000"/>
                </a:lnSpc>
                <a:spcBef>
                  <a:spcPct val="20000"/>
                </a:spcBef>
                <a:buFont typeface="HGPｺﾞｼｯｸE" panose="020B0900000000000000" pitchFamily="50" charset="-128"/>
                <a:buChar char="•"/>
              </a:pPr>
              <a:endParaRPr lang="ja-JP" altLang="en-US" sz="4000" b="0" cap="all">
                <a:solidFill>
                  <a:schemeClr val="bg1"/>
                </a:solidFill>
                <a:latin typeface="Calibri" panose="020F0502020204030204" pitchFamily="34" charset="0"/>
                <a:ea typeface="HGPｺﾞｼｯｸE" panose="020B0900000000000000" pitchFamily="50" charset="-128"/>
                <a:cs typeface="Calibri" panose="020F0502020204030204" pitchFamily="34" charset="0"/>
              </a:endParaRPr>
            </a:p>
          </p:txBody>
        </p:sp>
      </p:grpSp>
      <p:sp>
        <p:nvSpPr>
          <p:cNvPr id="90" name="テキスト ボックス 89">
            <a:extLst>
              <a:ext uri="{FF2B5EF4-FFF2-40B4-BE49-F238E27FC236}">
                <a16:creationId xmlns:a16="http://schemas.microsoft.com/office/drawing/2014/main" id="{821A3CA6-C446-44BB-A437-69DC3E8914FE}"/>
              </a:ext>
            </a:extLst>
          </p:cNvPr>
          <p:cNvSpPr txBox="1"/>
          <p:nvPr/>
        </p:nvSpPr>
        <p:spPr>
          <a:xfrm>
            <a:off x="2193301" y="1598320"/>
            <a:ext cx="1449308" cy="286232"/>
          </a:xfrm>
          <a:prstGeom prst="rect">
            <a:avLst/>
          </a:prstGeom>
          <a:solidFill>
            <a:schemeClr val="bg1"/>
          </a:solidFill>
        </p:spPr>
        <p:txBody>
          <a:bodyPr wrap="none" rtlCol="0">
            <a:spAutoFit/>
          </a:bodyPr>
          <a:lstStyle/>
          <a:p>
            <a:pPr algn="ctr" defTabSz="457200" rtl="0" eaLnBrk="1" fontAlgn="auto" hangingPunct="1">
              <a:lnSpc>
                <a:spcPct val="90000"/>
              </a:lnSpc>
              <a:spcBef>
                <a:spcPts val="0"/>
              </a:spcBef>
              <a:spcAft>
                <a:spcPts val="0"/>
              </a:spcAft>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-0.5 (-1.9 to 0.9)*</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1" name="テキスト ボックス 22">
            <a:extLst>
              <a:ext uri="{FF2B5EF4-FFF2-40B4-BE49-F238E27FC236}">
                <a16:creationId xmlns:a16="http://schemas.microsoft.com/office/drawing/2014/main" id="{852DA9CD-F29F-4802-AE6F-0753B8F8AA92}"/>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15963" indent="-715963"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96" name="テキスト ボックス 95">
            <a:extLst>
              <a:ext uri="{FF2B5EF4-FFF2-40B4-BE49-F238E27FC236}">
                <a16:creationId xmlns:a16="http://schemas.microsoft.com/office/drawing/2014/main" id="{9B529E03-37F4-42DD-904E-3819B01687BC}"/>
              </a:ext>
            </a:extLst>
          </p:cNvPr>
          <p:cNvSpPr txBox="1"/>
          <p:nvPr/>
        </p:nvSpPr>
        <p:spPr>
          <a:xfrm>
            <a:off x="7308305" y="1553017"/>
            <a:ext cx="1512167" cy="507831"/>
          </a:xfrm>
          <a:prstGeom prst="rect">
            <a:avLst/>
          </a:prstGeom>
          <a:noFill/>
        </p:spPr>
        <p:txBody>
          <a:bodyPr wrap="square" rtlCol="0">
            <a:spAutoFit/>
          </a:bodyPr>
          <a:lstStyle/>
          <a:p>
            <a:pPr marL="0" marR="0" lvl="0" indent="0" defTabSz="457200" rtl="0" eaLnBrk="1" fontAlgn="auto" latinLnBrk="0" hangingPunct="1">
              <a:lnSpc>
                <a:spcPct val="90000"/>
              </a:lnSpc>
              <a:spcBef>
                <a:spcPts val="0"/>
              </a:spcBef>
              <a:spcAft>
                <a:spcPts val="0"/>
              </a:spcAft>
              <a:buClrTx/>
              <a:buSzTx/>
              <a:buFontTx/>
              <a:buNone/>
              <a:tabLst>
                <a:tab pos="142875" algn="l"/>
              </a:tabLst>
              <a:defRPr/>
            </a:pPr>
            <a:r>
              <a:rPr lang="en-us" sz="10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Mean ± SD</a:t>
            </a:r>
            <a:endParaRPr kumimoji="0" lang="en-US" altLang="ja-JP" sz="10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a:p>
            <a:pPr marL="100013" marR="0" lvl="0" indent="-100013" defTabSz="457200" rtl="0" eaLnBrk="1" fontAlgn="auto" latinLnBrk="0" hangingPunct="1">
              <a:lnSpc>
                <a:spcPct val="90000"/>
              </a:lnSpc>
              <a:spcBef>
                <a:spcPts val="0"/>
              </a:spcBef>
              <a:spcAft>
                <a:spcPts val="0"/>
              </a:spcAft>
              <a:buClrTx/>
              <a:buSzTx/>
              <a:buFontTx/>
              <a:buNone/>
              <a:defRPr/>
            </a:pPr>
            <a:r>
              <a:rPr lang="en-us" sz="1000" b="0" i="0" u="none" strike="noStrike" kern="0" cap="none" normalizeH="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rPr>
              <a:t>*	Treatment difference (95% CI) by ANCOVA</a:t>
            </a:r>
            <a:endParaRPr kumimoji="0" lang="en-US" altLang="ja-JP" sz="1000" b="0" i="0" u="none" strike="noStrike" kern="0" cap="none" normalizeH="0" baseline="0" noProof="0" dirty="0">
              <a:ln>
                <a:noFill/>
              </a:ln>
              <a:solidFill>
                <a:prstClr val="black"/>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13"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4" name="テキスト ボックス 113">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80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7702829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四角形: 1 つの角を丸める 71">
            <a:extLst>
              <a:ext uri="{FF2B5EF4-FFF2-40B4-BE49-F238E27FC236}">
                <a16:creationId xmlns:a16="http://schemas.microsoft.com/office/drawing/2014/main" id="{EECA2368-0488-4B25-9469-1EE9CC2B3E40}"/>
              </a:ext>
            </a:extLst>
          </p:cNvPr>
          <p:cNvSpPr/>
          <p:nvPr/>
        </p:nvSpPr>
        <p:spPr bwMode="auto">
          <a:xfrm flipH="1" flipV="1">
            <a:off x="7266647" y="-3849"/>
            <a:ext cx="1877348" cy="301748"/>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24578" name="Rectangle 14"/>
          <p:cNvSpPr>
            <a:spLocks/>
          </p:cNvSpPr>
          <p:nvPr/>
        </p:nvSpPr>
        <p:spPr bwMode="auto">
          <a:xfrm>
            <a:off x="457200" y="211138"/>
            <a:ext cx="8229600" cy="876300"/>
          </a:xfrm>
          <a:prstGeom prst="rect">
            <a:avLst/>
          </a:prstGeom>
          <a:noFill/>
          <a:ln w="9525">
            <a:noFill/>
            <a:miter lim="800000"/>
            <a:headEnd/>
            <a:tailEnd/>
          </a:ln>
        </p:spPr>
        <p:txBody>
          <a:bodyPr rtlCol="0" anchor="ctr"/>
          <a:lstStyle/>
          <a:p>
            <a:pPr rtl="0" eaLnBrk="1" latinLnBrk="1" hangingPunct="1">
              <a:lnSpc>
                <a:spcPct val="90000"/>
              </a:lnSpc>
              <a:defRPr/>
            </a:pPr>
            <a:endParaRPr lang="ja-JP" altLang="en-US" sz="2400" b="0" i="0" dirty="0">
              <a:solidFill>
                <a:prstClr val="black"/>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sp>
        <p:nvSpPr>
          <p:cNvPr id="72717" name="テキスト ボックス 1"/>
          <p:cNvSpPr txBox="1">
            <a:spLocks noChangeArrowheads="1"/>
          </p:cNvSpPr>
          <p:nvPr/>
        </p:nvSpPr>
        <p:spPr bwMode="auto">
          <a:xfrm>
            <a:off x="755576" y="1328864"/>
            <a:ext cx="7891391" cy="19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lvl1pPr marL="203200" indent="-203200">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marL="0" indent="0" rtl="0" eaLnBrk="1" hangingPunct="1">
              <a:lnSpc>
                <a:spcPct val="90000"/>
              </a:lnSpc>
              <a:spcBef>
                <a:spcPct val="0"/>
              </a:spcBef>
              <a:buFontTx/>
              <a:buNone/>
            </a:pP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Conceptual image of Cl</a:t>
            </a:r>
            <a:r>
              <a:rPr lang="en-us" sz="1400" b="0" i="0" baseline="50000" dirty="0">
                <a:solidFill>
                  <a:srgbClr val="000000"/>
                </a:solidFill>
                <a:latin typeface="Calibri" panose="020F0502020204030204" pitchFamily="34" charset="0"/>
                <a:ea typeface="メイリオ" panose="020B0604030504040204" pitchFamily="50" charset="-128"/>
                <a:cs typeface="Calibri" panose="020F0502020204030204" pitchFamily="34" charset="0"/>
              </a:rPr>
              <a:t>- </a:t>
            </a:r>
            <a:r>
              <a:rPr lang="en-us" sz="14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transport in small intestinal mucosal epithelial cells and the site of action of </a:t>
            </a:r>
            <a:r>
              <a:rPr lang="en-us" sz="14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Amitiza</a:t>
            </a:r>
            <a:r>
              <a:rPr lang="en-us" sz="1400" b="0" i="0" baseline="30000" dirty="0">
                <a:solidFill>
                  <a:srgbClr val="000000"/>
                </a:solidFill>
                <a:latin typeface="Arial" panose="020B0604020202020204" pitchFamily="34" charset="0"/>
                <a:ea typeface="メイリオ" panose="020B0604030504040204" pitchFamily="50" charset="-128"/>
                <a:cs typeface="Arial" panose="020B0604020202020204" pitchFamily="34" charset="0"/>
              </a:rPr>
              <a:t>®</a:t>
            </a:r>
          </a:p>
        </p:txBody>
      </p:sp>
      <p:sp>
        <p:nvSpPr>
          <p:cNvPr id="72709" name="テキスト ボックス 114"/>
          <p:cNvSpPr txBox="1">
            <a:spLocks noChangeArrowheads="1"/>
          </p:cNvSpPr>
          <p:nvPr/>
        </p:nvSpPr>
        <p:spPr bwMode="auto">
          <a:xfrm>
            <a:off x="1285684" y="5809476"/>
            <a:ext cx="7678804" cy="674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lvl1pPr marL="180975" indent="-180975">
              <a:spcBef>
                <a:spcPct val="20000"/>
              </a:spcBef>
              <a:buFont typeface="Arial" panose="020B0604020202020204" pitchFamily="34" charset="0"/>
              <a:buChar char="•"/>
              <a:defRPr kumimoji="1" sz="2000">
                <a:solidFill>
                  <a:schemeClr val="tx1"/>
                </a:solidFill>
                <a:latin typeface="HGPｺﾞｼｯｸE" panose="020B0900000000000000" pitchFamily="50" charset="-128"/>
                <a:ea typeface="HGPｺﾞｼｯｸE" panose="020B0900000000000000" pitchFamily="50" charset="-128"/>
              </a:defRPr>
            </a:lvl1pPr>
            <a:lvl2pPr marL="742950" indent="-285750">
              <a:spcBef>
                <a:spcPct val="20000"/>
              </a:spcBef>
              <a:buFont typeface="Arial" panose="020B0604020202020204" pitchFamily="34" charset="0"/>
              <a:buChar char="–"/>
              <a:defRPr kumimoji="1">
                <a:solidFill>
                  <a:schemeClr val="tx1"/>
                </a:solidFill>
                <a:latin typeface="HGPｺﾞｼｯｸE" panose="020B0900000000000000" pitchFamily="50" charset="-128"/>
                <a:ea typeface="HGPｺﾞｼｯｸE" panose="020B0900000000000000" pitchFamily="50" charset="-128"/>
              </a:defRPr>
            </a:lvl2pPr>
            <a:lvl3pPr marL="1143000" indent="-228600">
              <a:spcBef>
                <a:spcPct val="20000"/>
              </a:spcBef>
              <a:buFont typeface="Arial" panose="020B0604020202020204" pitchFamily="34" charset="0"/>
              <a:buChar char="•"/>
              <a:defRPr kumimoji="1" sz="1600">
                <a:solidFill>
                  <a:schemeClr val="tx1"/>
                </a:solidFill>
                <a:latin typeface="HGPｺﾞｼｯｸE" panose="020B0900000000000000" pitchFamily="50" charset="-128"/>
                <a:ea typeface="HGPｺﾞｼｯｸE" panose="020B0900000000000000" pitchFamily="50" charset="-128"/>
              </a:defRPr>
            </a:lvl3pPr>
            <a:lvl4pPr marL="16002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4pPr>
            <a:lvl5pPr marL="2057400" indent="-228600">
              <a:spcBef>
                <a:spcPct val="20000"/>
              </a:spcBef>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1400">
                <a:solidFill>
                  <a:schemeClr val="tx1"/>
                </a:solidFill>
                <a:latin typeface="HGPｺﾞｼｯｸE" panose="020B0900000000000000" pitchFamily="50" charset="-128"/>
                <a:ea typeface="HGPｺﾞｼｯｸE" panose="020B0900000000000000" pitchFamily="50" charset="-128"/>
              </a:defRPr>
            </a:lvl9pPr>
          </a:lstStyle>
          <a:p>
            <a:pPr rtl="0" eaLnBrk="1" hangingPunct="1">
              <a:lnSpc>
                <a:spcPct val="90000"/>
              </a:lnSpc>
              <a:spcBef>
                <a:spcPts val="0"/>
              </a:spcBef>
              <a:buClr>
                <a:srgbClr val="549117"/>
              </a:buClr>
              <a:buFont typeface="Wingdings" panose="05000000000000000000" pitchFamily="2" charset="2"/>
              <a:buChar char="l"/>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Movement of chloride ions (Cl</a:t>
            </a:r>
            <a:r>
              <a:rPr lang="en-us" sz="1200" b="0" i="0" baseline="50000" dirty="0">
                <a:solidFill>
                  <a:srgbClr val="000000"/>
                </a:solidFill>
                <a:latin typeface="Calibri" panose="020F0502020204030204" pitchFamily="34" charset="0"/>
                <a:ea typeface="メイリオ" panose="020B0604030504040204" pitchFamily="50" charset="-128"/>
                <a:cs typeface="Calibri" panose="020F0502020204030204" pitchFamily="34" charset="0"/>
              </a:rPr>
              <a:t>-</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is involved in intestinal fluid secretion.</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0"/>
              </a:spcBef>
              <a:buClr>
                <a:srgbClr val="549117"/>
              </a:buClr>
              <a:buFont typeface="Wingdings" panose="05000000000000000000" pitchFamily="2" charset="2"/>
              <a:buChar char="l"/>
            </a:pP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 activates ClC-2 chloride channels present in the apical membrane of the small intestine epithelium.</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0"/>
              </a:spcBef>
              <a:buClr>
                <a:srgbClr val="549117"/>
              </a:buClr>
              <a:buFont typeface="Wingdings" panose="05000000000000000000" pitchFamily="2" charset="2"/>
              <a:buChar char="l"/>
            </a:pPr>
            <a:r>
              <a:rPr lang="en-us" sz="1200" b="0" i="0" dirty="0" err="1">
                <a:solidFill>
                  <a:srgbClr val="000000"/>
                </a:solidFill>
                <a:latin typeface="Calibri" panose="020F0502020204030204" pitchFamily="34" charset="0"/>
                <a:ea typeface="メイリオ" panose="020B0604030504040204" pitchFamily="50" charset="-128"/>
                <a:cs typeface="Calibri" panose="020F0502020204030204" pitchFamily="34" charset="0"/>
              </a:rPr>
              <a:t>Lubiprostone</a:t>
            </a:r>
            <a:r>
              <a:rPr lang="en-us"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rPr>
              <a:t> promotes fluid secretion into the intestinal tract and softens the stool, thereby promoting intestinal motility and aiding defecation.</a:t>
            </a:r>
            <a:endParaRPr lang="en-US" altLang="ja-JP" sz="1200" b="0" i="0" dirty="0">
              <a:solidFill>
                <a:srgbClr val="000000"/>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6" name="テキスト ボックス 5">
            <a:extLst>
              <a:ext uri="{FF2B5EF4-FFF2-40B4-BE49-F238E27FC236}">
                <a16:creationId xmlns:a16="http://schemas.microsoft.com/office/drawing/2014/main" id="{75541B01-55AE-422F-AA70-C464815E3C75}"/>
              </a:ext>
            </a:extLst>
          </p:cNvPr>
          <p:cNvSpPr txBox="1">
            <a:spLocks noChangeArrowheads="1"/>
          </p:cNvSpPr>
          <p:nvPr/>
        </p:nvSpPr>
        <p:spPr bwMode="auto">
          <a:xfrm>
            <a:off x="7364410" y="0"/>
            <a:ext cx="1728192" cy="2448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Mechanism of action</a:t>
            </a:r>
          </a:p>
        </p:txBody>
      </p:sp>
      <p:sp>
        <p:nvSpPr>
          <p:cNvPr id="6" name="タイトル 5">
            <a:extLst>
              <a:ext uri="{FF2B5EF4-FFF2-40B4-BE49-F238E27FC236}">
                <a16:creationId xmlns:a16="http://schemas.microsoft.com/office/drawing/2014/main" id="{457D8332-6221-4538-8F53-EEC30334AA40}"/>
              </a:ext>
            </a:extLst>
          </p:cNvPr>
          <p:cNvSpPr>
            <a:spLocks noGrp="1"/>
          </p:cNvSpPr>
          <p:nvPr>
            <p:ph type="title"/>
          </p:nvPr>
        </p:nvSpPr>
        <p:spPr>
          <a:xfrm>
            <a:off x="0" y="311150"/>
            <a:ext cx="9144000" cy="980728"/>
          </a:xfrm>
        </p:spPr>
        <p:txBody>
          <a:bodyPr rtlCol="0"/>
          <a:lstStyle/>
          <a:p>
            <a:pPr rtl="0"/>
            <a:r>
              <a:rPr lang="en-us" sz="2400" dirty="0"/>
              <a:t>Lubiprostone activates chloride channels present in the small intestinal epithelial cells and thereby promotes fluid secretion into the intestinal tract.</a:t>
            </a:r>
          </a:p>
        </p:txBody>
      </p:sp>
      <p:sp>
        <p:nvSpPr>
          <p:cNvPr id="19" name="テキスト ボックス 10">
            <a:extLst>
              <a:ext uri="{FF2B5EF4-FFF2-40B4-BE49-F238E27FC236}">
                <a16:creationId xmlns:a16="http://schemas.microsoft.com/office/drawing/2014/main" id="{62346642-BCC6-4234-BEE1-350CB371D1F5}"/>
              </a:ext>
            </a:extLst>
          </p:cNvPr>
          <p:cNvSpPr txBox="1">
            <a:spLocks noChangeArrowheads="1"/>
          </p:cNvSpPr>
          <p:nvPr/>
        </p:nvSpPr>
        <p:spPr bwMode="auto">
          <a:xfrm>
            <a:off x="853735" y="6642100"/>
            <a:ext cx="8290265" cy="197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Edited under supervision of: Dr. Shinichi Uchida, Professor, Department of Nephrology, Graduate School of Medical and Dental Sciences, Tokyo Medical and Dental University</a:t>
            </a:r>
          </a:p>
        </p:txBody>
      </p:sp>
      <p:grpSp>
        <p:nvGrpSpPr>
          <p:cNvPr id="79" name="グループ化 78">
            <a:extLst>
              <a:ext uri="{FF2B5EF4-FFF2-40B4-BE49-F238E27FC236}">
                <a16:creationId xmlns:a16="http://schemas.microsoft.com/office/drawing/2014/main" id="{31D5AF49-7873-40A0-B24A-C54F3DB54ED1}"/>
              </a:ext>
            </a:extLst>
          </p:cNvPr>
          <p:cNvGrpSpPr/>
          <p:nvPr/>
        </p:nvGrpSpPr>
        <p:grpSpPr>
          <a:xfrm>
            <a:off x="1574905" y="1602777"/>
            <a:ext cx="5994191" cy="4137969"/>
            <a:chOff x="1770167" y="1371102"/>
            <a:chExt cx="5994191" cy="4137969"/>
          </a:xfrm>
        </p:grpSpPr>
        <p:grpSp>
          <p:nvGrpSpPr>
            <p:cNvPr id="80" name="グループ化 79">
              <a:extLst>
                <a:ext uri="{FF2B5EF4-FFF2-40B4-BE49-F238E27FC236}">
                  <a16:creationId xmlns:a16="http://schemas.microsoft.com/office/drawing/2014/main" id="{79BAA0A8-5FEE-402F-A5B7-348DA67C10BC}"/>
                </a:ext>
              </a:extLst>
            </p:cNvPr>
            <p:cNvGrpSpPr/>
            <p:nvPr/>
          </p:nvGrpSpPr>
          <p:grpSpPr>
            <a:xfrm>
              <a:off x="3307754" y="1372671"/>
              <a:ext cx="4456604" cy="4136400"/>
              <a:chOff x="2677283" y="1571625"/>
              <a:chExt cx="5336418" cy="4953000"/>
            </a:xfrm>
          </p:grpSpPr>
          <p:sp>
            <p:nvSpPr>
              <p:cNvPr id="82" name="bk object 16">
                <a:extLst>
                  <a:ext uri="{FF2B5EF4-FFF2-40B4-BE49-F238E27FC236}">
                    <a16:creationId xmlns:a16="http://schemas.microsoft.com/office/drawing/2014/main" id="{BC0F0AA1-97C2-43BC-AB2F-80270C10564B}"/>
                  </a:ext>
                </a:extLst>
              </p:cNvPr>
              <p:cNvSpPr/>
              <p:nvPr/>
            </p:nvSpPr>
            <p:spPr>
              <a:xfrm>
                <a:off x="2677283" y="1571625"/>
                <a:ext cx="5336418" cy="4953000"/>
              </a:xfrm>
              <a:prstGeom prst="rect">
                <a:avLst/>
              </a:prstGeom>
              <a:blipFill>
                <a:blip r:embed="rId3" cstate="print"/>
                <a:srcRect/>
                <a:stretch>
                  <a:fillRect l="-17998" t="-16767" r="-17998" b="-6001"/>
                </a:stretch>
              </a:blipFill>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3" name="bk object 17">
                <a:extLst>
                  <a:ext uri="{FF2B5EF4-FFF2-40B4-BE49-F238E27FC236}">
                    <a16:creationId xmlns:a16="http://schemas.microsoft.com/office/drawing/2014/main" id="{BFC027D0-1BC6-4E06-B5DD-D20AE3746C58}"/>
                  </a:ext>
                </a:extLst>
              </p:cNvPr>
              <p:cNvSpPr/>
              <p:nvPr/>
            </p:nvSpPr>
            <p:spPr>
              <a:xfrm>
                <a:off x="4721449" y="3212552"/>
                <a:ext cx="1206500" cy="462915"/>
              </a:xfrm>
              <a:custGeom>
                <a:avLst/>
                <a:gdLst/>
                <a:ahLst/>
                <a:cxnLst/>
                <a:rect l="l" t="t" r="r" b="b"/>
                <a:pathLst>
                  <a:path w="1206500" h="462914">
                    <a:moveTo>
                      <a:pt x="1142682" y="0"/>
                    </a:moveTo>
                    <a:lnTo>
                      <a:pt x="63500" y="0"/>
                    </a:lnTo>
                    <a:lnTo>
                      <a:pt x="38844" y="5010"/>
                    </a:lnTo>
                    <a:lnTo>
                      <a:pt x="18653" y="18653"/>
                    </a:lnTo>
                    <a:lnTo>
                      <a:pt x="5010" y="38844"/>
                    </a:lnTo>
                    <a:lnTo>
                      <a:pt x="0" y="63500"/>
                    </a:lnTo>
                    <a:lnTo>
                      <a:pt x="0" y="398818"/>
                    </a:lnTo>
                    <a:lnTo>
                      <a:pt x="5010" y="423473"/>
                    </a:lnTo>
                    <a:lnTo>
                      <a:pt x="18653" y="443664"/>
                    </a:lnTo>
                    <a:lnTo>
                      <a:pt x="38844" y="457307"/>
                    </a:lnTo>
                    <a:lnTo>
                      <a:pt x="63500" y="462318"/>
                    </a:lnTo>
                    <a:lnTo>
                      <a:pt x="1142682" y="462318"/>
                    </a:lnTo>
                    <a:lnTo>
                      <a:pt x="1167338" y="457307"/>
                    </a:lnTo>
                    <a:lnTo>
                      <a:pt x="1187529" y="443664"/>
                    </a:lnTo>
                    <a:lnTo>
                      <a:pt x="1201171" y="423473"/>
                    </a:lnTo>
                    <a:lnTo>
                      <a:pt x="1206182" y="398818"/>
                    </a:lnTo>
                    <a:lnTo>
                      <a:pt x="1206182" y="63500"/>
                    </a:lnTo>
                    <a:lnTo>
                      <a:pt x="1201171" y="38844"/>
                    </a:lnTo>
                    <a:lnTo>
                      <a:pt x="1187529" y="18653"/>
                    </a:lnTo>
                    <a:lnTo>
                      <a:pt x="1167338" y="5010"/>
                    </a:lnTo>
                    <a:lnTo>
                      <a:pt x="1142682" y="0"/>
                    </a:lnTo>
                    <a:close/>
                  </a:path>
                </a:pathLst>
              </a:custGeom>
              <a:solidFill>
                <a:srgbClr val="FFFFFF"/>
              </a:solidFill>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4" name="bk object 18">
                <a:extLst>
                  <a:ext uri="{FF2B5EF4-FFF2-40B4-BE49-F238E27FC236}">
                    <a16:creationId xmlns:a16="http://schemas.microsoft.com/office/drawing/2014/main" id="{08694A9C-76DD-4A20-84F5-CDF608E68F02}"/>
                  </a:ext>
                </a:extLst>
              </p:cNvPr>
              <p:cNvSpPr/>
              <p:nvPr/>
            </p:nvSpPr>
            <p:spPr>
              <a:xfrm>
                <a:off x="4721449" y="3212552"/>
                <a:ext cx="1206500" cy="462915"/>
              </a:xfrm>
              <a:custGeom>
                <a:avLst/>
                <a:gdLst/>
                <a:ahLst/>
                <a:cxnLst/>
                <a:rect l="l" t="t" r="r" b="b"/>
                <a:pathLst>
                  <a:path w="1206500" h="462914">
                    <a:moveTo>
                      <a:pt x="1206182" y="398818"/>
                    </a:moveTo>
                    <a:lnTo>
                      <a:pt x="1201171" y="423473"/>
                    </a:lnTo>
                    <a:lnTo>
                      <a:pt x="1187529" y="443664"/>
                    </a:lnTo>
                    <a:lnTo>
                      <a:pt x="1167338" y="457307"/>
                    </a:lnTo>
                    <a:lnTo>
                      <a:pt x="1142682" y="462318"/>
                    </a:lnTo>
                    <a:lnTo>
                      <a:pt x="63500" y="462318"/>
                    </a:lnTo>
                    <a:lnTo>
                      <a:pt x="38844" y="457307"/>
                    </a:lnTo>
                    <a:lnTo>
                      <a:pt x="18653" y="443664"/>
                    </a:lnTo>
                    <a:lnTo>
                      <a:pt x="5010" y="423473"/>
                    </a:lnTo>
                    <a:lnTo>
                      <a:pt x="0" y="398818"/>
                    </a:lnTo>
                    <a:lnTo>
                      <a:pt x="0" y="63500"/>
                    </a:lnTo>
                    <a:lnTo>
                      <a:pt x="5010" y="38844"/>
                    </a:lnTo>
                    <a:lnTo>
                      <a:pt x="18653" y="18653"/>
                    </a:lnTo>
                    <a:lnTo>
                      <a:pt x="38844" y="5010"/>
                    </a:lnTo>
                    <a:lnTo>
                      <a:pt x="63500" y="0"/>
                    </a:lnTo>
                    <a:lnTo>
                      <a:pt x="1142682" y="0"/>
                    </a:lnTo>
                    <a:lnTo>
                      <a:pt x="1167338" y="5010"/>
                    </a:lnTo>
                    <a:lnTo>
                      <a:pt x="1187529" y="18653"/>
                    </a:lnTo>
                    <a:lnTo>
                      <a:pt x="1201171" y="38844"/>
                    </a:lnTo>
                    <a:lnTo>
                      <a:pt x="1206182" y="63500"/>
                    </a:lnTo>
                    <a:lnTo>
                      <a:pt x="1206182" y="398818"/>
                    </a:lnTo>
                    <a:close/>
                  </a:path>
                </a:pathLst>
              </a:custGeom>
              <a:ln w="12700">
                <a:solidFill>
                  <a:srgbClr val="119BDE"/>
                </a:solidFill>
              </a:ln>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5" name="bk object 19">
                <a:extLst>
                  <a:ext uri="{FF2B5EF4-FFF2-40B4-BE49-F238E27FC236}">
                    <a16:creationId xmlns:a16="http://schemas.microsoft.com/office/drawing/2014/main" id="{99B6DA13-6A18-4664-8AD2-3C8D450B0A63}"/>
                  </a:ext>
                </a:extLst>
              </p:cNvPr>
              <p:cNvSpPr/>
              <p:nvPr/>
            </p:nvSpPr>
            <p:spPr>
              <a:xfrm>
                <a:off x="6444860" y="2361200"/>
                <a:ext cx="217170" cy="3117215"/>
              </a:xfrm>
              <a:custGeom>
                <a:avLst/>
                <a:gdLst/>
                <a:ahLst/>
                <a:cxnLst/>
                <a:rect l="l" t="t" r="r" b="b"/>
                <a:pathLst>
                  <a:path w="217170" h="3117215">
                    <a:moveTo>
                      <a:pt x="204542" y="139471"/>
                    </a:moveTo>
                    <a:lnTo>
                      <a:pt x="110546" y="139471"/>
                    </a:lnTo>
                    <a:lnTo>
                      <a:pt x="100263" y="162326"/>
                    </a:lnTo>
                    <a:lnTo>
                      <a:pt x="78860" y="233381"/>
                    </a:lnTo>
                    <a:lnTo>
                      <a:pt x="70092" y="282746"/>
                    </a:lnTo>
                    <a:lnTo>
                      <a:pt x="64180" y="342112"/>
                    </a:lnTo>
                    <a:lnTo>
                      <a:pt x="62299" y="412064"/>
                    </a:lnTo>
                    <a:lnTo>
                      <a:pt x="62623" y="434199"/>
                    </a:lnTo>
                    <a:lnTo>
                      <a:pt x="64374" y="500852"/>
                    </a:lnTo>
                    <a:lnTo>
                      <a:pt x="65743" y="544370"/>
                    </a:lnTo>
                    <a:lnTo>
                      <a:pt x="67403" y="594017"/>
                    </a:lnTo>
                    <a:lnTo>
                      <a:pt x="69324" y="649291"/>
                    </a:lnTo>
                    <a:lnTo>
                      <a:pt x="71479" y="709694"/>
                    </a:lnTo>
                    <a:lnTo>
                      <a:pt x="76371" y="843885"/>
                    </a:lnTo>
                    <a:lnTo>
                      <a:pt x="79050" y="916673"/>
                    </a:lnTo>
                    <a:lnTo>
                      <a:pt x="82369" y="999175"/>
                    </a:lnTo>
                    <a:lnTo>
                      <a:pt x="85806" y="1071271"/>
                    </a:lnTo>
                    <a:lnTo>
                      <a:pt x="89309" y="1134381"/>
                    </a:lnTo>
                    <a:lnTo>
                      <a:pt x="92824" y="1189922"/>
                    </a:lnTo>
                    <a:lnTo>
                      <a:pt x="96299" y="1239312"/>
                    </a:lnTo>
                    <a:lnTo>
                      <a:pt x="99678" y="1283969"/>
                    </a:lnTo>
                    <a:lnTo>
                      <a:pt x="102911" y="1325311"/>
                    </a:lnTo>
                    <a:lnTo>
                      <a:pt x="105942" y="1364756"/>
                    </a:lnTo>
                    <a:lnTo>
                      <a:pt x="108719" y="1403723"/>
                    </a:lnTo>
                    <a:lnTo>
                      <a:pt x="111188" y="1443629"/>
                    </a:lnTo>
                    <a:lnTo>
                      <a:pt x="113296" y="1485892"/>
                    </a:lnTo>
                    <a:lnTo>
                      <a:pt x="114990" y="1531930"/>
                    </a:lnTo>
                    <a:lnTo>
                      <a:pt x="116216" y="1583162"/>
                    </a:lnTo>
                    <a:lnTo>
                      <a:pt x="116922" y="1641005"/>
                    </a:lnTo>
                    <a:lnTo>
                      <a:pt x="117129" y="1677575"/>
                    </a:lnTo>
                    <a:lnTo>
                      <a:pt x="117128" y="1806848"/>
                    </a:lnTo>
                    <a:lnTo>
                      <a:pt x="116838" y="1855060"/>
                    </a:lnTo>
                    <a:lnTo>
                      <a:pt x="116363" y="1905474"/>
                    </a:lnTo>
                    <a:lnTo>
                      <a:pt x="115679" y="1957841"/>
                    </a:lnTo>
                    <a:lnTo>
                      <a:pt x="114837" y="2008268"/>
                    </a:lnTo>
                    <a:lnTo>
                      <a:pt x="113692" y="2063203"/>
                    </a:lnTo>
                    <a:lnTo>
                      <a:pt x="112273" y="2119318"/>
                    </a:lnTo>
                    <a:lnTo>
                      <a:pt x="110555" y="2176365"/>
                    </a:lnTo>
                    <a:lnTo>
                      <a:pt x="108516" y="2234094"/>
                    </a:lnTo>
                    <a:lnTo>
                      <a:pt x="106131" y="2292258"/>
                    </a:lnTo>
                    <a:lnTo>
                      <a:pt x="103377" y="2350610"/>
                    </a:lnTo>
                    <a:lnTo>
                      <a:pt x="100231" y="2408900"/>
                    </a:lnTo>
                    <a:lnTo>
                      <a:pt x="96670" y="2466881"/>
                    </a:lnTo>
                    <a:lnTo>
                      <a:pt x="92669" y="2524305"/>
                    </a:lnTo>
                    <a:lnTo>
                      <a:pt x="88205" y="2580923"/>
                    </a:lnTo>
                    <a:lnTo>
                      <a:pt x="83255" y="2636488"/>
                    </a:lnTo>
                    <a:lnTo>
                      <a:pt x="77795" y="2690752"/>
                    </a:lnTo>
                    <a:lnTo>
                      <a:pt x="71802" y="2743465"/>
                    </a:lnTo>
                    <a:lnTo>
                      <a:pt x="65251" y="2794382"/>
                    </a:lnTo>
                    <a:lnTo>
                      <a:pt x="58121" y="2843252"/>
                    </a:lnTo>
                    <a:lnTo>
                      <a:pt x="50387" y="2889829"/>
                    </a:lnTo>
                    <a:lnTo>
                      <a:pt x="42025" y="2933864"/>
                    </a:lnTo>
                    <a:lnTo>
                      <a:pt x="33012" y="2975109"/>
                    </a:lnTo>
                    <a:lnTo>
                      <a:pt x="23325" y="3013315"/>
                    </a:lnTo>
                    <a:lnTo>
                      <a:pt x="1834" y="3079622"/>
                    </a:lnTo>
                    <a:lnTo>
                      <a:pt x="0" y="3090216"/>
                    </a:lnTo>
                    <a:lnTo>
                      <a:pt x="23869" y="3116732"/>
                    </a:lnTo>
                    <a:lnTo>
                      <a:pt x="27171" y="3116732"/>
                    </a:lnTo>
                    <a:lnTo>
                      <a:pt x="63621" y="3067341"/>
                    </a:lnTo>
                    <a:lnTo>
                      <a:pt x="84305" y="2992433"/>
                    </a:lnTo>
                    <a:lnTo>
                      <a:pt x="93593" y="2950308"/>
                    </a:lnTo>
                    <a:lnTo>
                      <a:pt x="102212" y="2905401"/>
                    </a:lnTo>
                    <a:lnTo>
                      <a:pt x="110185" y="2857962"/>
                    </a:lnTo>
                    <a:lnTo>
                      <a:pt x="117537" y="2808239"/>
                    </a:lnTo>
                    <a:lnTo>
                      <a:pt x="124290" y="2756482"/>
                    </a:lnTo>
                    <a:lnTo>
                      <a:pt x="130471" y="2702940"/>
                    </a:lnTo>
                    <a:lnTo>
                      <a:pt x="136103" y="2647863"/>
                    </a:lnTo>
                    <a:lnTo>
                      <a:pt x="141209" y="2591498"/>
                    </a:lnTo>
                    <a:lnTo>
                      <a:pt x="145815" y="2534096"/>
                    </a:lnTo>
                    <a:lnTo>
                      <a:pt x="149945" y="2475906"/>
                    </a:lnTo>
                    <a:lnTo>
                      <a:pt x="153622" y="2417177"/>
                    </a:lnTo>
                    <a:lnTo>
                      <a:pt x="156870" y="2358158"/>
                    </a:lnTo>
                    <a:lnTo>
                      <a:pt x="159715" y="2299099"/>
                    </a:lnTo>
                    <a:lnTo>
                      <a:pt x="162180" y="2240247"/>
                    </a:lnTo>
                    <a:lnTo>
                      <a:pt x="164289" y="2181854"/>
                    </a:lnTo>
                    <a:lnTo>
                      <a:pt x="166066" y="2124167"/>
                    </a:lnTo>
                    <a:lnTo>
                      <a:pt x="167536" y="2067437"/>
                    </a:lnTo>
                    <a:lnTo>
                      <a:pt x="168723" y="2011912"/>
                    </a:lnTo>
                    <a:lnTo>
                      <a:pt x="169692" y="1954759"/>
                    </a:lnTo>
                    <a:lnTo>
                      <a:pt x="170368" y="1902926"/>
                    </a:lnTo>
                    <a:lnTo>
                      <a:pt x="170839" y="1853017"/>
                    </a:lnTo>
                    <a:lnTo>
                      <a:pt x="171126" y="1805279"/>
                    </a:lnTo>
                    <a:lnTo>
                      <a:pt x="171255" y="1761087"/>
                    </a:lnTo>
                    <a:lnTo>
                      <a:pt x="171129" y="1677575"/>
                    </a:lnTo>
                    <a:lnTo>
                      <a:pt x="170214" y="1582993"/>
                    </a:lnTo>
                    <a:lnTo>
                      <a:pt x="168986" y="1531602"/>
                    </a:lnTo>
                    <a:lnTo>
                      <a:pt x="167290" y="1485414"/>
                    </a:lnTo>
                    <a:lnTo>
                      <a:pt x="165179" y="1443011"/>
                    </a:lnTo>
                    <a:lnTo>
                      <a:pt x="162708" y="1402974"/>
                    </a:lnTo>
                    <a:lnTo>
                      <a:pt x="159930" y="1363884"/>
                    </a:lnTo>
                    <a:lnTo>
                      <a:pt x="156897" y="1324324"/>
                    </a:lnTo>
                    <a:lnTo>
                      <a:pt x="153662" y="1282874"/>
                    </a:lnTo>
                    <a:lnTo>
                      <a:pt x="150280" y="1238116"/>
                    </a:lnTo>
                    <a:lnTo>
                      <a:pt x="146803" y="1188631"/>
                    </a:lnTo>
                    <a:lnTo>
                      <a:pt x="143285" y="1133002"/>
                    </a:lnTo>
                    <a:lnTo>
                      <a:pt x="139778" y="1069809"/>
                    </a:lnTo>
                    <a:lnTo>
                      <a:pt x="136336" y="997635"/>
                    </a:lnTo>
                    <a:lnTo>
                      <a:pt x="133013" y="915060"/>
                    </a:lnTo>
                    <a:lnTo>
                      <a:pt x="127817" y="773372"/>
                    </a:lnTo>
                    <a:lnTo>
                      <a:pt x="125464" y="708472"/>
                    </a:lnTo>
                    <a:lnTo>
                      <a:pt x="123313" y="648204"/>
                    </a:lnTo>
                    <a:lnTo>
                      <a:pt x="121394" y="593072"/>
                    </a:lnTo>
                    <a:lnTo>
                      <a:pt x="119736" y="543579"/>
                    </a:lnTo>
                    <a:lnTo>
                      <a:pt x="118368" y="500229"/>
                    </a:lnTo>
                    <a:lnTo>
                      <a:pt x="116620" y="433968"/>
                    </a:lnTo>
                    <a:lnTo>
                      <a:pt x="116300" y="412064"/>
                    </a:lnTo>
                    <a:lnTo>
                      <a:pt x="118783" y="335632"/>
                    </a:lnTo>
                    <a:lnTo>
                      <a:pt x="126114" y="273821"/>
                    </a:lnTo>
                    <a:lnTo>
                      <a:pt x="136359" y="225622"/>
                    </a:lnTo>
                    <a:lnTo>
                      <a:pt x="147580" y="190027"/>
                    </a:lnTo>
                    <a:lnTo>
                      <a:pt x="157841" y="166027"/>
                    </a:lnTo>
                    <a:lnTo>
                      <a:pt x="202246" y="166027"/>
                    </a:lnTo>
                    <a:lnTo>
                      <a:pt x="204542" y="139471"/>
                    </a:lnTo>
                    <a:close/>
                  </a:path>
                  <a:path w="217170" h="3117215">
                    <a:moveTo>
                      <a:pt x="202246" y="166027"/>
                    </a:moveTo>
                    <a:lnTo>
                      <a:pt x="157841" y="166027"/>
                    </a:lnTo>
                    <a:lnTo>
                      <a:pt x="196030" y="237896"/>
                    </a:lnTo>
                    <a:lnTo>
                      <a:pt x="202246" y="166027"/>
                    </a:lnTo>
                    <a:close/>
                  </a:path>
                  <a:path w="217170" h="3117215">
                    <a:moveTo>
                      <a:pt x="216604" y="0"/>
                    </a:moveTo>
                    <a:lnTo>
                      <a:pt x="32403" y="145503"/>
                    </a:lnTo>
                    <a:lnTo>
                      <a:pt x="110546" y="139471"/>
                    </a:lnTo>
                    <a:lnTo>
                      <a:pt x="204542" y="139471"/>
                    </a:lnTo>
                    <a:lnTo>
                      <a:pt x="216604" y="0"/>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6" name="bk object 20">
                <a:extLst>
                  <a:ext uri="{FF2B5EF4-FFF2-40B4-BE49-F238E27FC236}">
                    <a16:creationId xmlns:a16="http://schemas.microsoft.com/office/drawing/2014/main" id="{97022D6D-5223-4AB8-ABF6-5BFD71874A76}"/>
                  </a:ext>
                </a:extLst>
              </p:cNvPr>
              <p:cNvSpPr/>
              <p:nvPr/>
            </p:nvSpPr>
            <p:spPr>
              <a:xfrm>
                <a:off x="3986861" y="2385521"/>
                <a:ext cx="260350" cy="3094990"/>
              </a:xfrm>
              <a:custGeom>
                <a:avLst/>
                <a:gdLst/>
                <a:ahLst/>
                <a:cxnLst/>
                <a:rect l="l" t="t" r="r" b="b"/>
                <a:pathLst>
                  <a:path w="260350" h="3094990">
                    <a:moveTo>
                      <a:pt x="119923" y="164337"/>
                    </a:moveTo>
                    <a:lnTo>
                      <a:pt x="60744" y="164337"/>
                    </a:lnTo>
                    <a:lnTo>
                      <a:pt x="71292" y="188073"/>
                    </a:lnTo>
                    <a:lnTo>
                      <a:pt x="82940" y="223329"/>
                    </a:lnTo>
                    <a:lnTo>
                      <a:pt x="93762" y="271134"/>
                    </a:lnTo>
                    <a:lnTo>
                      <a:pt x="101834" y="332517"/>
                    </a:lnTo>
                    <a:lnTo>
                      <a:pt x="105199" y="407771"/>
                    </a:lnTo>
                    <a:lnTo>
                      <a:pt x="105172" y="430302"/>
                    </a:lnTo>
                    <a:lnTo>
                      <a:pt x="104216" y="496240"/>
                    </a:lnTo>
                    <a:lnTo>
                      <a:pt x="103366" y="539417"/>
                    </a:lnTo>
                    <a:lnTo>
                      <a:pt x="102297" y="588824"/>
                    </a:lnTo>
                    <a:lnTo>
                      <a:pt x="101035" y="643834"/>
                    </a:lnTo>
                    <a:lnTo>
                      <a:pt x="99604" y="703948"/>
                    </a:lnTo>
                    <a:lnTo>
                      <a:pt x="98042" y="768072"/>
                    </a:lnTo>
                    <a:lnTo>
                      <a:pt x="94527" y="909942"/>
                    </a:lnTo>
                    <a:lnTo>
                      <a:pt x="92281" y="992012"/>
                    </a:lnTo>
                    <a:lnTo>
                      <a:pt x="89963" y="1063659"/>
                    </a:lnTo>
                    <a:lnTo>
                      <a:pt x="87615" y="1126305"/>
                    </a:lnTo>
                    <a:lnTo>
                      <a:pt x="85279" y="1181374"/>
                    </a:lnTo>
                    <a:lnTo>
                      <a:pt x="82998" y="1230286"/>
                    </a:lnTo>
                    <a:lnTo>
                      <a:pt x="80814" y="1274464"/>
                    </a:lnTo>
                    <a:lnTo>
                      <a:pt x="78768" y="1315331"/>
                    </a:lnTo>
                    <a:lnTo>
                      <a:pt x="76901" y="1354307"/>
                    </a:lnTo>
                    <a:lnTo>
                      <a:pt x="75254" y="1392817"/>
                    </a:lnTo>
                    <a:lnTo>
                      <a:pt x="73865" y="1432412"/>
                    </a:lnTo>
                    <a:lnTo>
                      <a:pt x="72781" y="1474393"/>
                    </a:lnTo>
                    <a:lnTo>
                      <a:pt x="72044" y="1520183"/>
                    </a:lnTo>
                    <a:lnTo>
                      <a:pt x="71700" y="1570622"/>
                    </a:lnTo>
                    <a:lnTo>
                      <a:pt x="71780" y="1628876"/>
                    </a:lnTo>
                    <a:lnTo>
                      <a:pt x="72374" y="1705496"/>
                    </a:lnTo>
                    <a:lnTo>
                      <a:pt x="72885" y="1748329"/>
                    </a:lnTo>
                    <a:lnTo>
                      <a:pt x="73566" y="1793846"/>
                    </a:lnTo>
                    <a:lnTo>
                      <a:pt x="74439" y="1841799"/>
                    </a:lnTo>
                    <a:lnTo>
                      <a:pt x="75525" y="1891940"/>
                    </a:lnTo>
                    <a:lnTo>
                      <a:pt x="76845" y="1944020"/>
                    </a:lnTo>
                    <a:lnTo>
                      <a:pt x="78420" y="1997792"/>
                    </a:lnTo>
                    <a:lnTo>
                      <a:pt x="80271" y="2053007"/>
                    </a:lnTo>
                    <a:lnTo>
                      <a:pt x="82421" y="2109417"/>
                    </a:lnTo>
                    <a:lnTo>
                      <a:pt x="84889" y="2166774"/>
                    </a:lnTo>
                    <a:lnTo>
                      <a:pt x="87697" y="2224829"/>
                    </a:lnTo>
                    <a:lnTo>
                      <a:pt x="90866" y="2283334"/>
                    </a:lnTo>
                    <a:lnTo>
                      <a:pt x="94418" y="2342042"/>
                    </a:lnTo>
                    <a:lnTo>
                      <a:pt x="98373" y="2400704"/>
                    </a:lnTo>
                    <a:lnTo>
                      <a:pt x="102752" y="2459071"/>
                    </a:lnTo>
                    <a:lnTo>
                      <a:pt x="107578" y="2516896"/>
                    </a:lnTo>
                    <a:lnTo>
                      <a:pt x="112871" y="2573931"/>
                    </a:lnTo>
                    <a:lnTo>
                      <a:pt x="118652" y="2629926"/>
                    </a:lnTo>
                    <a:lnTo>
                      <a:pt x="124942" y="2684634"/>
                    </a:lnTo>
                    <a:lnTo>
                      <a:pt x="131763" y="2737807"/>
                    </a:lnTo>
                    <a:lnTo>
                      <a:pt x="139136" y="2789197"/>
                    </a:lnTo>
                    <a:lnTo>
                      <a:pt x="147082" y="2838555"/>
                    </a:lnTo>
                    <a:lnTo>
                      <a:pt x="155622" y="2885633"/>
                    </a:lnTo>
                    <a:lnTo>
                      <a:pt x="164777" y="2930182"/>
                    </a:lnTo>
                    <a:lnTo>
                      <a:pt x="174569" y="2971956"/>
                    </a:lnTo>
                    <a:lnTo>
                      <a:pt x="185018" y="3010705"/>
                    </a:lnTo>
                    <a:lnTo>
                      <a:pt x="208010" y="3078195"/>
                    </a:lnTo>
                    <a:lnTo>
                      <a:pt x="233184" y="3094824"/>
                    </a:lnTo>
                    <a:lnTo>
                      <a:pt x="236486" y="3094774"/>
                    </a:lnTo>
                    <a:lnTo>
                      <a:pt x="260036" y="3068071"/>
                    </a:lnTo>
                    <a:lnTo>
                      <a:pt x="258076" y="3057563"/>
                    </a:lnTo>
                    <a:lnTo>
                      <a:pt x="246596" y="3026495"/>
                    </a:lnTo>
                    <a:lnTo>
                      <a:pt x="235794" y="2991901"/>
                    </a:lnTo>
                    <a:lnTo>
                      <a:pt x="225651" y="2954030"/>
                    </a:lnTo>
                    <a:lnTo>
                      <a:pt x="216145" y="2913127"/>
                    </a:lnTo>
                    <a:lnTo>
                      <a:pt x="207257" y="2869440"/>
                    </a:lnTo>
                    <a:lnTo>
                      <a:pt x="198966" y="2823215"/>
                    </a:lnTo>
                    <a:lnTo>
                      <a:pt x="191251" y="2774701"/>
                    </a:lnTo>
                    <a:lnTo>
                      <a:pt x="184091" y="2724144"/>
                    </a:lnTo>
                    <a:lnTo>
                      <a:pt x="177467" y="2671791"/>
                    </a:lnTo>
                    <a:lnTo>
                      <a:pt x="171357" y="2617889"/>
                    </a:lnTo>
                    <a:lnTo>
                      <a:pt x="165742" y="2562685"/>
                    </a:lnTo>
                    <a:lnTo>
                      <a:pt x="160600" y="2506427"/>
                    </a:lnTo>
                    <a:lnTo>
                      <a:pt x="155912" y="2449362"/>
                    </a:lnTo>
                    <a:lnTo>
                      <a:pt x="151656" y="2391736"/>
                    </a:lnTo>
                    <a:lnTo>
                      <a:pt x="147811" y="2333797"/>
                    </a:lnTo>
                    <a:lnTo>
                      <a:pt x="144359" y="2275791"/>
                    </a:lnTo>
                    <a:lnTo>
                      <a:pt x="141278" y="2217967"/>
                    </a:lnTo>
                    <a:lnTo>
                      <a:pt x="138547" y="2160571"/>
                    </a:lnTo>
                    <a:lnTo>
                      <a:pt x="136145" y="2103849"/>
                    </a:lnTo>
                    <a:lnTo>
                      <a:pt x="134054" y="2048050"/>
                    </a:lnTo>
                    <a:lnTo>
                      <a:pt x="132251" y="1993420"/>
                    </a:lnTo>
                    <a:lnTo>
                      <a:pt x="130717" y="1940207"/>
                    </a:lnTo>
                    <a:lnTo>
                      <a:pt x="129430" y="1888657"/>
                    </a:lnTo>
                    <a:lnTo>
                      <a:pt x="128371" y="1839017"/>
                    </a:lnTo>
                    <a:lnTo>
                      <a:pt x="127519" y="1791536"/>
                    </a:lnTo>
                    <a:lnTo>
                      <a:pt x="126853" y="1746459"/>
                    </a:lnTo>
                    <a:lnTo>
                      <a:pt x="126353" y="1704033"/>
                    </a:lnTo>
                    <a:lnTo>
                      <a:pt x="125998" y="1664507"/>
                    </a:lnTo>
                    <a:lnTo>
                      <a:pt x="125687" y="1570622"/>
                    </a:lnTo>
                    <a:lnTo>
                      <a:pt x="126036" y="1519761"/>
                    </a:lnTo>
                    <a:lnTo>
                      <a:pt x="126774" y="1474121"/>
                    </a:lnTo>
                    <a:lnTo>
                      <a:pt x="127858" y="1432281"/>
                    </a:lnTo>
                    <a:lnTo>
                      <a:pt x="129247" y="1392817"/>
                    </a:lnTo>
                    <a:lnTo>
                      <a:pt x="130904" y="1354185"/>
                    </a:lnTo>
                    <a:lnTo>
                      <a:pt x="132782" y="1315092"/>
                    </a:lnTo>
                    <a:lnTo>
                      <a:pt x="134838" y="1274118"/>
                    </a:lnTo>
                    <a:lnTo>
                      <a:pt x="137029" y="1229839"/>
                    </a:lnTo>
                    <a:lnTo>
                      <a:pt x="139313" y="1180832"/>
                    </a:lnTo>
                    <a:lnTo>
                      <a:pt x="141648" y="1125675"/>
                    </a:lnTo>
                    <a:lnTo>
                      <a:pt x="143993" y="1062946"/>
                    </a:lnTo>
                    <a:lnTo>
                      <a:pt x="146306" y="991221"/>
                    </a:lnTo>
                    <a:lnTo>
                      <a:pt x="148547" y="909078"/>
                    </a:lnTo>
                    <a:lnTo>
                      <a:pt x="150328" y="837500"/>
                    </a:lnTo>
                    <a:lnTo>
                      <a:pt x="153618" y="703483"/>
                    </a:lnTo>
                    <a:lnTo>
                      <a:pt x="155045" y="643504"/>
                    </a:lnTo>
                    <a:lnTo>
                      <a:pt x="156302" y="588637"/>
                    </a:lnTo>
                    <a:lnTo>
                      <a:pt x="157366" y="539382"/>
                    </a:lnTo>
                    <a:lnTo>
                      <a:pt x="158216" y="496110"/>
                    </a:lnTo>
                    <a:lnTo>
                      <a:pt x="159166" y="430302"/>
                    </a:lnTo>
                    <a:lnTo>
                      <a:pt x="159232" y="407771"/>
                    </a:lnTo>
                    <a:lnTo>
                      <a:pt x="156510" y="338213"/>
                    </a:lnTo>
                    <a:lnTo>
                      <a:pt x="149885" y="279242"/>
                    </a:lnTo>
                    <a:lnTo>
                      <a:pt x="140527" y="230260"/>
                    </a:lnTo>
                    <a:lnTo>
                      <a:pt x="129603" y="190670"/>
                    </a:lnTo>
                    <a:lnTo>
                      <a:pt x="119923" y="164337"/>
                    </a:lnTo>
                    <a:close/>
                  </a:path>
                  <a:path w="260350" h="3094990">
                    <a:moveTo>
                      <a:pt x="0" y="0"/>
                    </a:moveTo>
                    <a:lnTo>
                      <a:pt x="23418" y="236359"/>
                    </a:lnTo>
                    <a:lnTo>
                      <a:pt x="60744" y="164337"/>
                    </a:lnTo>
                    <a:lnTo>
                      <a:pt x="119923" y="164337"/>
                    </a:lnTo>
                    <a:lnTo>
                      <a:pt x="118282" y="159874"/>
                    </a:lnTo>
                    <a:lnTo>
                      <a:pt x="107734" y="137274"/>
                    </a:lnTo>
                    <a:lnTo>
                      <a:pt x="179488" y="137274"/>
                    </a:lnTo>
                    <a:lnTo>
                      <a:pt x="0" y="0"/>
                    </a:lnTo>
                    <a:close/>
                  </a:path>
                  <a:path w="260350" h="3094990">
                    <a:moveTo>
                      <a:pt x="179488" y="137274"/>
                    </a:moveTo>
                    <a:lnTo>
                      <a:pt x="107734" y="137274"/>
                    </a:lnTo>
                    <a:lnTo>
                      <a:pt x="185915" y="142189"/>
                    </a:lnTo>
                    <a:lnTo>
                      <a:pt x="179488" y="137274"/>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7" name="bk object 21">
                <a:extLst>
                  <a:ext uri="{FF2B5EF4-FFF2-40B4-BE49-F238E27FC236}">
                    <a16:creationId xmlns:a16="http://schemas.microsoft.com/office/drawing/2014/main" id="{C6ED0BA6-7DE5-480A-BC29-BD6F545F433D}"/>
                  </a:ext>
                </a:extLst>
              </p:cNvPr>
              <p:cNvSpPr/>
              <p:nvPr/>
            </p:nvSpPr>
            <p:spPr>
              <a:xfrm>
                <a:off x="4276888" y="2168241"/>
                <a:ext cx="2112010" cy="3367404"/>
              </a:xfrm>
              <a:custGeom>
                <a:avLst/>
                <a:gdLst/>
                <a:ahLst/>
                <a:cxnLst/>
                <a:rect l="l" t="t" r="r" b="b"/>
                <a:pathLst>
                  <a:path w="2112010" h="3367404">
                    <a:moveTo>
                      <a:pt x="1062812" y="2334615"/>
                    </a:moveTo>
                    <a:lnTo>
                      <a:pt x="1025144" y="2334615"/>
                    </a:lnTo>
                    <a:lnTo>
                      <a:pt x="1025144" y="3367316"/>
                    </a:lnTo>
                    <a:lnTo>
                      <a:pt x="1062812" y="3367316"/>
                    </a:lnTo>
                    <a:lnTo>
                      <a:pt x="1062812" y="2334615"/>
                    </a:lnTo>
                    <a:close/>
                  </a:path>
                  <a:path w="2112010" h="3367404">
                    <a:moveTo>
                      <a:pt x="1043978" y="2163622"/>
                    </a:moveTo>
                    <a:lnTo>
                      <a:pt x="958240" y="2373477"/>
                    </a:lnTo>
                    <a:lnTo>
                      <a:pt x="1025144" y="2334615"/>
                    </a:lnTo>
                    <a:lnTo>
                      <a:pt x="1113848" y="2334615"/>
                    </a:lnTo>
                    <a:lnTo>
                      <a:pt x="1043978" y="2163622"/>
                    </a:lnTo>
                    <a:close/>
                  </a:path>
                  <a:path w="2112010" h="3367404">
                    <a:moveTo>
                      <a:pt x="1113848" y="2334615"/>
                    </a:moveTo>
                    <a:lnTo>
                      <a:pt x="1062812" y="2334615"/>
                    </a:lnTo>
                    <a:lnTo>
                      <a:pt x="1129728" y="2373477"/>
                    </a:lnTo>
                    <a:lnTo>
                      <a:pt x="1113848" y="2334615"/>
                    </a:lnTo>
                    <a:close/>
                  </a:path>
                  <a:path w="2112010" h="3367404">
                    <a:moveTo>
                      <a:pt x="90754" y="151676"/>
                    </a:moveTo>
                    <a:lnTo>
                      <a:pt x="52641" y="151676"/>
                    </a:lnTo>
                    <a:lnTo>
                      <a:pt x="53593" y="212121"/>
                    </a:lnTo>
                    <a:lnTo>
                      <a:pt x="55013" y="269065"/>
                    </a:lnTo>
                    <a:lnTo>
                      <a:pt x="57063" y="325166"/>
                    </a:lnTo>
                    <a:lnTo>
                      <a:pt x="59823" y="379636"/>
                    </a:lnTo>
                    <a:lnTo>
                      <a:pt x="63391" y="432550"/>
                    </a:lnTo>
                    <a:lnTo>
                      <a:pt x="67867" y="483981"/>
                    </a:lnTo>
                    <a:lnTo>
                      <a:pt x="73352" y="534003"/>
                    </a:lnTo>
                    <a:lnTo>
                      <a:pt x="79943" y="582691"/>
                    </a:lnTo>
                    <a:lnTo>
                      <a:pt x="87742" y="630120"/>
                    </a:lnTo>
                    <a:lnTo>
                      <a:pt x="96848" y="676362"/>
                    </a:lnTo>
                    <a:lnTo>
                      <a:pt x="107359" y="721492"/>
                    </a:lnTo>
                    <a:lnTo>
                      <a:pt x="119376" y="765584"/>
                    </a:lnTo>
                    <a:lnTo>
                      <a:pt x="132999" y="808713"/>
                    </a:lnTo>
                    <a:lnTo>
                      <a:pt x="148326" y="850952"/>
                    </a:lnTo>
                    <a:lnTo>
                      <a:pt x="165458" y="892375"/>
                    </a:lnTo>
                    <a:lnTo>
                      <a:pt x="184494" y="933058"/>
                    </a:lnTo>
                    <a:lnTo>
                      <a:pt x="205533" y="973073"/>
                    </a:lnTo>
                    <a:lnTo>
                      <a:pt x="228676" y="1012494"/>
                    </a:lnTo>
                    <a:lnTo>
                      <a:pt x="261061" y="992441"/>
                    </a:lnTo>
                    <a:lnTo>
                      <a:pt x="237411" y="951995"/>
                    </a:lnTo>
                    <a:lnTo>
                      <a:pt x="216038" y="910842"/>
                    </a:lnTo>
                    <a:lnTo>
                      <a:pt x="196827" y="868897"/>
                    </a:lnTo>
                    <a:lnTo>
                      <a:pt x="179663" y="826072"/>
                    </a:lnTo>
                    <a:lnTo>
                      <a:pt x="164431" y="782281"/>
                    </a:lnTo>
                    <a:lnTo>
                      <a:pt x="151018" y="737438"/>
                    </a:lnTo>
                    <a:lnTo>
                      <a:pt x="139308" y="691456"/>
                    </a:lnTo>
                    <a:lnTo>
                      <a:pt x="129188" y="644249"/>
                    </a:lnTo>
                    <a:lnTo>
                      <a:pt x="120542" y="595731"/>
                    </a:lnTo>
                    <a:lnTo>
                      <a:pt x="113257" y="545815"/>
                    </a:lnTo>
                    <a:lnTo>
                      <a:pt x="107217" y="494414"/>
                    </a:lnTo>
                    <a:lnTo>
                      <a:pt x="102309" y="441443"/>
                    </a:lnTo>
                    <a:lnTo>
                      <a:pt x="98417" y="386814"/>
                    </a:lnTo>
                    <a:lnTo>
                      <a:pt x="95428" y="330442"/>
                    </a:lnTo>
                    <a:lnTo>
                      <a:pt x="93226" y="272240"/>
                    </a:lnTo>
                    <a:lnTo>
                      <a:pt x="91684" y="211260"/>
                    </a:lnTo>
                    <a:lnTo>
                      <a:pt x="90754" y="151676"/>
                    </a:lnTo>
                    <a:close/>
                  </a:path>
                  <a:path w="2112010" h="3367404">
                    <a:moveTo>
                      <a:pt x="70942" y="0"/>
                    </a:moveTo>
                    <a:lnTo>
                      <a:pt x="0" y="174917"/>
                    </a:lnTo>
                    <a:lnTo>
                      <a:pt x="52641" y="151676"/>
                    </a:lnTo>
                    <a:lnTo>
                      <a:pt x="90754" y="151676"/>
                    </a:lnTo>
                    <a:lnTo>
                      <a:pt x="90728" y="149999"/>
                    </a:lnTo>
                    <a:lnTo>
                      <a:pt x="136696" y="149999"/>
                    </a:lnTo>
                    <a:lnTo>
                      <a:pt x="70942" y="0"/>
                    </a:lnTo>
                    <a:close/>
                  </a:path>
                  <a:path w="2112010" h="3367404">
                    <a:moveTo>
                      <a:pt x="136696" y="149999"/>
                    </a:moveTo>
                    <a:lnTo>
                      <a:pt x="90728" y="149999"/>
                    </a:lnTo>
                    <a:lnTo>
                      <a:pt x="146723" y="172872"/>
                    </a:lnTo>
                    <a:lnTo>
                      <a:pt x="136696" y="149999"/>
                    </a:lnTo>
                    <a:close/>
                  </a:path>
                  <a:path w="2112010" h="3367404">
                    <a:moveTo>
                      <a:pt x="2101853" y="149999"/>
                    </a:moveTo>
                    <a:lnTo>
                      <a:pt x="2021230" y="149999"/>
                    </a:lnTo>
                    <a:lnTo>
                      <a:pt x="2020260" y="212121"/>
                    </a:lnTo>
                    <a:lnTo>
                      <a:pt x="2018732" y="272240"/>
                    </a:lnTo>
                    <a:lnTo>
                      <a:pt x="2016531" y="330442"/>
                    </a:lnTo>
                    <a:lnTo>
                      <a:pt x="2013542" y="386814"/>
                    </a:lnTo>
                    <a:lnTo>
                      <a:pt x="2009652" y="441443"/>
                    </a:lnTo>
                    <a:lnTo>
                      <a:pt x="2004744" y="494414"/>
                    </a:lnTo>
                    <a:lnTo>
                      <a:pt x="1998705" y="545815"/>
                    </a:lnTo>
                    <a:lnTo>
                      <a:pt x="1991420" y="595731"/>
                    </a:lnTo>
                    <a:lnTo>
                      <a:pt x="1982775" y="644249"/>
                    </a:lnTo>
                    <a:lnTo>
                      <a:pt x="1972655" y="691456"/>
                    </a:lnTo>
                    <a:lnTo>
                      <a:pt x="1960946" y="737438"/>
                    </a:lnTo>
                    <a:lnTo>
                      <a:pt x="1947532" y="782281"/>
                    </a:lnTo>
                    <a:lnTo>
                      <a:pt x="1932301" y="826072"/>
                    </a:lnTo>
                    <a:lnTo>
                      <a:pt x="1915136" y="868897"/>
                    </a:lnTo>
                    <a:lnTo>
                      <a:pt x="1895923" y="910842"/>
                    </a:lnTo>
                    <a:lnTo>
                      <a:pt x="1874549" y="951995"/>
                    </a:lnTo>
                    <a:lnTo>
                      <a:pt x="1850898" y="992441"/>
                    </a:lnTo>
                    <a:lnTo>
                      <a:pt x="1883283" y="1012494"/>
                    </a:lnTo>
                    <a:lnTo>
                      <a:pt x="1906427" y="973071"/>
                    </a:lnTo>
                    <a:lnTo>
                      <a:pt x="1927468" y="933054"/>
                    </a:lnTo>
                    <a:lnTo>
                      <a:pt x="1946506" y="892370"/>
                    </a:lnTo>
                    <a:lnTo>
                      <a:pt x="1963639" y="850945"/>
                    </a:lnTo>
                    <a:lnTo>
                      <a:pt x="1978967" y="808705"/>
                    </a:lnTo>
                    <a:lnTo>
                      <a:pt x="1992590" y="765576"/>
                    </a:lnTo>
                    <a:lnTo>
                      <a:pt x="2004608" y="721483"/>
                    </a:lnTo>
                    <a:lnTo>
                      <a:pt x="2015120" y="676352"/>
                    </a:lnTo>
                    <a:lnTo>
                      <a:pt x="2024226" y="630110"/>
                    </a:lnTo>
                    <a:lnTo>
                      <a:pt x="2032024" y="582682"/>
                    </a:lnTo>
                    <a:lnTo>
                      <a:pt x="2038616" y="533994"/>
                    </a:lnTo>
                    <a:lnTo>
                      <a:pt x="2044099" y="483972"/>
                    </a:lnTo>
                    <a:lnTo>
                      <a:pt x="2048575" y="432542"/>
                    </a:lnTo>
                    <a:lnTo>
                      <a:pt x="2052142" y="379630"/>
                    </a:lnTo>
                    <a:lnTo>
                      <a:pt x="2054900" y="325161"/>
                    </a:lnTo>
                    <a:lnTo>
                      <a:pt x="2056949" y="269062"/>
                    </a:lnTo>
                    <a:lnTo>
                      <a:pt x="2058388" y="211258"/>
                    </a:lnTo>
                    <a:lnTo>
                      <a:pt x="2059317" y="151676"/>
                    </a:lnTo>
                    <a:lnTo>
                      <a:pt x="2102533" y="151676"/>
                    </a:lnTo>
                    <a:lnTo>
                      <a:pt x="2101853" y="149999"/>
                    </a:lnTo>
                    <a:close/>
                  </a:path>
                  <a:path w="2112010" h="3367404">
                    <a:moveTo>
                      <a:pt x="2102533" y="151676"/>
                    </a:moveTo>
                    <a:lnTo>
                      <a:pt x="2059317" y="151676"/>
                    </a:lnTo>
                    <a:lnTo>
                      <a:pt x="2111959" y="174917"/>
                    </a:lnTo>
                    <a:lnTo>
                      <a:pt x="2102533" y="151676"/>
                    </a:lnTo>
                    <a:close/>
                  </a:path>
                  <a:path w="2112010" h="3367404">
                    <a:moveTo>
                      <a:pt x="2041016" y="0"/>
                    </a:moveTo>
                    <a:lnTo>
                      <a:pt x="1965248" y="172872"/>
                    </a:lnTo>
                    <a:lnTo>
                      <a:pt x="2021230" y="149999"/>
                    </a:lnTo>
                    <a:lnTo>
                      <a:pt x="2101853" y="149999"/>
                    </a:lnTo>
                    <a:lnTo>
                      <a:pt x="2041016" y="0"/>
                    </a:lnTo>
                    <a:close/>
                  </a:path>
                </a:pathLst>
              </a:custGeom>
              <a:solidFill>
                <a:srgbClr val="119BDE"/>
              </a:solidFill>
            </p:spPr>
            <p:txBody>
              <a:bodyPr wrap="square" lIns="0" tIns="0" rIns="0" bIns="0" rtlCol="0"/>
              <a:lstStyle/>
              <a:p>
                <a:pPr defTabSz="457200" rtl="0" eaLnBrk="1" fontAlgn="auto" hangingPunct="1">
                  <a:lnSpc>
                    <a:spcPct val="90000"/>
                  </a:lnSpc>
                  <a:spcBef>
                    <a:spcPts val="0"/>
                  </a:spcBef>
                  <a:spcAft>
                    <a:spcPts val="0"/>
                  </a:spcAft>
                </a:pPr>
                <a:endParaRPr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88" name="object 2">
                <a:extLst>
                  <a:ext uri="{FF2B5EF4-FFF2-40B4-BE49-F238E27FC236}">
                    <a16:creationId xmlns:a16="http://schemas.microsoft.com/office/drawing/2014/main" id="{949F64BB-41DF-4CB6-86F6-A3FA54286EF7}"/>
                  </a:ext>
                </a:extLst>
              </p:cNvPr>
              <p:cNvSpPr txBox="1"/>
              <p:nvPr/>
            </p:nvSpPr>
            <p:spPr>
              <a:xfrm>
                <a:off x="4955492" y="1788048"/>
                <a:ext cx="682946" cy="214365"/>
              </a:xfrm>
              <a:prstGeom prst="rect">
                <a:avLst/>
              </a:prstGeom>
              <a:effectLst/>
            </p:spPr>
            <p:txBody>
              <a:bodyPr vert="horz" wrap="none" lIns="0" tIns="12700" rIns="0" bIns="0" rtlCol="0" anchor="ctr" anchorCtr="0">
                <a:spAutoFit/>
              </a:bodyPr>
              <a:lstStyle/>
              <a:p>
                <a:pPr marL="12700" defTabSz="457200" rtl="0" eaLnBrk="1" fontAlgn="auto" hangingPunct="1">
                  <a:lnSpc>
                    <a:spcPct val="90000"/>
                  </a:lnSpc>
                  <a:spcBef>
                    <a:spcPts val="100"/>
                  </a:spcBef>
                  <a:spcAft>
                    <a:spcPts val="0"/>
                  </a:spcAft>
                </a:pPr>
                <a:r>
                  <a:rPr lang="en-us" sz="1200" i="0" dirty="0" err="1">
                    <a:solidFill>
                      <a:srgbClr val="629536"/>
                    </a:solidFill>
                    <a:effectLst>
                      <a:glow rad="101600">
                        <a:prstClr val="white">
                          <a:alpha val="80000"/>
                        </a:prstClr>
                      </a:glow>
                    </a:effectLst>
                    <a:latin typeface="Calibri" panose="020F0502020204030204" pitchFamily="34" charset="0"/>
                    <a:cs typeface="Calibri" panose="020F0502020204030204" pitchFamily="34" charset="0"/>
                  </a:rPr>
                  <a:t>Amitiza</a:t>
                </a:r>
                <a:r>
                  <a:rPr lang="en-us" sz="1200" i="0" baseline="18000" dirty="0">
                    <a:solidFill>
                      <a:srgbClr val="629536"/>
                    </a:solidFill>
                    <a:effectLst>
                      <a:glow rad="101600">
                        <a:prstClr val="white">
                          <a:alpha val="80000"/>
                        </a:prstClr>
                      </a:glow>
                    </a:effectLst>
                    <a:cs typeface="Arial" panose="020B0604020202020204" pitchFamily="34" charset="0"/>
                  </a:rPr>
                  <a:t>®</a:t>
                </a:r>
                <a:endParaRPr sz="1000" i="0" baseline="18000" dirty="0">
                  <a:solidFill>
                    <a:prstClr val="black"/>
                  </a:solidFill>
                  <a:effectLst>
                    <a:glow rad="101600">
                      <a:prstClr val="white">
                        <a:alpha val="80000"/>
                      </a:prstClr>
                    </a:glow>
                  </a:effectLst>
                  <a:cs typeface="Arial" panose="020B0604020202020204" pitchFamily="34" charset="0"/>
                </a:endParaRPr>
              </a:p>
            </p:txBody>
          </p:sp>
          <p:sp>
            <p:nvSpPr>
              <p:cNvPr id="89" name="object 16">
                <a:extLst>
                  <a:ext uri="{FF2B5EF4-FFF2-40B4-BE49-F238E27FC236}">
                    <a16:creationId xmlns:a16="http://schemas.microsoft.com/office/drawing/2014/main" id="{8180B62A-0185-4F02-B7AE-A1093F86E152}"/>
                  </a:ext>
                </a:extLst>
              </p:cNvPr>
              <p:cNvSpPr txBox="1"/>
              <p:nvPr/>
            </p:nvSpPr>
            <p:spPr>
              <a:xfrm>
                <a:off x="4263515" y="1877216"/>
                <a:ext cx="170833"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b="0" i="0">
                    <a:solidFill>
                      <a:srgbClr val="FFFFFF"/>
                    </a:solidFill>
                    <a:latin typeface="Calibri" panose="020F0502020204030204" pitchFamily="34" charset="0"/>
                    <a:ea typeface="MS PGothic" charset="-128"/>
                    <a:cs typeface="Calibri" panose="020F0502020204030204" pitchFamily="34" charset="0"/>
                  </a:rPr>
                  <a:t>Cl</a:t>
                </a:r>
                <a:r>
                  <a:rPr lang="en-us" sz="1050" b="0" i="0" baseline="30000">
                    <a:solidFill>
                      <a:srgbClr val="FFFFFF"/>
                    </a:solidFill>
                    <a:latin typeface="Calibri" panose="020F0502020204030204" pitchFamily="34" charset="0"/>
                    <a:ea typeface="MS PGothic" charset="-128"/>
                    <a:cs typeface="Calibri" panose="020F0502020204030204" pitchFamily="34" charset="0"/>
                  </a:rPr>
                  <a:t>-</a:t>
                </a:r>
                <a:endParaRPr lang="en-US" altLang="ja-JP" sz="900" b="0" i="0" baseline="30000" dirty="0">
                  <a:solidFill>
                    <a:prstClr val="black"/>
                  </a:solidFill>
                  <a:latin typeface="Calibri" panose="020F0502020204030204" pitchFamily="34" charset="0"/>
                  <a:ea typeface="MS PGothic" charset="-128"/>
                  <a:cs typeface="Calibri" panose="020F0502020204030204" pitchFamily="34" charset="0"/>
                </a:endParaRPr>
              </a:p>
            </p:txBody>
          </p:sp>
          <p:sp>
            <p:nvSpPr>
              <p:cNvPr id="90" name="object 17">
                <a:extLst>
                  <a:ext uri="{FF2B5EF4-FFF2-40B4-BE49-F238E27FC236}">
                    <a16:creationId xmlns:a16="http://schemas.microsoft.com/office/drawing/2014/main" id="{022FC543-7A6A-43B1-B000-B8967DF71929}"/>
                  </a:ext>
                </a:extLst>
              </p:cNvPr>
              <p:cNvSpPr txBox="1"/>
              <p:nvPr/>
            </p:nvSpPr>
            <p:spPr>
              <a:xfrm>
                <a:off x="6082490" y="3454942"/>
                <a:ext cx="17275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FFFFFF"/>
                    </a:solidFill>
                    <a:latin typeface="Calibri" panose="020F0502020204030204" pitchFamily="34" charset="0"/>
                    <a:ea typeface="MS PGothic" charset="-128"/>
                    <a:cs typeface="Calibri" panose="020F0502020204030204" pitchFamily="34" charset="0"/>
                  </a:rPr>
                  <a:t>Cl</a:t>
                </a:r>
                <a:r>
                  <a:rPr lang="en-us" sz="1050" i="0" baseline="30000">
                    <a:solidFill>
                      <a:srgbClr val="FFFFFF"/>
                    </a:solidFill>
                    <a:latin typeface="Calibri" panose="020F0502020204030204" pitchFamily="34" charset="0"/>
                    <a:ea typeface="MS PGothic" charset="-128"/>
                    <a:cs typeface="Calibri" panose="020F0502020204030204" pitchFamily="34" charset="0"/>
                  </a:rPr>
                  <a:t>-</a:t>
                </a:r>
                <a:endParaRPr lang="en-US" altLang="ja-JP" sz="900" i="0" baseline="30000" dirty="0">
                  <a:solidFill>
                    <a:prstClr val="black"/>
                  </a:solidFill>
                  <a:latin typeface="Calibri" panose="020F0502020204030204" pitchFamily="34" charset="0"/>
                  <a:ea typeface="MS PGothic" charset="-128"/>
                  <a:cs typeface="Calibri" panose="020F0502020204030204" pitchFamily="34" charset="0"/>
                </a:endParaRPr>
              </a:p>
            </p:txBody>
          </p:sp>
          <p:sp>
            <p:nvSpPr>
              <p:cNvPr id="91" name="object 18">
                <a:extLst>
                  <a:ext uri="{FF2B5EF4-FFF2-40B4-BE49-F238E27FC236}">
                    <a16:creationId xmlns:a16="http://schemas.microsoft.com/office/drawing/2014/main" id="{FB7BAC6C-12BA-4629-BF44-1EBA853D0F6D}"/>
                  </a:ext>
                </a:extLst>
              </p:cNvPr>
              <p:cNvSpPr txBox="1"/>
              <p:nvPr/>
            </p:nvSpPr>
            <p:spPr>
              <a:xfrm>
                <a:off x="4522028" y="3850812"/>
                <a:ext cx="17275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FFFFFF"/>
                    </a:solidFill>
                    <a:latin typeface="Calibri" panose="020F0502020204030204" pitchFamily="34" charset="0"/>
                    <a:ea typeface="MS PGothic" charset="-128"/>
                    <a:cs typeface="Calibri" panose="020F0502020204030204" pitchFamily="34" charset="0"/>
                  </a:rPr>
                  <a:t>Cl</a:t>
                </a:r>
                <a:r>
                  <a:rPr lang="en-us" sz="1050" i="0" baseline="30000">
                    <a:solidFill>
                      <a:srgbClr val="FFFFFF"/>
                    </a:solidFill>
                    <a:latin typeface="Calibri" panose="020F0502020204030204" pitchFamily="34" charset="0"/>
                    <a:ea typeface="MS PGothic" charset="-128"/>
                    <a:cs typeface="Calibri" panose="020F0502020204030204" pitchFamily="34" charset="0"/>
                  </a:rPr>
                  <a:t>-</a:t>
                </a:r>
                <a:endParaRPr lang="en-US" altLang="ja-JP" sz="900" i="0" baseline="30000" dirty="0">
                  <a:solidFill>
                    <a:prstClr val="black"/>
                  </a:solidFill>
                  <a:latin typeface="Calibri" panose="020F0502020204030204" pitchFamily="34" charset="0"/>
                  <a:ea typeface="MS PGothic" charset="-128"/>
                  <a:cs typeface="Calibri" panose="020F0502020204030204" pitchFamily="34" charset="0"/>
                </a:endParaRPr>
              </a:p>
            </p:txBody>
          </p:sp>
          <p:sp>
            <p:nvSpPr>
              <p:cNvPr id="92" name="object 20">
                <a:extLst>
                  <a:ext uri="{FF2B5EF4-FFF2-40B4-BE49-F238E27FC236}">
                    <a16:creationId xmlns:a16="http://schemas.microsoft.com/office/drawing/2014/main" id="{907930DA-582D-4D78-8005-7149E15663EA}"/>
                  </a:ext>
                </a:extLst>
              </p:cNvPr>
              <p:cNvSpPr txBox="1"/>
              <p:nvPr/>
            </p:nvSpPr>
            <p:spPr>
              <a:xfrm>
                <a:off x="6232015" y="1867702"/>
                <a:ext cx="170833"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b="0" i="0">
                    <a:solidFill>
                      <a:srgbClr val="FFFFFF"/>
                    </a:solidFill>
                    <a:latin typeface="Calibri" panose="020F0502020204030204" pitchFamily="34" charset="0"/>
                    <a:ea typeface="MS PGothic" charset="-128"/>
                    <a:cs typeface="Calibri" panose="020F0502020204030204" pitchFamily="34" charset="0"/>
                  </a:rPr>
                  <a:t>Cl</a:t>
                </a:r>
                <a:r>
                  <a:rPr lang="en-us" sz="1050" b="0" i="0" baseline="30000">
                    <a:solidFill>
                      <a:srgbClr val="FFFFFF"/>
                    </a:solidFill>
                    <a:latin typeface="Calibri" panose="020F0502020204030204" pitchFamily="34" charset="0"/>
                    <a:ea typeface="MS PGothic" charset="-128"/>
                    <a:cs typeface="Calibri" panose="020F0502020204030204" pitchFamily="34" charset="0"/>
                  </a:rPr>
                  <a:t>-</a:t>
                </a:r>
                <a:endParaRPr sz="900" b="0" i="0" baseline="30000" dirty="0">
                  <a:solidFill>
                    <a:prstClr val="black"/>
                  </a:solidFill>
                  <a:latin typeface="Calibri" panose="020F0502020204030204" pitchFamily="34" charset="0"/>
                  <a:ea typeface="MS PGothic" charset="-128"/>
                  <a:cs typeface="Calibri" panose="020F0502020204030204" pitchFamily="34" charset="0"/>
                </a:endParaRPr>
              </a:p>
            </p:txBody>
          </p:sp>
          <p:sp>
            <p:nvSpPr>
              <p:cNvPr id="93" name="object 21">
                <a:extLst>
                  <a:ext uri="{FF2B5EF4-FFF2-40B4-BE49-F238E27FC236}">
                    <a16:creationId xmlns:a16="http://schemas.microsoft.com/office/drawing/2014/main" id="{4A272390-8840-43F7-9C80-0D6B9ADB8612}"/>
                  </a:ext>
                </a:extLst>
              </p:cNvPr>
              <p:cNvSpPr txBox="1"/>
              <p:nvPr/>
            </p:nvSpPr>
            <p:spPr>
              <a:xfrm>
                <a:off x="4783690" y="3250100"/>
                <a:ext cx="1071063" cy="363624"/>
              </a:xfrm>
              <a:prstGeom prst="rect">
                <a:avLst/>
              </a:prstGeom>
            </p:spPr>
            <p:txBody>
              <a:bodyPr vert="horz" wrap="none" lIns="0" tIns="12700" rIns="0" bIns="0" rtlCol="0" anchor="ctr" anchorCtr="0">
                <a:spAutoFit/>
              </a:bodyPr>
              <a:lstStyle/>
              <a:p>
                <a:pPr marL="10795" algn="ctr" defTabSz="457200" rtl="0" eaLnBrk="1" fontAlgn="auto" hangingPunct="1">
                  <a:lnSpc>
                    <a:spcPct val="90000"/>
                  </a:lnSpc>
                  <a:spcBef>
                    <a:spcPts val="100"/>
                  </a:spcBef>
                  <a:spcAft>
                    <a:spcPts val="0"/>
                  </a:spcAft>
                </a:pPr>
                <a:r>
                  <a:rPr lang="en-us" i="0" dirty="0">
                    <a:solidFill>
                      <a:srgbClr val="119BDE"/>
                    </a:solidFill>
                    <a:latin typeface="Calibri" panose="020F0502020204030204" pitchFamily="34" charset="0"/>
                    <a:cs typeface="Calibri" panose="020F0502020204030204" pitchFamily="34" charset="0"/>
                  </a:rPr>
                  <a:t>ClC-2</a:t>
                </a:r>
                <a:endParaRPr i="0" dirty="0">
                  <a:solidFill>
                    <a:prstClr val="black"/>
                  </a:solidFill>
                  <a:latin typeface="Calibri" panose="020F0502020204030204" pitchFamily="34" charset="0"/>
                  <a:cs typeface="Calibri" panose="020F0502020204030204" pitchFamily="34" charset="0"/>
                </a:endParaRPr>
              </a:p>
              <a:p>
                <a:pPr algn="ctr" defTabSz="457200" rtl="0" eaLnBrk="1" fontAlgn="auto" hangingPunct="1">
                  <a:lnSpc>
                    <a:spcPct val="90000"/>
                  </a:lnSpc>
                  <a:spcBef>
                    <a:spcPts val="0"/>
                  </a:spcBef>
                  <a:spcAft>
                    <a:spcPts val="0"/>
                  </a:spcAft>
                </a:pPr>
                <a:r>
                  <a:rPr lang="en-us" sz="1000" i="0" dirty="0">
                    <a:solidFill>
                      <a:srgbClr val="119BDE"/>
                    </a:solidFill>
                    <a:latin typeface="Calibri" panose="020F0502020204030204" pitchFamily="34" charset="0"/>
                    <a:cs typeface="Calibri" panose="020F0502020204030204" pitchFamily="34" charset="0"/>
                  </a:rPr>
                  <a:t>Chloride channel</a:t>
                </a:r>
                <a:endParaRPr sz="1000" i="0" dirty="0">
                  <a:solidFill>
                    <a:prstClr val="black"/>
                  </a:solidFill>
                  <a:latin typeface="Calibri" panose="020F0502020204030204" pitchFamily="34" charset="0"/>
                  <a:cs typeface="Calibri" panose="020F0502020204030204" pitchFamily="34" charset="0"/>
                </a:endParaRPr>
              </a:p>
            </p:txBody>
          </p:sp>
          <p:sp>
            <p:nvSpPr>
              <p:cNvPr id="94" name="object 22">
                <a:extLst>
                  <a:ext uri="{FF2B5EF4-FFF2-40B4-BE49-F238E27FC236}">
                    <a16:creationId xmlns:a16="http://schemas.microsoft.com/office/drawing/2014/main" id="{71297E70-67DF-4536-B898-BA43021F5B1C}"/>
                  </a:ext>
                </a:extLst>
              </p:cNvPr>
              <p:cNvSpPr/>
              <p:nvPr/>
            </p:nvSpPr>
            <p:spPr>
              <a:xfrm>
                <a:off x="3061897" y="3841898"/>
                <a:ext cx="810260" cy="217804"/>
              </a:xfrm>
              <a:custGeom>
                <a:avLst/>
                <a:gdLst/>
                <a:ahLst/>
                <a:cxnLst/>
                <a:rect l="l" t="t" r="r" b="b"/>
                <a:pathLst>
                  <a:path w="810260" h="217804">
                    <a:moveTo>
                      <a:pt x="746404" y="0"/>
                    </a:moveTo>
                    <a:lnTo>
                      <a:pt x="63499" y="0"/>
                    </a:lnTo>
                    <a:lnTo>
                      <a:pt x="38844" y="5010"/>
                    </a:lnTo>
                    <a:lnTo>
                      <a:pt x="18653" y="18653"/>
                    </a:lnTo>
                    <a:lnTo>
                      <a:pt x="5010" y="38844"/>
                    </a:lnTo>
                    <a:lnTo>
                      <a:pt x="0" y="63499"/>
                    </a:lnTo>
                    <a:lnTo>
                      <a:pt x="0" y="154304"/>
                    </a:lnTo>
                    <a:lnTo>
                      <a:pt x="5010" y="178960"/>
                    </a:lnTo>
                    <a:lnTo>
                      <a:pt x="18653" y="199151"/>
                    </a:lnTo>
                    <a:lnTo>
                      <a:pt x="38844" y="212794"/>
                    </a:lnTo>
                    <a:lnTo>
                      <a:pt x="63499" y="217804"/>
                    </a:lnTo>
                    <a:lnTo>
                      <a:pt x="746404" y="217804"/>
                    </a:lnTo>
                    <a:lnTo>
                      <a:pt x="771060" y="212794"/>
                    </a:lnTo>
                    <a:lnTo>
                      <a:pt x="791251" y="199151"/>
                    </a:lnTo>
                    <a:lnTo>
                      <a:pt x="804893" y="178960"/>
                    </a:lnTo>
                    <a:lnTo>
                      <a:pt x="809904" y="154304"/>
                    </a:lnTo>
                    <a:lnTo>
                      <a:pt x="809904" y="63499"/>
                    </a:lnTo>
                    <a:lnTo>
                      <a:pt x="804893" y="38844"/>
                    </a:lnTo>
                    <a:lnTo>
                      <a:pt x="791251" y="18653"/>
                    </a:lnTo>
                    <a:lnTo>
                      <a:pt x="771060" y="5010"/>
                    </a:lnTo>
                    <a:lnTo>
                      <a:pt x="746404" y="0"/>
                    </a:lnTo>
                    <a:close/>
                  </a:path>
                </a:pathLst>
              </a:custGeom>
              <a:solidFill>
                <a:srgbClr val="FFFFFF"/>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95" name="object 23">
                <a:extLst>
                  <a:ext uri="{FF2B5EF4-FFF2-40B4-BE49-F238E27FC236}">
                    <a16:creationId xmlns:a16="http://schemas.microsoft.com/office/drawing/2014/main" id="{3922F12C-ECEE-4051-8901-F94F14865B9B}"/>
                  </a:ext>
                </a:extLst>
              </p:cNvPr>
              <p:cNvSpPr/>
              <p:nvPr/>
            </p:nvSpPr>
            <p:spPr>
              <a:xfrm>
                <a:off x="3061897" y="3841898"/>
                <a:ext cx="810260" cy="217804"/>
              </a:xfrm>
              <a:custGeom>
                <a:avLst/>
                <a:gdLst/>
                <a:ahLst/>
                <a:cxnLst/>
                <a:rect l="l" t="t" r="r" b="b"/>
                <a:pathLst>
                  <a:path w="810260" h="217804">
                    <a:moveTo>
                      <a:pt x="809904" y="154304"/>
                    </a:moveTo>
                    <a:lnTo>
                      <a:pt x="804893" y="178960"/>
                    </a:lnTo>
                    <a:lnTo>
                      <a:pt x="791251" y="199151"/>
                    </a:lnTo>
                    <a:lnTo>
                      <a:pt x="771060" y="212794"/>
                    </a:lnTo>
                    <a:lnTo>
                      <a:pt x="746404" y="217804"/>
                    </a:lnTo>
                    <a:lnTo>
                      <a:pt x="63499" y="217804"/>
                    </a:lnTo>
                    <a:lnTo>
                      <a:pt x="38844" y="212794"/>
                    </a:lnTo>
                    <a:lnTo>
                      <a:pt x="18653" y="199151"/>
                    </a:lnTo>
                    <a:lnTo>
                      <a:pt x="5010" y="178960"/>
                    </a:lnTo>
                    <a:lnTo>
                      <a:pt x="0" y="154304"/>
                    </a:lnTo>
                    <a:lnTo>
                      <a:pt x="0" y="63499"/>
                    </a:lnTo>
                    <a:lnTo>
                      <a:pt x="5010" y="38844"/>
                    </a:lnTo>
                    <a:lnTo>
                      <a:pt x="18653" y="18653"/>
                    </a:lnTo>
                    <a:lnTo>
                      <a:pt x="38844" y="5010"/>
                    </a:lnTo>
                    <a:lnTo>
                      <a:pt x="63499" y="0"/>
                    </a:lnTo>
                    <a:lnTo>
                      <a:pt x="746404" y="0"/>
                    </a:lnTo>
                    <a:lnTo>
                      <a:pt x="771060" y="5010"/>
                    </a:lnTo>
                    <a:lnTo>
                      <a:pt x="791251" y="18653"/>
                    </a:lnTo>
                    <a:lnTo>
                      <a:pt x="804893" y="38844"/>
                    </a:lnTo>
                    <a:lnTo>
                      <a:pt x="809904" y="63499"/>
                    </a:lnTo>
                    <a:lnTo>
                      <a:pt x="809904" y="154304"/>
                    </a:lnTo>
                    <a:close/>
                  </a:path>
                </a:pathLst>
              </a:custGeom>
              <a:ln w="12700">
                <a:solidFill>
                  <a:srgbClr val="9E9E9F"/>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96" name="object 24">
                <a:extLst>
                  <a:ext uri="{FF2B5EF4-FFF2-40B4-BE49-F238E27FC236}">
                    <a16:creationId xmlns:a16="http://schemas.microsoft.com/office/drawing/2014/main" id="{06E022EA-D190-40AF-BFB2-87F022745BC4}"/>
                  </a:ext>
                </a:extLst>
              </p:cNvPr>
              <p:cNvSpPr txBox="1"/>
              <p:nvPr/>
            </p:nvSpPr>
            <p:spPr>
              <a:xfrm>
                <a:off x="3139576" y="3818531"/>
                <a:ext cx="654536" cy="247534"/>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700" i="0" dirty="0">
                    <a:solidFill>
                      <a:srgbClr val="241E1C"/>
                    </a:solidFill>
                    <a:latin typeface="Calibri" panose="020F0502020204030204" pitchFamily="34" charset="0"/>
                    <a:ea typeface="MS PGothic" charset="-128"/>
                    <a:cs typeface="Calibri" panose="020F0502020204030204" pitchFamily="34" charset="0"/>
                  </a:rPr>
                  <a:t>Mucosal </a:t>
                </a:r>
                <a:br>
                  <a:rPr lang="en-us" sz="700" i="0" dirty="0">
                    <a:solidFill>
                      <a:srgbClr val="241E1C"/>
                    </a:solidFill>
                    <a:latin typeface="Calibri" panose="020F0502020204030204" pitchFamily="34" charset="0"/>
                    <a:ea typeface="MS PGothic" charset="-128"/>
                    <a:cs typeface="Calibri" panose="020F0502020204030204" pitchFamily="34" charset="0"/>
                  </a:rPr>
                </a:br>
                <a:r>
                  <a:rPr lang="en-us" sz="700" i="0" dirty="0">
                    <a:solidFill>
                      <a:srgbClr val="241E1C"/>
                    </a:solidFill>
                    <a:latin typeface="Calibri" panose="020F0502020204030204" pitchFamily="34" charset="0"/>
                    <a:ea typeface="MS PGothic" charset="-128"/>
                    <a:cs typeface="Calibri" panose="020F0502020204030204" pitchFamily="34" charset="0"/>
                  </a:rPr>
                  <a:t>epithelial cells</a:t>
                </a:r>
                <a:endParaRPr sz="700" i="0" dirty="0">
                  <a:solidFill>
                    <a:prstClr val="black"/>
                  </a:solidFill>
                  <a:latin typeface="Calibri" panose="020F0502020204030204" pitchFamily="34" charset="0"/>
                  <a:ea typeface="MS PGothic" charset="-128"/>
                  <a:cs typeface="Calibri" panose="020F0502020204030204" pitchFamily="34" charset="0"/>
                </a:endParaRPr>
              </a:p>
            </p:txBody>
          </p:sp>
          <p:sp>
            <p:nvSpPr>
              <p:cNvPr id="97" name="object 28">
                <a:extLst>
                  <a:ext uri="{FF2B5EF4-FFF2-40B4-BE49-F238E27FC236}">
                    <a16:creationId xmlns:a16="http://schemas.microsoft.com/office/drawing/2014/main" id="{D1AFEF7E-7A2E-45E4-B1C4-B2B7755BA4A0}"/>
                  </a:ext>
                </a:extLst>
              </p:cNvPr>
              <p:cNvSpPr/>
              <p:nvPr/>
            </p:nvSpPr>
            <p:spPr>
              <a:xfrm>
                <a:off x="3175539" y="1887028"/>
                <a:ext cx="582930" cy="217804"/>
              </a:xfrm>
              <a:custGeom>
                <a:avLst/>
                <a:gdLst/>
                <a:ahLst/>
                <a:cxnLst/>
                <a:rect l="l" t="t" r="r" b="b"/>
                <a:pathLst>
                  <a:path w="582929" h="217805">
                    <a:moveTo>
                      <a:pt x="519125" y="0"/>
                    </a:moveTo>
                    <a:lnTo>
                      <a:pt x="63500" y="0"/>
                    </a:lnTo>
                    <a:lnTo>
                      <a:pt x="38844" y="5010"/>
                    </a:lnTo>
                    <a:lnTo>
                      <a:pt x="18653" y="18653"/>
                    </a:lnTo>
                    <a:lnTo>
                      <a:pt x="5010" y="38844"/>
                    </a:lnTo>
                    <a:lnTo>
                      <a:pt x="0" y="63499"/>
                    </a:lnTo>
                    <a:lnTo>
                      <a:pt x="0" y="154304"/>
                    </a:lnTo>
                    <a:lnTo>
                      <a:pt x="5010" y="178960"/>
                    </a:lnTo>
                    <a:lnTo>
                      <a:pt x="18653" y="199151"/>
                    </a:lnTo>
                    <a:lnTo>
                      <a:pt x="38844" y="212794"/>
                    </a:lnTo>
                    <a:lnTo>
                      <a:pt x="63500" y="217804"/>
                    </a:lnTo>
                    <a:lnTo>
                      <a:pt x="519125" y="217804"/>
                    </a:lnTo>
                    <a:lnTo>
                      <a:pt x="543781" y="212794"/>
                    </a:lnTo>
                    <a:lnTo>
                      <a:pt x="563972" y="199151"/>
                    </a:lnTo>
                    <a:lnTo>
                      <a:pt x="577614" y="178960"/>
                    </a:lnTo>
                    <a:lnTo>
                      <a:pt x="582625" y="154304"/>
                    </a:lnTo>
                    <a:lnTo>
                      <a:pt x="582625" y="63499"/>
                    </a:lnTo>
                    <a:lnTo>
                      <a:pt x="577614" y="38844"/>
                    </a:lnTo>
                    <a:lnTo>
                      <a:pt x="563972" y="18653"/>
                    </a:lnTo>
                    <a:lnTo>
                      <a:pt x="543781" y="5010"/>
                    </a:lnTo>
                    <a:lnTo>
                      <a:pt x="519125" y="0"/>
                    </a:lnTo>
                    <a:close/>
                  </a:path>
                </a:pathLst>
              </a:custGeom>
              <a:solidFill>
                <a:srgbClr val="FFFFFF"/>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98" name="object 29">
                <a:extLst>
                  <a:ext uri="{FF2B5EF4-FFF2-40B4-BE49-F238E27FC236}">
                    <a16:creationId xmlns:a16="http://schemas.microsoft.com/office/drawing/2014/main" id="{8326B0E0-B1BD-4977-B08B-5F693D9A61F9}"/>
                  </a:ext>
                </a:extLst>
              </p:cNvPr>
              <p:cNvSpPr/>
              <p:nvPr/>
            </p:nvSpPr>
            <p:spPr>
              <a:xfrm>
                <a:off x="3175539" y="1887028"/>
                <a:ext cx="582930" cy="217804"/>
              </a:xfrm>
              <a:custGeom>
                <a:avLst/>
                <a:gdLst/>
                <a:ahLst/>
                <a:cxnLst/>
                <a:rect l="l" t="t" r="r" b="b"/>
                <a:pathLst>
                  <a:path w="582929" h="217805">
                    <a:moveTo>
                      <a:pt x="582625" y="154304"/>
                    </a:moveTo>
                    <a:lnTo>
                      <a:pt x="577614" y="178960"/>
                    </a:lnTo>
                    <a:lnTo>
                      <a:pt x="563972" y="199151"/>
                    </a:lnTo>
                    <a:lnTo>
                      <a:pt x="543781" y="212794"/>
                    </a:lnTo>
                    <a:lnTo>
                      <a:pt x="519125" y="217804"/>
                    </a:lnTo>
                    <a:lnTo>
                      <a:pt x="63500" y="217804"/>
                    </a:lnTo>
                    <a:lnTo>
                      <a:pt x="38844" y="212794"/>
                    </a:lnTo>
                    <a:lnTo>
                      <a:pt x="18653" y="199151"/>
                    </a:lnTo>
                    <a:lnTo>
                      <a:pt x="5010" y="178960"/>
                    </a:lnTo>
                    <a:lnTo>
                      <a:pt x="0" y="154304"/>
                    </a:lnTo>
                    <a:lnTo>
                      <a:pt x="0" y="63499"/>
                    </a:lnTo>
                    <a:lnTo>
                      <a:pt x="5010" y="38844"/>
                    </a:lnTo>
                    <a:lnTo>
                      <a:pt x="18653" y="18653"/>
                    </a:lnTo>
                    <a:lnTo>
                      <a:pt x="38844" y="5010"/>
                    </a:lnTo>
                    <a:lnTo>
                      <a:pt x="63500" y="0"/>
                    </a:lnTo>
                    <a:lnTo>
                      <a:pt x="519125" y="0"/>
                    </a:lnTo>
                    <a:lnTo>
                      <a:pt x="543781" y="5010"/>
                    </a:lnTo>
                    <a:lnTo>
                      <a:pt x="563972" y="18653"/>
                    </a:lnTo>
                    <a:lnTo>
                      <a:pt x="577614" y="38844"/>
                    </a:lnTo>
                    <a:lnTo>
                      <a:pt x="582625" y="63499"/>
                    </a:lnTo>
                    <a:lnTo>
                      <a:pt x="582625" y="154304"/>
                    </a:lnTo>
                    <a:close/>
                  </a:path>
                </a:pathLst>
              </a:custGeom>
              <a:ln w="12700">
                <a:solidFill>
                  <a:srgbClr val="9E9E9F"/>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99" name="object 30">
                <a:extLst>
                  <a:ext uri="{FF2B5EF4-FFF2-40B4-BE49-F238E27FC236}">
                    <a16:creationId xmlns:a16="http://schemas.microsoft.com/office/drawing/2014/main" id="{F82383AB-BD45-488F-B6F8-6345F1A3FBFB}"/>
                  </a:ext>
                </a:extLst>
              </p:cNvPr>
              <p:cNvSpPr txBox="1"/>
              <p:nvPr/>
            </p:nvSpPr>
            <p:spPr>
              <a:xfrm>
                <a:off x="3236508" y="1863650"/>
                <a:ext cx="460672" cy="247534"/>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700" i="0" dirty="0">
                    <a:solidFill>
                      <a:srgbClr val="241E1C"/>
                    </a:solidFill>
                    <a:latin typeface="Calibri" panose="020F0502020204030204" pitchFamily="34" charset="0"/>
                    <a:ea typeface="MS PGothic" charset="-128"/>
                    <a:cs typeface="Calibri" panose="020F0502020204030204" pitchFamily="34" charset="0"/>
                  </a:rPr>
                  <a:t>Intestinal </a:t>
                </a:r>
                <a:br>
                  <a:rPr lang="en-us" sz="700" i="0" dirty="0">
                    <a:solidFill>
                      <a:srgbClr val="241E1C"/>
                    </a:solidFill>
                    <a:latin typeface="Calibri" panose="020F0502020204030204" pitchFamily="34" charset="0"/>
                    <a:ea typeface="MS PGothic" charset="-128"/>
                    <a:cs typeface="Calibri" panose="020F0502020204030204" pitchFamily="34" charset="0"/>
                  </a:rPr>
                </a:br>
                <a:r>
                  <a:rPr lang="en-us" sz="700" i="0" dirty="0">
                    <a:solidFill>
                      <a:srgbClr val="241E1C"/>
                    </a:solidFill>
                    <a:latin typeface="Calibri" panose="020F0502020204030204" pitchFamily="34" charset="0"/>
                    <a:ea typeface="MS PGothic" charset="-128"/>
                    <a:cs typeface="Calibri" panose="020F0502020204030204" pitchFamily="34" charset="0"/>
                  </a:rPr>
                  <a:t>lumen</a:t>
                </a:r>
                <a:endParaRPr sz="700" i="0" dirty="0">
                  <a:solidFill>
                    <a:prstClr val="black"/>
                  </a:solidFill>
                  <a:latin typeface="Calibri" panose="020F0502020204030204" pitchFamily="34" charset="0"/>
                  <a:ea typeface="MS PGothic" charset="-128"/>
                  <a:cs typeface="Calibri" panose="020F0502020204030204" pitchFamily="34" charset="0"/>
                </a:endParaRPr>
              </a:p>
            </p:txBody>
          </p:sp>
          <p:sp>
            <p:nvSpPr>
              <p:cNvPr id="100" name="object 31">
                <a:extLst>
                  <a:ext uri="{FF2B5EF4-FFF2-40B4-BE49-F238E27FC236}">
                    <a16:creationId xmlns:a16="http://schemas.microsoft.com/office/drawing/2014/main" id="{69E60E1A-5882-499E-B435-2C7485E6B017}"/>
                  </a:ext>
                </a:extLst>
              </p:cNvPr>
              <p:cNvSpPr txBox="1"/>
              <p:nvPr/>
            </p:nvSpPr>
            <p:spPr>
              <a:xfrm>
                <a:off x="3751232" y="2173340"/>
                <a:ext cx="24569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Na</a:t>
                </a:r>
                <a:r>
                  <a:rPr lang="en-us" sz="900" i="0" baseline="47619">
                    <a:solidFill>
                      <a:srgbClr val="241E1C"/>
                    </a:solidFill>
                    <a:latin typeface="Calibri" panose="020F0502020204030204" pitchFamily="34" charset="0"/>
                    <a:ea typeface="MS PGothic" charset="-128"/>
                    <a:cs typeface="Calibri" panose="020F0502020204030204" pitchFamily="34" charset="0"/>
                  </a:rPr>
                  <a:t>+</a:t>
                </a:r>
                <a:endParaRPr sz="900" i="0" baseline="47619" dirty="0">
                  <a:solidFill>
                    <a:prstClr val="black"/>
                  </a:solidFill>
                  <a:latin typeface="Calibri" panose="020F0502020204030204" pitchFamily="34" charset="0"/>
                  <a:ea typeface="MS PGothic" charset="-128"/>
                  <a:cs typeface="Calibri" panose="020F0502020204030204" pitchFamily="34" charset="0"/>
                </a:endParaRPr>
              </a:p>
            </p:txBody>
          </p:sp>
          <p:sp>
            <p:nvSpPr>
              <p:cNvPr id="101" name="object 32">
                <a:extLst>
                  <a:ext uri="{FF2B5EF4-FFF2-40B4-BE49-F238E27FC236}">
                    <a16:creationId xmlns:a16="http://schemas.microsoft.com/office/drawing/2014/main" id="{1718D406-8082-4578-8961-A6A70A4C0A62}"/>
                  </a:ext>
                </a:extLst>
              </p:cNvPr>
              <p:cNvSpPr txBox="1"/>
              <p:nvPr/>
            </p:nvSpPr>
            <p:spPr>
              <a:xfrm>
                <a:off x="2987660" y="2952634"/>
                <a:ext cx="852242" cy="131445"/>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700" b="0" i="0">
                    <a:solidFill>
                      <a:srgbClr val="241E1C"/>
                    </a:solidFill>
                    <a:latin typeface="Calibri" panose="020F0502020204030204" pitchFamily="34" charset="0"/>
                    <a:ea typeface="MS PGothic" charset="-128"/>
                    <a:cs typeface="Calibri" panose="020F0502020204030204" pitchFamily="34" charset="0"/>
                  </a:rPr>
                  <a:t>(Apical membrane)</a:t>
                </a:r>
                <a:endParaRPr sz="700" b="0" i="0" dirty="0">
                  <a:solidFill>
                    <a:prstClr val="black"/>
                  </a:solidFill>
                  <a:latin typeface="Calibri" panose="020F0502020204030204" pitchFamily="34" charset="0"/>
                  <a:ea typeface="MS PGothic" charset="-128"/>
                  <a:cs typeface="Calibri" panose="020F0502020204030204" pitchFamily="34" charset="0"/>
                </a:endParaRPr>
              </a:p>
            </p:txBody>
          </p:sp>
          <p:sp>
            <p:nvSpPr>
              <p:cNvPr id="102" name="object 33">
                <a:extLst>
                  <a:ext uri="{FF2B5EF4-FFF2-40B4-BE49-F238E27FC236}">
                    <a16:creationId xmlns:a16="http://schemas.microsoft.com/office/drawing/2014/main" id="{DA91E89E-DAED-4361-897B-885F25BE9B6E}"/>
                  </a:ext>
                </a:extLst>
              </p:cNvPr>
              <p:cNvSpPr txBox="1"/>
              <p:nvPr/>
            </p:nvSpPr>
            <p:spPr>
              <a:xfrm>
                <a:off x="3005895" y="4952426"/>
                <a:ext cx="815773" cy="131445"/>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700" b="0" i="0">
                    <a:solidFill>
                      <a:srgbClr val="241E1C"/>
                    </a:solidFill>
                    <a:latin typeface="Calibri" panose="020F0502020204030204" pitchFamily="34" charset="0"/>
                    <a:ea typeface="MS PGothic" charset="-128"/>
                    <a:cs typeface="Calibri" panose="020F0502020204030204" pitchFamily="34" charset="0"/>
                  </a:rPr>
                  <a:t>(Basal membrane)</a:t>
                </a:r>
                <a:endParaRPr sz="700" b="0" i="0" dirty="0">
                  <a:solidFill>
                    <a:prstClr val="black"/>
                  </a:solidFill>
                  <a:latin typeface="Calibri" panose="020F0502020204030204" pitchFamily="34" charset="0"/>
                  <a:ea typeface="MS PGothic" charset="-128"/>
                  <a:cs typeface="Calibri" panose="020F0502020204030204" pitchFamily="34" charset="0"/>
                </a:endParaRPr>
              </a:p>
            </p:txBody>
          </p:sp>
          <p:sp>
            <p:nvSpPr>
              <p:cNvPr id="103" name="object 34">
                <a:extLst>
                  <a:ext uri="{FF2B5EF4-FFF2-40B4-BE49-F238E27FC236}">
                    <a16:creationId xmlns:a16="http://schemas.microsoft.com/office/drawing/2014/main" id="{CA0C6B26-DF70-440A-AA64-9C470D352B69}"/>
                  </a:ext>
                </a:extLst>
              </p:cNvPr>
              <p:cNvSpPr txBox="1"/>
              <p:nvPr/>
            </p:nvSpPr>
            <p:spPr>
              <a:xfrm>
                <a:off x="4495107" y="4564852"/>
                <a:ext cx="24569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Na</a:t>
                </a:r>
                <a:r>
                  <a:rPr lang="en-us" sz="900" i="0" baseline="39682">
                    <a:solidFill>
                      <a:srgbClr val="241E1C"/>
                    </a:solidFill>
                    <a:latin typeface="Calibri" panose="020F0502020204030204" pitchFamily="34" charset="0"/>
                    <a:ea typeface="MS PGothic" charset="-128"/>
                    <a:cs typeface="Calibri" panose="020F0502020204030204" pitchFamily="34" charset="0"/>
                  </a:rPr>
                  <a:t>+</a:t>
                </a:r>
                <a:endParaRPr sz="900" i="0" baseline="39682" dirty="0">
                  <a:solidFill>
                    <a:prstClr val="black"/>
                  </a:solidFill>
                  <a:latin typeface="Calibri" panose="020F0502020204030204" pitchFamily="34" charset="0"/>
                  <a:ea typeface="MS PGothic" charset="-128"/>
                  <a:cs typeface="Calibri" panose="020F0502020204030204" pitchFamily="34" charset="0"/>
                </a:endParaRPr>
              </a:p>
            </p:txBody>
          </p:sp>
          <p:sp>
            <p:nvSpPr>
              <p:cNvPr id="104" name="object 38">
                <a:extLst>
                  <a:ext uri="{FF2B5EF4-FFF2-40B4-BE49-F238E27FC236}">
                    <a16:creationId xmlns:a16="http://schemas.microsoft.com/office/drawing/2014/main" id="{771881D7-EF23-42BB-8C96-0CFFE74B4A0B}"/>
                  </a:ext>
                </a:extLst>
              </p:cNvPr>
              <p:cNvSpPr txBox="1"/>
              <p:nvPr/>
            </p:nvSpPr>
            <p:spPr>
              <a:xfrm>
                <a:off x="6661694" y="2173340"/>
                <a:ext cx="24569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Na</a:t>
                </a:r>
                <a:r>
                  <a:rPr lang="en-us" sz="900" i="0" baseline="47619">
                    <a:solidFill>
                      <a:srgbClr val="241E1C"/>
                    </a:solidFill>
                    <a:latin typeface="Calibri" panose="020F0502020204030204" pitchFamily="34" charset="0"/>
                    <a:ea typeface="MS PGothic" charset="-128"/>
                    <a:cs typeface="Calibri" panose="020F0502020204030204" pitchFamily="34" charset="0"/>
                  </a:rPr>
                  <a:t>+</a:t>
                </a:r>
                <a:endParaRPr sz="900" i="0" baseline="47619">
                  <a:solidFill>
                    <a:prstClr val="black"/>
                  </a:solidFill>
                  <a:latin typeface="Calibri" panose="020F0502020204030204" pitchFamily="34" charset="0"/>
                  <a:ea typeface="MS PGothic" charset="-128"/>
                  <a:cs typeface="Calibri" panose="020F0502020204030204" pitchFamily="34" charset="0"/>
                </a:endParaRPr>
              </a:p>
            </p:txBody>
          </p:sp>
          <p:sp>
            <p:nvSpPr>
              <p:cNvPr id="105" name="object 39">
                <a:extLst>
                  <a:ext uri="{FF2B5EF4-FFF2-40B4-BE49-F238E27FC236}">
                    <a16:creationId xmlns:a16="http://schemas.microsoft.com/office/drawing/2014/main" id="{4A711C4B-E397-4B22-B3F2-233DE2FB0F2D}"/>
                  </a:ext>
                </a:extLst>
              </p:cNvPr>
              <p:cNvSpPr txBox="1"/>
              <p:nvPr/>
            </p:nvSpPr>
            <p:spPr>
              <a:xfrm>
                <a:off x="7125710" y="2369992"/>
                <a:ext cx="433799" cy="189489"/>
              </a:xfrm>
              <a:prstGeom prst="rect">
                <a:avLst/>
              </a:prstGeom>
            </p:spPr>
            <p:txBody>
              <a:bodyPr vert="horz" wrap="none" lIns="0" tIns="12700" rIns="0" bIns="0" rtlCol="0" anchor="ctr" anchorCtr="0">
                <a:spAutoFit/>
              </a:bodyPr>
              <a:lstStyle/>
              <a:p>
                <a:pPr marL="12700"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Water</a:t>
                </a:r>
                <a:endParaRPr sz="1050" i="0">
                  <a:solidFill>
                    <a:prstClr val="black"/>
                  </a:solidFill>
                  <a:latin typeface="Calibri" panose="020F0502020204030204" pitchFamily="34" charset="0"/>
                  <a:ea typeface="MS PGothic" charset="-128"/>
                  <a:cs typeface="Calibri" panose="020F0502020204030204" pitchFamily="34" charset="0"/>
                </a:endParaRPr>
              </a:p>
            </p:txBody>
          </p:sp>
          <p:grpSp>
            <p:nvGrpSpPr>
              <p:cNvPr id="106" name="グループ化 105">
                <a:extLst>
                  <a:ext uri="{FF2B5EF4-FFF2-40B4-BE49-F238E27FC236}">
                    <a16:creationId xmlns:a16="http://schemas.microsoft.com/office/drawing/2014/main" id="{5733F630-C0C9-48F8-AE45-DD2FC9EF5820}"/>
                  </a:ext>
                </a:extLst>
              </p:cNvPr>
              <p:cNvGrpSpPr/>
              <p:nvPr/>
            </p:nvGrpSpPr>
            <p:grpSpPr>
              <a:xfrm>
                <a:off x="4496078" y="4950352"/>
                <a:ext cx="97145" cy="531414"/>
                <a:chOff x="4496078" y="4950352"/>
                <a:chExt cx="97145" cy="531414"/>
              </a:xfrm>
            </p:grpSpPr>
            <p:sp>
              <p:nvSpPr>
                <p:cNvPr id="140" name="object 40">
                  <a:extLst>
                    <a:ext uri="{FF2B5EF4-FFF2-40B4-BE49-F238E27FC236}">
                      <a16:creationId xmlns:a16="http://schemas.microsoft.com/office/drawing/2014/main" id="{2854E102-0EEE-4482-8D7C-C6DD1E823C28}"/>
                    </a:ext>
                  </a:extLst>
                </p:cNvPr>
                <p:cNvSpPr/>
                <p:nvPr/>
              </p:nvSpPr>
              <p:spPr>
                <a:xfrm>
                  <a:off x="4534804" y="4950352"/>
                  <a:ext cx="58419" cy="464184"/>
                </a:xfrm>
                <a:custGeom>
                  <a:avLst/>
                  <a:gdLst/>
                  <a:ahLst/>
                  <a:cxnLst/>
                  <a:rect l="l" t="t" r="r" b="b"/>
                  <a:pathLst>
                    <a:path w="58420" h="464185">
                      <a:moveTo>
                        <a:pt x="58026" y="0"/>
                      </a:moveTo>
                      <a:lnTo>
                        <a:pt x="37878" y="44530"/>
                      </a:lnTo>
                      <a:lnTo>
                        <a:pt x="21723" y="91910"/>
                      </a:lnTo>
                      <a:lnTo>
                        <a:pt x="9840" y="141797"/>
                      </a:lnTo>
                      <a:lnTo>
                        <a:pt x="2506" y="193850"/>
                      </a:lnTo>
                      <a:lnTo>
                        <a:pt x="0" y="247726"/>
                      </a:lnTo>
                      <a:lnTo>
                        <a:pt x="0" y="463677"/>
                      </a:lnTo>
                    </a:path>
                  </a:pathLst>
                </a:custGeom>
                <a:ln w="19050">
                  <a:solidFill>
                    <a:srgbClr val="9C86B9"/>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41" name="object 41">
                  <a:extLst>
                    <a:ext uri="{FF2B5EF4-FFF2-40B4-BE49-F238E27FC236}">
                      <a16:creationId xmlns:a16="http://schemas.microsoft.com/office/drawing/2014/main" id="{E769B66B-E19F-488C-BD81-C251C0060A65}"/>
                    </a:ext>
                  </a:extLst>
                </p:cNvPr>
                <p:cNvSpPr/>
                <p:nvPr/>
              </p:nvSpPr>
              <p:spPr>
                <a:xfrm>
                  <a:off x="4496078" y="5386516"/>
                  <a:ext cx="77470" cy="95250"/>
                </a:xfrm>
                <a:custGeom>
                  <a:avLst/>
                  <a:gdLst/>
                  <a:ahLst/>
                  <a:cxnLst/>
                  <a:rect l="l" t="t" r="r" b="b"/>
                  <a:pathLst>
                    <a:path w="77470" h="95250">
                      <a:moveTo>
                        <a:pt x="0" y="0"/>
                      </a:moveTo>
                      <a:lnTo>
                        <a:pt x="38722" y="94767"/>
                      </a:lnTo>
                      <a:lnTo>
                        <a:pt x="68244" y="22491"/>
                      </a:lnTo>
                      <a:lnTo>
                        <a:pt x="38722" y="22491"/>
                      </a:lnTo>
                      <a:lnTo>
                        <a:pt x="0" y="0"/>
                      </a:lnTo>
                      <a:close/>
                    </a:path>
                    <a:path w="77470" h="95250">
                      <a:moveTo>
                        <a:pt x="77431" y="0"/>
                      </a:moveTo>
                      <a:lnTo>
                        <a:pt x="38722" y="22491"/>
                      </a:lnTo>
                      <a:lnTo>
                        <a:pt x="68244" y="22491"/>
                      </a:lnTo>
                      <a:lnTo>
                        <a:pt x="77431" y="0"/>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grpSp>
          <p:grpSp>
            <p:nvGrpSpPr>
              <p:cNvPr id="107" name="グループ化 106">
                <a:extLst>
                  <a:ext uri="{FF2B5EF4-FFF2-40B4-BE49-F238E27FC236}">
                    <a16:creationId xmlns:a16="http://schemas.microsoft.com/office/drawing/2014/main" id="{AFDF0949-7BB5-4894-8879-44755576D489}"/>
                  </a:ext>
                </a:extLst>
              </p:cNvPr>
              <p:cNvGrpSpPr/>
              <p:nvPr/>
            </p:nvGrpSpPr>
            <p:grpSpPr>
              <a:xfrm>
                <a:off x="4649943" y="4734926"/>
                <a:ext cx="634777" cy="745490"/>
                <a:chOff x="4649943" y="4734926"/>
                <a:chExt cx="634777" cy="745490"/>
              </a:xfrm>
            </p:grpSpPr>
            <p:sp>
              <p:nvSpPr>
                <p:cNvPr id="138" name="object 42">
                  <a:extLst>
                    <a:ext uri="{FF2B5EF4-FFF2-40B4-BE49-F238E27FC236}">
                      <a16:creationId xmlns:a16="http://schemas.microsoft.com/office/drawing/2014/main" id="{AB9C8E5D-8574-47C5-B147-1A4FDA06EDAA}"/>
                    </a:ext>
                  </a:extLst>
                </p:cNvPr>
                <p:cNvSpPr/>
                <p:nvPr/>
              </p:nvSpPr>
              <p:spPr>
                <a:xfrm>
                  <a:off x="4697345" y="4734926"/>
                  <a:ext cx="587375" cy="745490"/>
                </a:xfrm>
                <a:custGeom>
                  <a:avLst/>
                  <a:gdLst/>
                  <a:ahLst/>
                  <a:cxnLst/>
                  <a:rect l="l" t="t" r="r" b="b"/>
                  <a:pathLst>
                    <a:path w="587375" h="745489">
                      <a:moveTo>
                        <a:pt x="0" y="81318"/>
                      </a:moveTo>
                      <a:lnTo>
                        <a:pt x="37659" y="53163"/>
                      </a:lnTo>
                      <a:lnTo>
                        <a:pt x="78037" y="30534"/>
                      </a:lnTo>
                      <a:lnTo>
                        <a:pt x="120796" y="13850"/>
                      </a:lnTo>
                      <a:lnTo>
                        <a:pt x="165597" y="3532"/>
                      </a:lnTo>
                      <a:lnTo>
                        <a:pt x="212102" y="0"/>
                      </a:lnTo>
                      <a:lnTo>
                        <a:pt x="255793" y="3116"/>
                      </a:lnTo>
                      <a:lnTo>
                        <a:pt x="298004" y="12232"/>
                      </a:lnTo>
                      <a:lnTo>
                        <a:pt x="338454" y="27001"/>
                      </a:lnTo>
                      <a:lnTo>
                        <a:pt x="376862" y="47076"/>
                      </a:lnTo>
                      <a:lnTo>
                        <a:pt x="412945" y="72108"/>
                      </a:lnTo>
                      <a:lnTo>
                        <a:pt x="446425" y="101750"/>
                      </a:lnTo>
                      <a:lnTo>
                        <a:pt x="477018" y="135655"/>
                      </a:lnTo>
                      <a:lnTo>
                        <a:pt x="504444" y="173474"/>
                      </a:lnTo>
                      <a:lnTo>
                        <a:pt x="528422" y="214861"/>
                      </a:lnTo>
                      <a:lnTo>
                        <a:pt x="548671" y="259468"/>
                      </a:lnTo>
                      <a:lnTo>
                        <a:pt x="564910" y="306947"/>
                      </a:lnTo>
                      <a:lnTo>
                        <a:pt x="576857" y="356951"/>
                      </a:lnTo>
                      <a:lnTo>
                        <a:pt x="584232" y="409132"/>
                      </a:lnTo>
                      <a:lnTo>
                        <a:pt x="586752" y="463143"/>
                      </a:lnTo>
                      <a:lnTo>
                        <a:pt x="584383" y="515517"/>
                      </a:lnTo>
                      <a:lnTo>
                        <a:pt x="577446" y="566181"/>
                      </a:lnTo>
                      <a:lnTo>
                        <a:pt x="566199" y="614818"/>
                      </a:lnTo>
                      <a:lnTo>
                        <a:pt x="550897" y="661113"/>
                      </a:lnTo>
                      <a:lnTo>
                        <a:pt x="531797" y="704750"/>
                      </a:lnTo>
                      <a:lnTo>
                        <a:pt x="509155" y="745413"/>
                      </a:lnTo>
                    </a:path>
                  </a:pathLst>
                </a:custGeom>
                <a:ln w="19049">
                  <a:solidFill>
                    <a:srgbClr val="9C86B9"/>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39" name="object 43">
                  <a:extLst>
                    <a:ext uri="{FF2B5EF4-FFF2-40B4-BE49-F238E27FC236}">
                      <a16:creationId xmlns:a16="http://schemas.microsoft.com/office/drawing/2014/main" id="{1C13FB58-7763-4562-8B87-B2D2AB37A41E}"/>
                    </a:ext>
                  </a:extLst>
                </p:cNvPr>
                <p:cNvSpPr/>
                <p:nvPr/>
              </p:nvSpPr>
              <p:spPr>
                <a:xfrm>
                  <a:off x="4649943" y="4769913"/>
                  <a:ext cx="95250" cy="94615"/>
                </a:xfrm>
                <a:custGeom>
                  <a:avLst/>
                  <a:gdLst/>
                  <a:ahLst/>
                  <a:cxnLst/>
                  <a:rect l="l" t="t" r="r" b="b"/>
                  <a:pathLst>
                    <a:path w="95250" h="94614">
                      <a:moveTo>
                        <a:pt x="40309" y="0"/>
                      </a:moveTo>
                      <a:lnTo>
                        <a:pt x="0" y="94106"/>
                      </a:lnTo>
                      <a:lnTo>
                        <a:pt x="94678" y="55156"/>
                      </a:lnTo>
                      <a:lnTo>
                        <a:pt x="51473" y="43357"/>
                      </a:lnTo>
                      <a:lnTo>
                        <a:pt x="40309" y="0"/>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grpSp>
          <p:grpSp>
            <p:nvGrpSpPr>
              <p:cNvPr id="108" name="グループ化 107">
                <a:extLst>
                  <a:ext uri="{FF2B5EF4-FFF2-40B4-BE49-F238E27FC236}">
                    <a16:creationId xmlns:a16="http://schemas.microsoft.com/office/drawing/2014/main" id="{6E7E04BC-E9A2-4FE0-B896-0B35D65F5F07}"/>
                  </a:ext>
                </a:extLst>
              </p:cNvPr>
              <p:cNvGrpSpPr/>
              <p:nvPr/>
            </p:nvGrpSpPr>
            <p:grpSpPr>
              <a:xfrm>
                <a:off x="4386498" y="4868993"/>
                <a:ext cx="111536" cy="611401"/>
                <a:chOff x="4386498" y="4868993"/>
                <a:chExt cx="111536" cy="611401"/>
              </a:xfrm>
            </p:grpSpPr>
            <p:sp>
              <p:nvSpPr>
                <p:cNvPr id="136" name="object 44">
                  <a:extLst>
                    <a:ext uri="{FF2B5EF4-FFF2-40B4-BE49-F238E27FC236}">
                      <a16:creationId xmlns:a16="http://schemas.microsoft.com/office/drawing/2014/main" id="{F2E40213-FB67-4817-B253-E554183B7CA9}"/>
                    </a:ext>
                  </a:extLst>
                </p:cNvPr>
                <p:cNvSpPr/>
                <p:nvPr/>
              </p:nvSpPr>
              <p:spPr>
                <a:xfrm>
                  <a:off x="4419929" y="4924134"/>
                  <a:ext cx="78105" cy="556260"/>
                </a:xfrm>
                <a:custGeom>
                  <a:avLst/>
                  <a:gdLst/>
                  <a:ahLst/>
                  <a:cxnLst/>
                  <a:rect l="l" t="t" r="r" b="b"/>
                  <a:pathLst>
                    <a:path w="78104" h="556260">
                      <a:moveTo>
                        <a:pt x="5067" y="0"/>
                      </a:moveTo>
                      <a:lnTo>
                        <a:pt x="26270" y="39812"/>
                      </a:lnTo>
                      <a:lnTo>
                        <a:pt x="44134" y="82341"/>
                      </a:lnTo>
                      <a:lnTo>
                        <a:pt x="58429" y="127301"/>
                      </a:lnTo>
                      <a:lnTo>
                        <a:pt x="68924" y="174410"/>
                      </a:lnTo>
                      <a:lnTo>
                        <a:pt x="75390" y="223384"/>
                      </a:lnTo>
                      <a:lnTo>
                        <a:pt x="77597" y="273939"/>
                      </a:lnTo>
                      <a:lnTo>
                        <a:pt x="75228" y="326313"/>
                      </a:lnTo>
                      <a:lnTo>
                        <a:pt x="68294" y="376976"/>
                      </a:lnTo>
                      <a:lnTo>
                        <a:pt x="57048" y="425613"/>
                      </a:lnTo>
                      <a:lnTo>
                        <a:pt x="41747" y="471908"/>
                      </a:lnTo>
                      <a:lnTo>
                        <a:pt x="22645" y="515545"/>
                      </a:lnTo>
                      <a:lnTo>
                        <a:pt x="0" y="556209"/>
                      </a:lnTo>
                    </a:path>
                  </a:pathLst>
                </a:custGeom>
                <a:ln w="19049">
                  <a:solidFill>
                    <a:srgbClr val="D279A3"/>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37" name="object 45">
                  <a:extLst>
                    <a:ext uri="{FF2B5EF4-FFF2-40B4-BE49-F238E27FC236}">
                      <a16:creationId xmlns:a16="http://schemas.microsoft.com/office/drawing/2014/main" id="{D84D367F-DE70-4C63-84BE-39CB9DB5D8A5}"/>
                    </a:ext>
                  </a:extLst>
                </p:cNvPr>
                <p:cNvSpPr/>
                <p:nvPr/>
              </p:nvSpPr>
              <p:spPr>
                <a:xfrm>
                  <a:off x="4386498" y="4868993"/>
                  <a:ext cx="85725" cy="100330"/>
                </a:xfrm>
                <a:custGeom>
                  <a:avLst/>
                  <a:gdLst/>
                  <a:ahLst/>
                  <a:cxnLst/>
                  <a:rect l="l" t="t" r="r" b="b"/>
                  <a:pathLst>
                    <a:path w="85725" h="100329">
                      <a:moveTo>
                        <a:pt x="0" y="0"/>
                      </a:moveTo>
                      <a:lnTo>
                        <a:pt x="21259" y="100139"/>
                      </a:lnTo>
                      <a:lnTo>
                        <a:pt x="40640" y="59766"/>
                      </a:lnTo>
                      <a:lnTo>
                        <a:pt x="85293" y="56591"/>
                      </a:lnTo>
                      <a:lnTo>
                        <a:pt x="0" y="0"/>
                      </a:lnTo>
                      <a:close/>
                    </a:path>
                  </a:pathLst>
                </a:custGeom>
                <a:solidFill>
                  <a:srgbClr val="D279A3"/>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grpSp>
          <p:grpSp>
            <p:nvGrpSpPr>
              <p:cNvPr id="109" name="グループ化 108">
                <a:extLst>
                  <a:ext uri="{FF2B5EF4-FFF2-40B4-BE49-F238E27FC236}">
                    <a16:creationId xmlns:a16="http://schemas.microsoft.com/office/drawing/2014/main" id="{E7543330-5BD0-42B2-9DC4-A6EC965AD461}"/>
                  </a:ext>
                </a:extLst>
              </p:cNvPr>
              <p:cNvGrpSpPr/>
              <p:nvPr/>
            </p:nvGrpSpPr>
            <p:grpSpPr>
              <a:xfrm>
                <a:off x="5357481" y="4734928"/>
                <a:ext cx="653421" cy="745490"/>
                <a:chOff x="5357481" y="4734928"/>
                <a:chExt cx="653421" cy="745490"/>
              </a:xfrm>
            </p:grpSpPr>
            <p:sp>
              <p:nvSpPr>
                <p:cNvPr id="134" name="object 46">
                  <a:extLst>
                    <a:ext uri="{FF2B5EF4-FFF2-40B4-BE49-F238E27FC236}">
                      <a16:creationId xmlns:a16="http://schemas.microsoft.com/office/drawing/2014/main" id="{1D1A9126-90C5-4B50-B173-46D5EB731E86}"/>
                    </a:ext>
                  </a:extLst>
                </p:cNvPr>
                <p:cNvSpPr/>
                <p:nvPr/>
              </p:nvSpPr>
              <p:spPr>
                <a:xfrm>
                  <a:off x="5357481" y="4734928"/>
                  <a:ext cx="606425" cy="745490"/>
                </a:xfrm>
                <a:custGeom>
                  <a:avLst/>
                  <a:gdLst/>
                  <a:ahLst/>
                  <a:cxnLst/>
                  <a:rect l="l" t="t" r="r" b="b"/>
                  <a:pathLst>
                    <a:path w="606425" h="745489">
                      <a:moveTo>
                        <a:pt x="79501" y="745413"/>
                      </a:moveTo>
                      <a:lnTo>
                        <a:pt x="56300" y="704750"/>
                      </a:lnTo>
                      <a:lnTo>
                        <a:pt x="36730" y="661113"/>
                      </a:lnTo>
                      <a:lnTo>
                        <a:pt x="21053" y="614818"/>
                      </a:lnTo>
                      <a:lnTo>
                        <a:pt x="9531" y="566181"/>
                      </a:lnTo>
                      <a:lnTo>
                        <a:pt x="2426" y="515517"/>
                      </a:lnTo>
                      <a:lnTo>
                        <a:pt x="0" y="463143"/>
                      </a:lnTo>
                      <a:lnTo>
                        <a:pt x="2252" y="412680"/>
                      </a:lnTo>
                      <a:lnTo>
                        <a:pt x="8852" y="363791"/>
                      </a:lnTo>
                      <a:lnTo>
                        <a:pt x="19567" y="316757"/>
                      </a:lnTo>
                      <a:lnTo>
                        <a:pt x="34162" y="271863"/>
                      </a:lnTo>
                      <a:lnTo>
                        <a:pt x="52403" y="229390"/>
                      </a:lnTo>
                      <a:lnTo>
                        <a:pt x="74056" y="189620"/>
                      </a:lnTo>
                      <a:lnTo>
                        <a:pt x="98886" y="152838"/>
                      </a:lnTo>
                      <a:lnTo>
                        <a:pt x="126660" y="119324"/>
                      </a:lnTo>
                      <a:lnTo>
                        <a:pt x="157144" y="89362"/>
                      </a:lnTo>
                      <a:lnTo>
                        <a:pt x="190103" y="63234"/>
                      </a:lnTo>
                      <a:lnTo>
                        <a:pt x="225302" y="41223"/>
                      </a:lnTo>
                      <a:lnTo>
                        <a:pt x="262510" y="23612"/>
                      </a:lnTo>
                      <a:lnTo>
                        <a:pt x="301489" y="10682"/>
                      </a:lnTo>
                      <a:lnTo>
                        <a:pt x="342008" y="2717"/>
                      </a:lnTo>
                      <a:lnTo>
                        <a:pt x="383832" y="0"/>
                      </a:lnTo>
                      <a:lnTo>
                        <a:pt x="432747" y="3726"/>
                      </a:lnTo>
                      <a:lnTo>
                        <a:pt x="479814" y="14600"/>
                      </a:lnTo>
                      <a:lnTo>
                        <a:pt x="524656" y="32166"/>
                      </a:lnTo>
                      <a:lnTo>
                        <a:pt x="566892" y="55967"/>
                      </a:lnTo>
                      <a:lnTo>
                        <a:pt x="606145" y="85547"/>
                      </a:lnTo>
                    </a:path>
                  </a:pathLst>
                </a:custGeom>
                <a:ln w="19050">
                  <a:solidFill>
                    <a:srgbClr val="D279A3"/>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35" name="object 47">
                  <a:extLst>
                    <a:ext uri="{FF2B5EF4-FFF2-40B4-BE49-F238E27FC236}">
                      <a16:creationId xmlns:a16="http://schemas.microsoft.com/office/drawing/2014/main" id="{1D8960BA-63F1-48E0-84D6-CE9655E0B514}"/>
                    </a:ext>
                  </a:extLst>
                </p:cNvPr>
                <p:cNvSpPr/>
                <p:nvPr/>
              </p:nvSpPr>
              <p:spPr>
                <a:xfrm>
                  <a:off x="5916287" y="4774214"/>
                  <a:ext cx="94615" cy="94615"/>
                </a:xfrm>
                <a:custGeom>
                  <a:avLst/>
                  <a:gdLst/>
                  <a:ahLst/>
                  <a:cxnLst/>
                  <a:rect l="l" t="t" r="r" b="b"/>
                  <a:pathLst>
                    <a:path w="94614" h="94614">
                      <a:moveTo>
                        <a:pt x="54457" y="0"/>
                      </a:moveTo>
                      <a:lnTo>
                        <a:pt x="43218" y="43332"/>
                      </a:lnTo>
                      <a:lnTo>
                        <a:pt x="0" y="55054"/>
                      </a:lnTo>
                      <a:lnTo>
                        <a:pt x="94602" y="94157"/>
                      </a:lnTo>
                      <a:lnTo>
                        <a:pt x="54457" y="0"/>
                      </a:lnTo>
                      <a:close/>
                    </a:path>
                  </a:pathLst>
                </a:custGeom>
                <a:solidFill>
                  <a:srgbClr val="D279A3"/>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grpSp>
          <p:sp>
            <p:nvSpPr>
              <p:cNvPr id="110" name="object 48">
                <a:extLst>
                  <a:ext uri="{FF2B5EF4-FFF2-40B4-BE49-F238E27FC236}">
                    <a16:creationId xmlns:a16="http://schemas.microsoft.com/office/drawing/2014/main" id="{6B2726B5-27D6-4C0E-B81B-7112523C2E3A}"/>
                  </a:ext>
                </a:extLst>
              </p:cNvPr>
              <p:cNvSpPr/>
              <p:nvPr/>
            </p:nvSpPr>
            <p:spPr>
              <a:xfrm>
                <a:off x="6065832" y="4950624"/>
                <a:ext cx="59690" cy="463550"/>
              </a:xfrm>
              <a:custGeom>
                <a:avLst/>
                <a:gdLst/>
                <a:ahLst/>
                <a:cxnLst/>
                <a:rect l="l" t="t" r="r" b="b"/>
                <a:pathLst>
                  <a:path w="59689" h="463550">
                    <a:moveTo>
                      <a:pt x="0" y="0"/>
                    </a:moveTo>
                    <a:lnTo>
                      <a:pt x="20595" y="44483"/>
                    </a:lnTo>
                    <a:lnTo>
                      <a:pt x="37110" y="91812"/>
                    </a:lnTo>
                    <a:lnTo>
                      <a:pt x="49259" y="141644"/>
                    </a:lnTo>
                    <a:lnTo>
                      <a:pt x="56758" y="193636"/>
                    </a:lnTo>
                    <a:lnTo>
                      <a:pt x="59321" y="247446"/>
                    </a:lnTo>
                    <a:lnTo>
                      <a:pt x="59321" y="463397"/>
                    </a:lnTo>
                  </a:path>
                </a:pathLst>
              </a:custGeom>
              <a:ln w="19050">
                <a:solidFill>
                  <a:srgbClr val="D279A3"/>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11" name="object 49">
                <a:extLst>
                  <a:ext uri="{FF2B5EF4-FFF2-40B4-BE49-F238E27FC236}">
                    <a16:creationId xmlns:a16="http://schemas.microsoft.com/office/drawing/2014/main" id="{3E2ABB5E-A175-4B2D-85CD-E0ACDB35895C}"/>
                  </a:ext>
                </a:extLst>
              </p:cNvPr>
              <p:cNvSpPr/>
              <p:nvPr/>
            </p:nvSpPr>
            <p:spPr>
              <a:xfrm>
                <a:off x="6086430" y="5386516"/>
                <a:ext cx="77470" cy="95250"/>
              </a:xfrm>
              <a:custGeom>
                <a:avLst/>
                <a:gdLst/>
                <a:ahLst/>
                <a:cxnLst/>
                <a:rect l="l" t="t" r="r" b="b"/>
                <a:pathLst>
                  <a:path w="77470" h="95250">
                    <a:moveTo>
                      <a:pt x="0" y="0"/>
                    </a:moveTo>
                    <a:lnTo>
                      <a:pt x="38722" y="94767"/>
                    </a:lnTo>
                    <a:lnTo>
                      <a:pt x="68254" y="22491"/>
                    </a:lnTo>
                    <a:lnTo>
                      <a:pt x="38722" y="22491"/>
                    </a:lnTo>
                    <a:lnTo>
                      <a:pt x="0" y="0"/>
                    </a:lnTo>
                    <a:close/>
                  </a:path>
                  <a:path w="77470" h="95250">
                    <a:moveTo>
                      <a:pt x="77444" y="0"/>
                    </a:moveTo>
                    <a:lnTo>
                      <a:pt x="38722" y="22491"/>
                    </a:lnTo>
                    <a:lnTo>
                      <a:pt x="68254" y="22491"/>
                    </a:lnTo>
                    <a:lnTo>
                      <a:pt x="77444" y="0"/>
                    </a:lnTo>
                    <a:close/>
                  </a:path>
                </a:pathLst>
              </a:custGeom>
              <a:solidFill>
                <a:srgbClr val="D279A3"/>
              </a:solidFill>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12" name="object 50">
                <a:extLst>
                  <a:ext uri="{FF2B5EF4-FFF2-40B4-BE49-F238E27FC236}">
                    <a16:creationId xmlns:a16="http://schemas.microsoft.com/office/drawing/2014/main" id="{A44926B5-5280-4412-8E49-B5E9BEA362FC}"/>
                  </a:ext>
                </a:extLst>
              </p:cNvPr>
              <p:cNvSpPr/>
              <p:nvPr/>
            </p:nvSpPr>
            <p:spPr>
              <a:xfrm>
                <a:off x="6690166" y="2477008"/>
                <a:ext cx="412115" cy="186690"/>
              </a:xfrm>
              <a:custGeom>
                <a:avLst/>
                <a:gdLst/>
                <a:ahLst/>
                <a:cxnLst/>
                <a:rect l="l" t="t" r="r" b="b"/>
                <a:pathLst>
                  <a:path w="412115" h="186689">
                    <a:moveTo>
                      <a:pt x="0" y="186562"/>
                    </a:moveTo>
                    <a:lnTo>
                      <a:pt x="134137" y="0"/>
                    </a:lnTo>
                    <a:lnTo>
                      <a:pt x="411962" y="0"/>
                    </a:lnTo>
                  </a:path>
                </a:pathLst>
              </a:custGeom>
              <a:ln w="12700">
                <a:solidFill>
                  <a:srgbClr val="241E1C"/>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13" name="object 51">
                <a:extLst>
                  <a:ext uri="{FF2B5EF4-FFF2-40B4-BE49-F238E27FC236}">
                    <a16:creationId xmlns:a16="http://schemas.microsoft.com/office/drawing/2014/main" id="{294B938A-6252-473E-A3B0-51786D86F30E}"/>
                  </a:ext>
                </a:extLst>
              </p:cNvPr>
              <p:cNvSpPr/>
              <p:nvPr/>
            </p:nvSpPr>
            <p:spPr>
              <a:xfrm>
                <a:off x="4627452" y="3108114"/>
                <a:ext cx="121285" cy="125730"/>
              </a:xfrm>
              <a:custGeom>
                <a:avLst/>
                <a:gdLst/>
                <a:ahLst/>
                <a:cxnLst/>
                <a:rect l="l" t="t" r="r" b="b"/>
                <a:pathLst>
                  <a:path w="121285" h="125730">
                    <a:moveTo>
                      <a:pt x="120916" y="125679"/>
                    </a:moveTo>
                    <a:lnTo>
                      <a:pt x="0" y="0"/>
                    </a:lnTo>
                  </a:path>
                </a:pathLst>
              </a:custGeom>
              <a:ln w="12700">
                <a:solidFill>
                  <a:srgbClr val="119BDE"/>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sp>
            <p:nvSpPr>
              <p:cNvPr id="114" name="object 52">
                <a:extLst>
                  <a:ext uri="{FF2B5EF4-FFF2-40B4-BE49-F238E27FC236}">
                    <a16:creationId xmlns:a16="http://schemas.microsoft.com/office/drawing/2014/main" id="{0511A13E-EABF-442A-A441-8269E7EEA480}"/>
                  </a:ext>
                </a:extLst>
              </p:cNvPr>
              <p:cNvSpPr/>
              <p:nvPr/>
            </p:nvSpPr>
            <p:spPr>
              <a:xfrm>
                <a:off x="5915887" y="3108114"/>
                <a:ext cx="121285" cy="125730"/>
              </a:xfrm>
              <a:custGeom>
                <a:avLst/>
                <a:gdLst/>
                <a:ahLst/>
                <a:cxnLst/>
                <a:rect l="l" t="t" r="r" b="b"/>
                <a:pathLst>
                  <a:path w="121285" h="125730">
                    <a:moveTo>
                      <a:pt x="0" y="125679"/>
                    </a:moveTo>
                    <a:lnTo>
                      <a:pt x="120916" y="0"/>
                    </a:lnTo>
                  </a:path>
                </a:pathLst>
              </a:custGeom>
              <a:ln w="12700">
                <a:solidFill>
                  <a:srgbClr val="119BDE"/>
                </a:solidFill>
              </a:ln>
            </p:spPr>
            <p:txBody>
              <a:bodyPr wrap="square" lIns="0" tIns="0" rIns="0" bIns="0" rtlCol="0"/>
              <a:lstStyle/>
              <a:p>
                <a:pPr defTabSz="457200" rtl="0" eaLnBrk="1" fontAlgn="auto" hangingPunct="1">
                  <a:lnSpc>
                    <a:spcPct val="90000"/>
                  </a:lnSpc>
                  <a:spcBef>
                    <a:spcPts val="0"/>
                  </a:spcBef>
                  <a:spcAft>
                    <a:spcPts val="0"/>
                  </a:spcAft>
                </a:pPr>
                <a:endParaRPr sz="1400" b="0" i="0">
                  <a:solidFill>
                    <a:prstClr val="black"/>
                  </a:solidFill>
                  <a:latin typeface="Calibri" panose="020F0502020204030204" pitchFamily="34" charset="0"/>
                  <a:ea typeface="MS PGothic" charset="-128"/>
                  <a:cs typeface="Calibri" panose="020F0502020204030204" pitchFamily="34" charset="0"/>
                </a:endParaRPr>
              </a:p>
            </p:txBody>
          </p:sp>
          <p:grpSp>
            <p:nvGrpSpPr>
              <p:cNvPr id="115" name="グループ化 114">
                <a:extLst>
                  <a:ext uri="{FF2B5EF4-FFF2-40B4-BE49-F238E27FC236}">
                    <a16:creationId xmlns:a16="http://schemas.microsoft.com/office/drawing/2014/main" id="{834DE835-DC56-4B0C-8C91-A11181DF89EF}"/>
                  </a:ext>
                </a:extLst>
              </p:cNvPr>
              <p:cNvGrpSpPr/>
              <p:nvPr/>
            </p:nvGrpSpPr>
            <p:grpSpPr>
              <a:xfrm>
                <a:off x="4062624" y="5825383"/>
                <a:ext cx="793419" cy="375308"/>
                <a:chOff x="4035942" y="5825383"/>
                <a:chExt cx="793419" cy="375308"/>
              </a:xfrm>
            </p:grpSpPr>
            <p:sp>
              <p:nvSpPr>
                <p:cNvPr id="131" name="object 25">
                  <a:extLst>
                    <a:ext uri="{FF2B5EF4-FFF2-40B4-BE49-F238E27FC236}">
                      <a16:creationId xmlns:a16="http://schemas.microsoft.com/office/drawing/2014/main" id="{883A21D9-5A1B-4A15-AE47-5D9FB8A57662}"/>
                    </a:ext>
                  </a:extLst>
                </p:cNvPr>
                <p:cNvSpPr txBox="1"/>
                <p:nvPr/>
              </p:nvSpPr>
              <p:spPr>
                <a:xfrm>
                  <a:off x="4035942" y="6046254"/>
                  <a:ext cx="793419" cy="154437"/>
                </a:xfrm>
                <a:prstGeom prst="rect">
                  <a:avLst/>
                </a:prstGeom>
                <a:solidFill>
                  <a:srgbClr val="FFFFFF"/>
                </a:solidFill>
                <a:ln w="12700">
                  <a:solidFill>
                    <a:srgbClr val="9C86B9"/>
                  </a:solidFill>
                </a:ln>
              </p:spPr>
              <p:txBody>
                <a:bodyPr vert="horz" wrap="none" lIns="36000" tIns="0" rIns="36000" bIns="18000" rtlCol="0">
                  <a:spAutoFit/>
                </a:bodyPr>
                <a:lstStyle/>
                <a:p>
                  <a:pPr algn="ctr" defTabSz="457200" rtl="0" eaLnBrk="1" fontAlgn="auto" hangingPunct="1">
                    <a:lnSpc>
                      <a:spcPct val="90000"/>
                    </a:lnSpc>
                    <a:spcBef>
                      <a:spcPts val="120"/>
                    </a:spcBef>
                    <a:spcAft>
                      <a:spcPts val="0"/>
                    </a:spcAft>
                  </a:pPr>
                  <a:r>
                    <a:rPr lang="en-us" sz="800" i="0" dirty="0">
                      <a:solidFill>
                        <a:srgbClr val="9C86B9"/>
                      </a:solidFill>
                      <a:latin typeface="Calibri" panose="020F0502020204030204" pitchFamily="34" charset="0"/>
                      <a:ea typeface="MS PGothic" charset="-128"/>
                      <a:cs typeface="Calibri" panose="020F0502020204030204" pitchFamily="34" charset="0"/>
                    </a:rPr>
                    <a:t>Sodium pump</a:t>
                  </a:r>
                  <a:endParaRPr sz="800" i="0" dirty="0">
                    <a:solidFill>
                      <a:prstClr val="black"/>
                    </a:solidFill>
                    <a:latin typeface="Calibri" panose="020F0502020204030204" pitchFamily="34" charset="0"/>
                    <a:ea typeface="MS PGothic" charset="-128"/>
                    <a:cs typeface="Calibri" panose="020F0502020204030204" pitchFamily="34" charset="0"/>
                  </a:endParaRPr>
                </a:p>
              </p:txBody>
            </p:sp>
            <p:sp>
              <p:nvSpPr>
                <p:cNvPr id="132" name="object 53">
                  <a:extLst>
                    <a:ext uri="{FF2B5EF4-FFF2-40B4-BE49-F238E27FC236}">
                      <a16:creationId xmlns:a16="http://schemas.microsoft.com/office/drawing/2014/main" id="{78394F08-6F30-4EF8-B2D9-04FC75C16A2D}"/>
                    </a:ext>
                  </a:extLst>
                </p:cNvPr>
                <p:cNvSpPr/>
                <p:nvPr/>
              </p:nvSpPr>
              <p:spPr>
                <a:xfrm>
                  <a:off x="4332965" y="5955119"/>
                  <a:ext cx="290830" cy="91440"/>
                </a:xfrm>
                <a:custGeom>
                  <a:avLst/>
                  <a:gdLst/>
                  <a:ahLst/>
                  <a:cxnLst/>
                  <a:rect l="l" t="t" r="r" b="b"/>
                  <a:pathLst>
                    <a:path w="290829" h="91439">
                      <a:moveTo>
                        <a:pt x="290512" y="0"/>
                      </a:moveTo>
                      <a:lnTo>
                        <a:pt x="0" y="0"/>
                      </a:lnTo>
                      <a:lnTo>
                        <a:pt x="0" y="91135"/>
                      </a:lnTo>
                      <a:lnTo>
                        <a:pt x="290512" y="91135"/>
                      </a:lnTo>
                      <a:lnTo>
                        <a:pt x="290512" y="0"/>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sp>
              <p:nvSpPr>
                <p:cNvPr id="133" name="object 54">
                  <a:extLst>
                    <a:ext uri="{FF2B5EF4-FFF2-40B4-BE49-F238E27FC236}">
                      <a16:creationId xmlns:a16="http://schemas.microsoft.com/office/drawing/2014/main" id="{DD9D3DBB-DA5D-408E-8012-98B7AAE6031E}"/>
                    </a:ext>
                  </a:extLst>
                </p:cNvPr>
                <p:cNvSpPr/>
                <p:nvPr/>
              </p:nvSpPr>
              <p:spPr>
                <a:xfrm>
                  <a:off x="4240255" y="5825383"/>
                  <a:ext cx="476250" cy="132715"/>
                </a:xfrm>
                <a:custGeom>
                  <a:avLst/>
                  <a:gdLst/>
                  <a:ahLst/>
                  <a:cxnLst/>
                  <a:rect l="l" t="t" r="r" b="b"/>
                  <a:pathLst>
                    <a:path w="476250" h="132714">
                      <a:moveTo>
                        <a:pt x="237896" y="0"/>
                      </a:moveTo>
                      <a:lnTo>
                        <a:pt x="0" y="132308"/>
                      </a:lnTo>
                      <a:lnTo>
                        <a:pt x="475792" y="132308"/>
                      </a:lnTo>
                      <a:lnTo>
                        <a:pt x="237896" y="0"/>
                      </a:lnTo>
                      <a:close/>
                    </a:path>
                  </a:pathLst>
                </a:custGeom>
                <a:solidFill>
                  <a:srgbClr val="9C86B9"/>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grpSp>
          <p:grpSp>
            <p:nvGrpSpPr>
              <p:cNvPr id="116" name="グループ化 115">
                <a:extLst>
                  <a:ext uri="{FF2B5EF4-FFF2-40B4-BE49-F238E27FC236}">
                    <a16:creationId xmlns:a16="http://schemas.microsoft.com/office/drawing/2014/main" id="{42B21A70-66C4-42DB-9C01-133234673335}"/>
                  </a:ext>
                </a:extLst>
              </p:cNvPr>
              <p:cNvGrpSpPr/>
              <p:nvPr/>
            </p:nvGrpSpPr>
            <p:grpSpPr>
              <a:xfrm>
                <a:off x="4890597" y="5825383"/>
                <a:ext cx="848316" cy="523325"/>
                <a:chOff x="4890597" y="5825383"/>
                <a:chExt cx="848316" cy="523325"/>
              </a:xfrm>
            </p:grpSpPr>
            <p:sp>
              <p:nvSpPr>
                <p:cNvPr id="128" name="object 27">
                  <a:extLst>
                    <a:ext uri="{FF2B5EF4-FFF2-40B4-BE49-F238E27FC236}">
                      <a16:creationId xmlns:a16="http://schemas.microsoft.com/office/drawing/2014/main" id="{8A55B219-1D1E-48B2-8399-F743B6D5C9A5}"/>
                    </a:ext>
                  </a:extLst>
                </p:cNvPr>
                <p:cNvSpPr txBox="1"/>
                <p:nvPr/>
              </p:nvSpPr>
              <p:spPr>
                <a:xfrm>
                  <a:off x="4890597" y="6046241"/>
                  <a:ext cx="848316" cy="302467"/>
                </a:xfrm>
                <a:prstGeom prst="rect">
                  <a:avLst/>
                </a:prstGeom>
                <a:solidFill>
                  <a:srgbClr val="FFFFFF"/>
                </a:solidFill>
                <a:ln w="12700">
                  <a:solidFill>
                    <a:srgbClr val="119BDE"/>
                  </a:solidFill>
                </a:ln>
              </p:spPr>
              <p:txBody>
                <a:bodyPr vert="horz" wrap="none" lIns="36000" tIns="0" rIns="36000" bIns="18000" rtlCol="0">
                  <a:spAutoFit/>
                </a:bodyPr>
                <a:lstStyle/>
                <a:p>
                  <a:pPr marR="5715" algn="ctr" defTabSz="457200" rtl="0" eaLnBrk="1" fontAlgn="auto" hangingPunct="1">
                    <a:lnSpc>
                      <a:spcPct val="90000"/>
                    </a:lnSpc>
                    <a:spcBef>
                      <a:spcPts val="120"/>
                    </a:spcBef>
                    <a:spcAft>
                      <a:spcPts val="0"/>
                    </a:spcAft>
                  </a:pPr>
                  <a:r>
                    <a:rPr lang="en-us" sz="800" i="0" dirty="0">
                      <a:solidFill>
                        <a:srgbClr val="119BDE"/>
                      </a:solidFill>
                      <a:latin typeface="Calibri" panose="020F0502020204030204" pitchFamily="34" charset="0"/>
                      <a:ea typeface="MS PGothic" charset="-128"/>
                      <a:cs typeface="Calibri" panose="020F0502020204030204" pitchFamily="34" charset="0"/>
                    </a:rPr>
                    <a:t>Na</a:t>
                  </a:r>
                  <a:r>
                    <a:rPr lang="en-us" sz="800" i="0" baseline="33333" dirty="0">
                      <a:solidFill>
                        <a:srgbClr val="119BDE"/>
                      </a:solidFill>
                      <a:latin typeface="Calibri" panose="020F0502020204030204" pitchFamily="34" charset="0"/>
                      <a:ea typeface="MS PGothic" charset="-128"/>
                      <a:cs typeface="Calibri" panose="020F0502020204030204" pitchFamily="34" charset="0"/>
                    </a:rPr>
                    <a:t>+</a:t>
                  </a:r>
                  <a:r>
                    <a:rPr lang="en-us" sz="800" i="0" dirty="0">
                      <a:solidFill>
                        <a:srgbClr val="119BDE"/>
                      </a:solidFill>
                      <a:latin typeface="Calibri" panose="020F0502020204030204" pitchFamily="34" charset="0"/>
                      <a:ea typeface="MS PGothic" charset="-128"/>
                      <a:cs typeface="Calibri" panose="020F0502020204030204" pitchFamily="34" charset="0"/>
                    </a:rPr>
                    <a:t>-K</a:t>
                  </a:r>
                  <a:r>
                    <a:rPr lang="en-us" sz="800" i="0" baseline="33333" dirty="0">
                      <a:solidFill>
                        <a:srgbClr val="119BDE"/>
                      </a:solidFill>
                      <a:latin typeface="Calibri" panose="020F0502020204030204" pitchFamily="34" charset="0"/>
                      <a:ea typeface="MS PGothic" charset="-128"/>
                      <a:cs typeface="Calibri" panose="020F0502020204030204" pitchFamily="34" charset="0"/>
                    </a:rPr>
                    <a:t>+</a:t>
                  </a:r>
                  <a:r>
                    <a:rPr lang="en-us" sz="800" i="0" dirty="0">
                      <a:solidFill>
                        <a:srgbClr val="119BDE"/>
                      </a:solidFill>
                      <a:latin typeface="Calibri" panose="020F0502020204030204" pitchFamily="34" charset="0"/>
                      <a:ea typeface="MS PGothic" charset="-128"/>
                      <a:cs typeface="Calibri" panose="020F0502020204030204" pitchFamily="34" charset="0"/>
                    </a:rPr>
                    <a:t>-2Cl</a:t>
                  </a:r>
                  <a:r>
                    <a:rPr lang="en-us" sz="800" i="0" baseline="30000" dirty="0">
                      <a:solidFill>
                        <a:srgbClr val="119BDE"/>
                      </a:solidFill>
                      <a:latin typeface="Calibri" panose="020F0502020204030204" pitchFamily="34" charset="0"/>
                      <a:ea typeface="MS PGothic" charset="-128"/>
                      <a:cs typeface="Calibri" panose="020F0502020204030204" pitchFamily="34" charset="0"/>
                    </a:rPr>
                    <a:t>-</a:t>
                  </a:r>
                  <a:endParaRPr lang="en-US" sz="800" i="0" baseline="30000" dirty="0">
                    <a:solidFill>
                      <a:srgbClr val="119BDE"/>
                    </a:solidFill>
                    <a:latin typeface="Calibri" panose="020F0502020204030204" pitchFamily="34" charset="0"/>
                    <a:ea typeface="MS PGothic" charset="-128"/>
                    <a:cs typeface="Calibri" panose="020F0502020204030204" pitchFamily="34" charset="0"/>
                  </a:endParaRPr>
                </a:p>
                <a:p>
                  <a:pPr marR="5715" algn="ctr" defTabSz="457200" rtl="0" eaLnBrk="1" fontAlgn="auto" hangingPunct="1">
                    <a:lnSpc>
                      <a:spcPct val="90000"/>
                    </a:lnSpc>
                    <a:spcBef>
                      <a:spcPts val="120"/>
                    </a:spcBef>
                    <a:spcAft>
                      <a:spcPts val="0"/>
                    </a:spcAft>
                  </a:pPr>
                  <a:r>
                    <a:rPr lang="en-us" sz="800" i="0" dirty="0">
                      <a:solidFill>
                        <a:srgbClr val="119BDE"/>
                      </a:solidFill>
                      <a:latin typeface="Calibri" panose="020F0502020204030204" pitchFamily="34" charset="0"/>
                      <a:ea typeface="MS PGothic" charset="-128"/>
                      <a:cs typeface="Calibri" panose="020F0502020204030204" pitchFamily="34" charset="0"/>
                    </a:rPr>
                    <a:t>Co-transporter</a:t>
                  </a:r>
                  <a:endParaRPr sz="800" i="0" dirty="0">
                    <a:solidFill>
                      <a:prstClr val="black"/>
                    </a:solidFill>
                    <a:latin typeface="Calibri" panose="020F0502020204030204" pitchFamily="34" charset="0"/>
                    <a:ea typeface="MS PGothic" charset="-128"/>
                    <a:cs typeface="Calibri" panose="020F0502020204030204" pitchFamily="34" charset="0"/>
                  </a:endParaRPr>
                </a:p>
              </p:txBody>
            </p:sp>
            <p:sp>
              <p:nvSpPr>
                <p:cNvPr id="129" name="object 55">
                  <a:extLst>
                    <a:ext uri="{FF2B5EF4-FFF2-40B4-BE49-F238E27FC236}">
                      <a16:creationId xmlns:a16="http://schemas.microsoft.com/office/drawing/2014/main" id="{3829D57E-B759-4687-96F5-BECA0CF8D53A}"/>
                    </a:ext>
                  </a:extLst>
                </p:cNvPr>
                <p:cNvSpPr/>
                <p:nvPr/>
              </p:nvSpPr>
              <p:spPr>
                <a:xfrm>
                  <a:off x="5169341" y="5955119"/>
                  <a:ext cx="290830" cy="91440"/>
                </a:xfrm>
                <a:custGeom>
                  <a:avLst/>
                  <a:gdLst/>
                  <a:ahLst/>
                  <a:cxnLst/>
                  <a:rect l="l" t="t" r="r" b="b"/>
                  <a:pathLst>
                    <a:path w="290829" h="91439">
                      <a:moveTo>
                        <a:pt x="290512" y="0"/>
                      </a:moveTo>
                      <a:lnTo>
                        <a:pt x="0" y="0"/>
                      </a:lnTo>
                      <a:lnTo>
                        <a:pt x="0" y="91135"/>
                      </a:lnTo>
                      <a:lnTo>
                        <a:pt x="290512" y="91135"/>
                      </a:lnTo>
                      <a:lnTo>
                        <a:pt x="290512" y="0"/>
                      </a:lnTo>
                      <a:close/>
                    </a:path>
                  </a:pathLst>
                </a:custGeom>
                <a:solidFill>
                  <a:srgbClr val="119BDE"/>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sp>
              <p:nvSpPr>
                <p:cNvPr id="130" name="object 56">
                  <a:extLst>
                    <a:ext uri="{FF2B5EF4-FFF2-40B4-BE49-F238E27FC236}">
                      <a16:creationId xmlns:a16="http://schemas.microsoft.com/office/drawing/2014/main" id="{EDF6E51D-14AC-4144-8D86-7DFD5007FC6A}"/>
                    </a:ext>
                  </a:extLst>
                </p:cNvPr>
                <p:cNvSpPr/>
                <p:nvPr/>
              </p:nvSpPr>
              <p:spPr>
                <a:xfrm>
                  <a:off x="5076631" y="5825383"/>
                  <a:ext cx="476250" cy="132715"/>
                </a:xfrm>
                <a:custGeom>
                  <a:avLst/>
                  <a:gdLst/>
                  <a:ahLst/>
                  <a:cxnLst/>
                  <a:rect l="l" t="t" r="r" b="b"/>
                  <a:pathLst>
                    <a:path w="476250" h="132714">
                      <a:moveTo>
                        <a:pt x="237896" y="0"/>
                      </a:moveTo>
                      <a:lnTo>
                        <a:pt x="0" y="132308"/>
                      </a:lnTo>
                      <a:lnTo>
                        <a:pt x="475792" y="132308"/>
                      </a:lnTo>
                      <a:lnTo>
                        <a:pt x="237896" y="0"/>
                      </a:lnTo>
                      <a:close/>
                    </a:path>
                  </a:pathLst>
                </a:custGeom>
                <a:solidFill>
                  <a:srgbClr val="119BDE"/>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grpSp>
          <p:grpSp>
            <p:nvGrpSpPr>
              <p:cNvPr id="117" name="グループ化 116">
                <a:extLst>
                  <a:ext uri="{FF2B5EF4-FFF2-40B4-BE49-F238E27FC236}">
                    <a16:creationId xmlns:a16="http://schemas.microsoft.com/office/drawing/2014/main" id="{4F7DD8CA-4D48-4882-A1FF-4A41A4DE4C2F}"/>
                  </a:ext>
                </a:extLst>
              </p:cNvPr>
              <p:cNvGrpSpPr/>
              <p:nvPr/>
            </p:nvGrpSpPr>
            <p:grpSpPr>
              <a:xfrm>
                <a:off x="5871705" y="5825383"/>
                <a:ext cx="622587" cy="375308"/>
                <a:chOff x="5871705" y="5825383"/>
                <a:chExt cx="622587" cy="375308"/>
              </a:xfrm>
            </p:grpSpPr>
            <p:sp>
              <p:nvSpPr>
                <p:cNvPr id="125" name="object 26">
                  <a:extLst>
                    <a:ext uri="{FF2B5EF4-FFF2-40B4-BE49-F238E27FC236}">
                      <a16:creationId xmlns:a16="http://schemas.microsoft.com/office/drawing/2014/main" id="{F8D51B27-8573-42EC-95F8-16B94F864F15}"/>
                    </a:ext>
                  </a:extLst>
                </p:cNvPr>
                <p:cNvSpPr txBox="1"/>
                <p:nvPr/>
              </p:nvSpPr>
              <p:spPr>
                <a:xfrm>
                  <a:off x="5871705" y="6046254"/>
                  <a:ext cx="622587" cy="154437"/>
                </a:xfrm>
                <a:prstGeom prst="rect">
                  <a:avLst/>
                </a:prstGeom>
                <a:solidFill>
                  <a:srgbClr val="FFFFFF"/>
                </a:solidFill>
                <a:ln w="12700">
                  <a:solidFill>
                    <a:srgbClr val="D279A3"/>
                  </a:solidFill>
                </a:ln>
              </p:spPr>
              <p:txBody>
                <a:bodyPr vert="horz" wrap="none" lIns="36000" tIns="0" rIns="36000" bIns="18000" rtlCol="0">
                  <a:spAutoFit/>
                </a:bodyPr>
                <a:lstStyle/>
                <a:p>
                  <a:pPr defTabSz="457200" rtl="0" eaLnBrk="1" fontAlgn="auto" hangingPunct="1">
                    <a:lnSpc>
                      <a:spcPct val="90000"/>
                    </a:lnSpc>
                    <a:spcBef>
                      <a:spcPts val="120"/>
                    </a:spcBef>
                    <a:spcAft>
                      <a:spcPts val="0"/>
                    </a:spcAft>
                  </a:pPr>
                  <a:r>
                    <a:rPr lang="en-us" sz="800" i="0">
                      <a:solidFill>
                        <a:srgbClr val="D279A3"/>
                      </a:solidFill>
                      <a:latin typeface="Calibri" panose="020F0502020204030204" pitchFamily="34" charset="0"/>
                      <a:ea typeface="MS PGothic" charset="-128"/>
                      <a:cs typeface="Calibri" panose="020F0502020204030204" pitchFamily="34" charset="0"/>
                    </a:rPr>
                    <a:t>K</a:t>
                  </a:r>
                  <a:r>
                    <a:rPr lang="en-us" sz="800" i="0" baseline="33333">
                      <a:solidFill>
                        <a:srgbClr val="D279A3"/>
                      </a:solidFill>
                      <a:latin typeface="Calibri" panose="020F0502020204030204" pitchFamily="34" charset="0"/>
                      <a:ea typeface="MS PGothic" charset="-128"/>
                      <a:cs typeface="Calibri" panose="020F0502020204030204" pitchFamily="34" charset="0"/>
                    </a:rPr>
                    <a:t>+</a:t>
                  </a:r>
                  <a:r>
                    <a:rPr lang="en-us" sz="800" i="0">
                      <a:solidFill>
                        <a:srgbClr val="D279A3"/>
                      </a:solidFill>
                      <a:latin typeface="Calibri" panose="020F0502020204030204" pitchFamily="34" charset="0"/>
                      <a:ea typeface="MS PGothic" charset="-128"/>
                      <a:cs typeface="Calibri" panose="020F0502020204030204" pitchFamily="34" charset="0"/>
                    </a:rPr>
                    <a:t> channel</a:t>
                  </a:r>
                  <a:endParaRPr sz="800" i="0" dirty="0">
                    <a:solidFill>
                      <a:prstClr val="black"/>
                    </a:solidFill>
                    <a:latin typeface="Calibri" panose="020F0502020204030204" pitchFamily="34" charset="0"/>
                    <a:ea typeface="MS PGothic" charset="-128"/>
                    <a:cs typeface="Calibri" panose="020F0502020204030204" pitchFamily="34" charset="0"/>
                  </a:endParaRPr>
                </a:p>
              </p:txBody>
            </p:sp>
            <p:sp>
              <p:nvSpPr>
                <p:cNvPr id="126" name="object 57">
                  <a:extLst>
                    <a:ext uri="{FF2B5EF4-FFF2-40B4-BE49-F238E27FC236}">
                      <a16:creationId xmlns:a16="http://schemas.microsoft.com/office/drawing/2014/main" id="{03C2493E-A09F-4520-B2C0-2CA3D3563C60}"/>
                    </a:ext>
                  </a:extLst>
                </p:cNvPr>
                <p:cNvSpPr/>
                <p:nvPr/>
              </p:nvSpPr>
              <p:spPr>
                <a:xfrm>
                  <a:off x="6005358" y="5955119"/>
                  <a:ext cx="290830" cy="91440"/>
                </a:xfrm>
                <a:custGeom>
                  <a:avLst/>
                  <a:gdLst/>
                  <a:ahLst/>
                  <a:cxnLst/>
                  <a:rect l="l" t="t" r="r" b="b"/>
                  <a:pathLst>
                    <a:path w="290829" h="91439">
                      <a:moveTo>
                        <a:pt x="290512" y="0"/>
                      </a:moveTo>
                      <a:lnTo>
                        <a:pt x="0" y="0"/>
                      </a:lnTo>
                      <a:lnTo>
                        <a:pt x="0" y="91135"/>
                      </a:lnTo>
                      <a:lnTo>
                        <a:pt x="290512" y="91135"/>
                      </a:lnTo>
                      <a:lnTo>
                        <a:pt x="290512" y="0"/>
                      </a:lnTo>
                      <a:close/>
                    </a:path>
                  </a:pathLst>
                </a:custGeom>
                <a:solidFill>
                  <a:srgbClr val="D279A3"/>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sp>
              <p:nvSpPr>
                <p:cNvPr id="127" name="object 58">
                  <a:extLst>
                    <a:ext uri="{FF2B5EF4-FFF2-40B4-BE49-F238E27FC236}">
                      <a16:creationId xmlns:a16="http://schemas.microsoft.com/office/drawing/2014/main" id="{3799EE1D-BDB8-49B1-81B9-D772BB81CF2A}"/>
                    </a:ext>
                  </a:extLst>
                </p:cNvPr>
                <p:cNvSpPr/>
                <p:nvPr/>
              </p:nvSpPr>
              <p:spPr>
                <a:xfrm>
                  <a:off x="5912648" y="5825383"/>
                  <a:ext cx="476250" cy="132715"/>
                </a:xfrm>
                <a:custGeom>
                  <a:avLst/>
                  <a:gdLst/>
                  <a:ahLst/>
                  <a:cxnLst/>
                  <a:rect l="l" t="t" r="r" b="b"/>
                  <a:pathLst>
                    <a:path w="476250" h="132714">
                      <a:moveTo>
                        <a:pt x="237896" y="0"/>
                      </a:moveTo>
                      <a:lnTo>
                        <a:pt x="0" y="132308"/>
                      </a:lnTo>
                      <a:lnTo>
                        <a:pt x="475792" y="132308"/>
                      </a:lnTo>
                      <a:lnTo>
                        <a:pt x="237896" y="0"/>
                      </a:lnTo>
                      <a:close/>
                    </a:path>
                  </a:pathLst>
                </a:custGeom>
                <a:solidFill>
                  <a:srgbClr val="D279A3"/>
                </a:solidFill>
              </p:spPr>
              <p:txBody>
                <a:bodyPr wrap="square" lIns="0" tIns="0" rIns="0" bIns="0" rtlCol="0"/>
                <a:lstStyle/>
                <a:p>
                  <a:pPr defTabSz="457200" rtl="0" eaLnBrk="1" fontAlgn="auto" hangingPunct="1">
                    <a:lnSpc>
                      <a:spcPct val="90000"/>
                    </a:lnSpc>
                    <a:spcBef>
                      <a:spcPts val="0"/>
                    </a:spcBef>
                    <a:spcAft>
                      <a:spcPts val="0"/>
                    </a:spcAft>
                  </a:pPr>
                  <a:endParaRPr sz="1400" i="0">
                    <a:solidFill>
                      <a:prstClr val="black"/>
                    </a:solidFill>
                    <a:latin typeface="Calibri" panose="020F0502020204030204" pitchFamily="34" charset="0"/>
                    <a:ea typeface="MS PGothic" charset="-128"/>
                    <a:cs typeface="Calibri" panose="020F0502020204030204" pitchFamily="34" charset="0"/>
                  </a:endParaRPr>
                </a:p>
              </p:txBody>
            </p:sp>
          </p:grpSp>
          <p:sp>
            <p:nvSpPr>
              <p:cNvPr id="118" name="正方形/長方形 117">
                <a:extLst>
                  <a:ext uri="{FF2B5EF4-FFF2-40B4-BE49-F238E27FC236}">
                    <a16:creationId xmlns:a16="http://schemas.microsoft.com/office/drawing/2014/main" id="{5778C5CE-7FD7-4858-B821-156E895216F2}"/>
                  </a:ext>
                </a:extLst>
              </p:cNvPr>
              <p:cNvSpPr/>
              <p:nvPr/>
            </p:nvSpPr>
            <p:spPr>
              <a:xfrm>
                <a:off x="5452485" y="4069753"/>
                <a:ext cx="827290" cy="174133"/>
              </a:xfrm>
              <a:prstGeom prst="rect">
                <a:avLst/>
              </a:prstGeom>
              <a:effectLst/>
            </p:spPr>
            <p:txBody>
              <a:bodyPr wrap="none" lIns="0" tIns="0" rIns="0" bIns="0" rtlCol="0" anchor="ctr" anchorCtr="0">
                <a:spAutoFit/>
              </a:bodyPr>
              <a:lstStyle/>
              <a:p>
                <a:pPr marL="12700" defTabSz="457200" rtl="0" eaLnBrk="1" fontAlgn="auto" hangingPunct="1">
                  <a:lnSpc>
                    <a:spcPct val="90000"/>
                  </a:lnSpc>
                  <a:spcBef>
                    <a:spcPts val="100"/>
                  </a:spcBef>
                  <a:spcAft>
                    <a:spcPts val="0"/>
                  </a:spcAft>
                </a:pPr>
                <a:r>
                  <a:rPr lang="en-us" sz="1050" i="0" dirty="0">
                    <a:solidFill>
                      <a:srgbClr val="54B1E1"/>
                    </a:solidFill>
                    <a:effectLst>
                      <a:glow rad="101600">
                        <a:prstClr val="white">
                          <a:alpha val="80000"/>
                        </a:prstClr>
                      </a:glow>
                    </a:effectLst>
                    <a:latin typeface="Calibri" panose="020F0502020204030204" pitchFamily="34" charset="0"/>
                    <a:cs typeface="Calibri" panose="020F0502020204030204" pitchFamily="34" charset="0"/>
                  </a:rPr>
                  <a:t>Chloride ion</a:t>
                </a:r>
                <a:endParaRPr lang="ja-JP" altLang="en-US" sz="1050" i="0" dirty="0">
                  <a:solidFill>
                    <a:prstClr val="black"/>
                  </a:solidFill>
                  <a:effectLst>
                    <a:glow rad="101600">
                      <a:prstClr val="white">
                        <a:alpha val="80000"/>
                      </a:prstClr>
                    </a:glow>
                  </a:effectLst>
                  <a:latin typeface="Calibri" panose="020F0502020204030204" pitchFamily="34" charset="0"/>
                  <a:cs typeface="Calibri" panose="020F0502020204030204" pitchFamily="34" charset="0"/>
                </a:endParaRPr>
              </a:p>
            </p:txBody>
          </p:sp>
          <p:sp>
            <p:nvSpPr>
              <p:cNvPr id="119" name="object 34">
                <a:extLst>
                  <a:ext uri="{FF2B5EF4-FFF2-40B4-BE49-F238E27FC236}">
                    <a16:creationId xmlns:a16="http://schemas.microsoft.com/office/drawing/2014/main" id="{19F7A9E4-6E60-4CB8-A236-F554415C93D7}"/>
                  </a:ext>
                </a:extLst>
              </p:cNvPr>
              <p:cNvSpPr txBox="1"/>
              <p:nvPr/>
            </p:nvSpPr>
            <p:spPr>
              <a:xfrm>
                <a:off x="4302022" y="5461825"/>
                <a:ext cx="149718"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K</a:t>
                </a:r>
                <a:r>
                  <a:rPr lang="en-us" sz="900" i="0" baseline="39682">
                    <a:solidFill>
                      <a:srgbClr val="241E1C"/>
                    </a:solidFill>
                    <a:latin typeface="Calibri" panose="020F0502020204030204" pitchFamily="34" charset="0"/>
                    <a:ea typeface="MS PGothic" charset="-128"/>
                    <a:cs typeface="Calibri" panose="020F0502020204030204" pitchFamily="34" charset="0"/>
                  </a:rPr>
                  <a:t>+</a:t>
                </a:r>
                <a:endParaRPr sz="900" i="0" baseline="39682" dirty="0">
                  <a:solidFill>
                    <a:prstClr val="black"/>
                  </a:solidFill>
                  <a:latin typeface="Calibri" panose="020F0502020204030204" pitchFamily="34" charset="0"/>
                  <a:ea typeface="MS PGothic" charset="-128"/>
                  <a:cs typeface="Calibri" panose="020F0502020204030204" pitchFamily="34" charset="0"/>
                </a:endParaRPr>
              </a:p>
            </p:txBody>
          </p:sp>
          <p:sp>
            <p:nvSpPr>
              <p:cNvPr id="120" name="object 34">
                <a:extLst>
                  <a:ext uri="{FF2B5EF4-FFF2-40B4-BE49-F238E27FC236}">
                    <a16:creationId xmlns:a16="http://schemas.microsoft.com/office/drawing/2014/main" id="{9F937399-83D2-4E67-9E32-972217293C2D}"/>
                  </a:ext>
                </a:extLst>
              </p:cNvPr>
              <p:cNvSpPr txBox="1"/>
              <p:nvPr/>
            </p:nvSpPr>
            <p:spPr>
              <a:xfrm>
                <a:off x="4928262" y="5461825"/>
                <a:ext cx="24569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Na</a:t>
                </a:r>
                <a:r>
                  <a:rPr lang="en-us" sz="900" i="0" baseline="39682">
                    <a:solidFill>
                      <a:srgbClr val="241E1C"/>
                    </a:solidFill>
                    <a:latin typeface="Calibri" panose="020F0502020204030204" pitchFamily="34" charset="0"/>
                    <a:ea typeface="MS PGothic" charset="-128"/>
                    <a:cs typeface="Calibri" panose="020F0502020204030204" pitchFamily="34" charset="0"/>
                  </a:rPr>
                  <a:t>+</a:t>
                </a:r>
                <a:endParaRPr sz="900" i="0" baseline="39682" dirty="0">
                  <a:solidFill>
                    <a:prstClr val="black"/>
                  </a:solidFill>
                  <a:latin typeface="Calibri" panose="020F0502020204030204" pitchFamily="34" charset="0"/>
                  <a:ea typeface="MS PGothic" charset="-128"/>
                  <a:cs typeface="Calibri" panose="020F0502020204030204" pitchFamily="34" charset="0"/>
                </a:endParaRPr>
              </a:p>
            </p:txBody>
          </p:sp>
          <p:sp>
            <p:nvSpPr>
              <p:cNvPr id="121" name="object 34">
                <a:extLst>
                  <a:ext uri="{FF2B5EF4-FFF2-40B4-BE49-F238E27FC236}">
                    <a16:creationId xmlns:a16="http://schemas.microsoft.com/office/drawing/2014/main" id="{C3A0A599-7BB8-4969-876A-216DC39E808B}"/>
                  </a:ext>
                </a:extLst>
              </p:cNvPr>
              <p:cNvSpPr txBox="1"/>
              <p:nvPr/>
            </p:nvSpPr>
            <p:spPr>
              <a:xfrm>
                <a:off x="5978422" y="4547426"/>
                <a:ext cx="149718"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K</a:t>
                </a:r>
                <a:r>
                  <a:rPr lang="en-us" sz="900" i="0" baseline="39682">
                    <a:solidFill>
                      <a:srgbClr val="241E1C"/>
                    </a:solidFill>
                    <a:latin typeface="Calibri" panose="020F0502020204030204" pitchFamily="34" charset="0"/>
                    <a:ea typeface="MS PGothic" charset="-128"/>
                    <a:cs typeface="Calibri" panose="020F0502020204030204" pitchFamily="34" charset="0"/>
                  </a:rPr>
                  <a:t>+</a:t>
                </a:r>
                <a:endParaRPr sz="900" i="0" baseline="39682" dirty="0">
                  <a:solidFill>
                    <a:prstClr val="black"/>
                  </a:solidFill>
                  <a:latin typeface="Calibri" panose="020F0502020204030204" pitchFamily="34" charset="0"/>
                  <a:ea typeface="MS PGothic" charset="-128"/>
                  <a:cs typeface="Calibri" panose="020F0502020204030204" pitchFamily="34" charset="0"/>
                </a:endParaRPr>
              </a:p>
            </p:txBody>
          </p:sp>
          <p:sp>
            <p:nvSpPr>
              <p:cNvPr id="122" name="object 34">
                <a:extLst>
                  <a:ext uri="{FF2B5EF4-FFF2-40B4-BE49-F238E27FC236}">
                    <a16:creationId xmlns:a16="http://schemas.microsoft.com/office/drawing/2014/main" id="{20397510-92EF-4DF7-B62C-4BFCAEF9FD5B}"/>
                  </a:ext>
                </a:extLst>
              </p:cNvPr>
              <p:cNvSpPr txBox="1"/>
              <p:nvPr/>
            </p:nvSpPr>
            <p:spPr>
              <a:xfrm>
                <a:off x="5445023" y="5461825"/>
                <a:ext cx="149718"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241E1C"/>
                    </a:solidFill>
                    <a:latin typeface="Calibri" panose="020F0502020204030204" pitchFamily="34" charset="0"/>
                    <a:ea typeface="MS PGothic" charset="-128"/>
                    <a:cs typeface="Calibri" panose="020F0502020204030204" pitchFamily="34" charset="0"/>
                  </a:rPr>
                  <a:t>K</a:t>
                </a:r>
                <a:r>
                  <a:rPr lang="en-us" sz="900" i="0" baseline="39682">
                    <a:solidFill>
                      <a:srgbClr val="241E1C"/>
                    </a:solidFill>
                    <a:latin typeface="Calibri" panose="020F0502020204030204" pitchFamily="34" charset="0"/>
                    <a:ea typeface="MS PGothic" charset="-128"/>
                    <a:cs typeface="Calibri" panose="020F0502020204030204" pitchFamily="34" charset="0"/>
                  </a:rPr>
                  <a:t>+</a:t>
                </a:r>
                <a:endParaRPr sz="900" i="0" baseline="39682" dirty="0">
                  <a:solidFill>
                    <a:prstClr val="black"/>
                  </a:solidFill>
                  <a:latin typeface="Calibri" panose="020F0502020204030204" pitchFamily="34" charset="0"/>
                  <a:ea typeface="MS PGothic" charset="-128"/>
                  <a:cs typeface="Calibri" panose="020F0502020204030204" pitchFamily="34" charset="0"/>
                </a:endParaRPr>
              </a:p>
            </p:txBody>
          </p:sp>
          <p:sp>
            <p:nvSpPr>
              <p:cNvPr id="123" name="object 18">
                <a:extLst>
                  <a:ext uri="{FF2B5EF4-FFF2-40B4-BE49-F238E27FC236}">
                    <a16:creationId xmlns:a16="http://schemas.microsoft.com/office/drawing/2014/main" id="{70094EF9-6AEB-488B-ADA9-B68F93B03039}"/>
                  </a:ext>
                </a:extLst>
              </p:cNvPr>
              <p:cNvSpPr txBox="1"/>
              <p:nvPr/>
            </p:nvSpPr>
            <p:spPr>
              <a:xfrm>
                <a:off x="5231007" y="4065259"/>
                <a:ext cx="17275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FFFFFF"/>
                    </a:solidFill>
                    <a:latin typeface="Calibri" panose="020F0502020204030204" pitchFamily="34" charset="0"/>
                    <a:ea typeface="MS PGothic" charset="-128"/>
                    <a:cs typeface="Calibri" panose="020F0502020204030204" pitchFamily="34" charset="0"/>
                  </a:rPr>
                  <a:t>Cl</a:t>
                </a:r>
                <a:r>
                  <a:rPr lang="en-us" sz="1050" i="0" baseline="30000">
                    <a:solidFill>
                      <a:srgbClr val="FFFFFF"/>
                    </a:solidFill>
                    <a:latin typeface="Calibri" panose="020F0502020204030204" pitchFamily="34" charset="0"/>
                    <a:ea typeface="MS PGothic" charset="-128"/>
                    <a:cs typeface="Calibri" panose="020F0502020204030204" pitchFamily="34" charset="0"/>
                  </a:rPr>
                  <a:t>-</a:t>
                </a:r>
                <a:endParaRPr lang="en-US" altLang="ja-JP" sz="900" i="0" baseline="30000" dirty="0">
                  <a:solidFill>
                    <a:prstClr val="black"/>
                  </a:solidFill>
                  <a:latin typeface="Calibri" panose="020F0502020204030204" pitchFamily="34" charset="0"/>
                  <a:ea typeface="MS PGothic" charset="-128"/>
                  <a:cs typeface="Calibri" panose="020F0502020204030204" pitchFamily="34" charset="0"/>
                </a:endParaRPr>
              </a:p>
            </p:txBody>
          </p:sp>
          <p:sp>
            <p:nvSpPr>
              <p:cNvPr id="124" name="object 18">
                <a:extLst>
                  <a:ext uri="{FF2B5EF4-FFF2-40B4-BE49-F238E27FC236}">
                    <a16:creationId xmlns:a16="http://schemas.microsoft.com/office/drawing/2014/main" id="{01245C8E-B89C-46CB-A7A7-767D6FE0A6E1}"/>
                  </a:ext>
                </a:extLst>
              </p:cNvPr>
              <p:cNvSpPr txBox="1"/>
              <p:nvPr/>
            </p:nvSpPr>
            <p:spPr>
              <a:xfrm>
                <a:off x="5231007" y="5570654"/>
                <a:ext cx="172751" cy="189489"/>
              </a:xfrm>
              <a:prstGeom prst="rect">
                <a:avLst/>
              </a:prstGeom>
            </p:spPr>
            <p:txBody>
              <a:bodyPr vert="horz" wrap="none" lIns="0" tIns="12700" rIns="0" bIns="0" rtlCol="0" anchor="ctr" anchorCtr="0">
                <a:spAutoFit/>
              </a:bodyPr>
              <a:lstStyle/>
              <a:p>
                <a:pPr marL="12700" algn="ctr" defTabSz="457200" rtl="0" eaLnBrk="1" fontAlgn="auto" hangingPunct="1">
                  <a:lnSpc>
                    <a:spcPct val="90000"/>
                  </a:lnSpc>
                  <a:spcBef>
                    <a:spcPts val="100"/>
                  </a:spcBef>
                  <a:spcAft>
                    <a:spcPts val="0"/>
                  </a:spcAft>
                </a:pPr>
                <a:r>
                  <a:rPr lang="en-us" sz="1050" i="0">
                    <a:solidFill>
                      <a:srgbClr val="FFFFFF"/>
                    </a:solidFill>
                    <a:latin typeface="Calibri" panose="020F0502020204030204" pitchFamily="34" charset="0"/>
                    <a:ea typeface="MS PGothic" charset="-128"/>
                    <a:cs typeface="Calibri" panose="020F0502020204030204" pitchFamily="34" charset="0"/>
                  </a:rPr>
                  <a:t>Cl</a:t>
                </a:r>
                <a:r>
                  <a:rPr lang="en-us" sz="1050" i="0" baseline="30000">
                    <a:solidFill>
                      <a:srgbClr val="FFFFFF"/>
                    </a:solidFill>
                    <a:latin typeface="Calibri" panose="020F0502020204030204" pitchFamily="34" charset="0"/>
                    <a:ea typeface="MS PGothic" charset="-128"/>
                    <a:cs typeface="Calibri" panose="020F0502020204030204" pitchFamily="34" charset="0"/>
                  </a:rPr>
                  <a:t>-</a:t>
                </a:r>
                <a:endParaRPr lang="en-US" altLang="ja-JP" sz="900" i="0" baseline="30000" dirty="0">
                  <a:solidFill>
                    <a:prstClr val="black"/>
                  </a:solidFill>
                  <a:latin typeface="Calibri" panose="020F0502020204030204" pitchFamily="34" charset="0"/>
                  <a:ea typeface="MS PGothic" charset="-128"/>
                  <a:cs typeface="Calibri" panose="020F0502020204030204" pitchFamily="34" charset="0"/>
                </a:endParaRPr>
              </a:p>
            </p:txBody>
          </p:sp>
        </p:grpSp>
        <p:pic>
          <p:nvPicPr>
            <p:cNvPr id="81" name="図 80">
              <a:extLst>
                <a:ext uri="{FF2B5EF4-FFF2-40B4-BE49-F238E27FC236}">
                  <a16:creationId xmlns:a16="http://schemas.microsoft.com/office/drawing/2014/main" id="{528F46CF-21CB-42DF-B384-E9EE9C45CC70}"/>
                </a:ext>
              </a:extLst>
            </p:cNvPr>
            <p:cNvPicPr>
              <a:picLocks noChangeAspect="1"/>
            </p:cNvPicPr>
            <p:nvPr/>
          </p:nvPicPr>
          <p:blipFill>
            <a:blip r:embed="rId4"/>
            <a:stretch>
              <a:fillRect/>
            </a:stretch>
          </p:blipFill>
          <p:spPr>
            <a:xfrm>
              <a:off x="1770167" y="1371102"/>
              <a:ext cx="1388028" cy="4122855"/>
            </a:xfrm>
            <a:prstGeom prst="rect">
              <a:avLst/>
            </a:prstGeom>
          </p:spPr>
        </p:pic>
      </p:grpSp>
      <p:sp>
        <p:nvSpPr>
          <p:cNvPr id="2" name="正方形/長方形 1" hidden="1">
            <a:extLst>
              <a:ext uri="{FF2B5EF4-FFF2-40B4-BE49-F238E27FC236}">
                <a16:creationId xmlns:a16="http://schemas.microsoft.com/office/drawing/2014/main" id="{9AF4B896-86A8-45DD-AECC-57F0E95534D5}"/>
              </a:ext>
            </a:extLst>
          </p:cNvPr>
          <p:cNvSpPr/>
          <p:nvPr/>
        </p:nvSpPr>
        <p:spPr bwMode="auto">
          <a:xfrm>
            <a:off x="-3636912" y="5011418"/>
            <a:ext cx="2304256" cy="1081878"/>
          </a:xfrm>
          <a:prstGeom prst="rect">
            <a:avLst/>
          </a:prstGeom>
          <a:solidFill>
            <a:srgbClr val="FBE43F"/>
          </a:solidFill>
          <a:ln w="9525">
            <a:noFill/>
            <a:miter lim="800000"/>
            <a:headEnd/>
            <a:tailEnd/>
          </a:ln>
        </p:spPr>
        <p:txBody>
          <a:bodyPr rtlCol="0" anchor="ctr"/>
          <a:lstStyle/>
          <a:p>
            <a:pPr algn="ctr"/>
            <a:r>
              <a:rPr kumimoji="1" lang="ja-JP" altLang="en-US" sz="1200" b="0" i="0" dirty="0">
                <a:latin typeface="Meiryo UI" panose="020B0604030504040204" pitchFamily="50" charset="-128"/>
                <a:ea typeface="Meiryo UI" panose="020B0604030504040204" pitchFamily="50" charset="-128"/>
                <a:cs typeface="Meiryo UI" panose="020B0604030504040204" pitchFamily="50" charset="-128"/>
              </a:rPr>
              <a:t>ノート内</a:t>
            </a:r>
            <a:r>
              <a:rPr lang="ja-JP" altLang="en-US" sz="1200" b="0" i="0" dirty="0">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dirty="0">
                <a:latin typeface="Meiryo UI" panose="020B0604030504040204" pitchFamily="50" charset="-128"/>
                <a:ea typeface="Meiryo UI" panose="020B0604030504040204" pitchFamily="50" charset="-128"/>
                <a:cs typeface="Meiryo UI" panose="020B0604030504040204" pitchFamily="50" charset="-128"/>
              </a:rPr>
              <a:t>2</a:t>
            </a:r>
            <a:r>
              <a:rPr lang="ja-JP" altLang="en-US" sz="1200" b="0" i="0" dirty="0">
                <a:latin typeface="Meiryo UI" panose="020B0604030504040204" pitchFamily="50" charset="-128"/>
                <a:ea typeface="Meiryo UI" panose="020B0604030504040204" pitchFamily="50" charset="-128"/>
                <a:cs typeface="Meiryo UI" panose="020B0604030504040204" pitchFamily="50" charset="-128"/>
              </a:rPr>
              <a:t>つ目文章：</a:t>
            </a:r>
            <a:endParaRPr lang="en-US" altLang="ja-JP" sz="1200" b="0" i="0" dirty="0">
              <a:latin typeface="Meiryo UI" panose="020B0604030504040204" pitchFamily="50" charset="-128"/>
              <a:ea typeface="Meiryo UI" panose="020B0604030504040204" pitchFamily="50" charset="-128"/>
              <a:cs typeface="Meiryo UI" panose="020B0604030504040204" pitchFamily="50" charset="-128"/>
            </a:endParaRPr>
          </a:p>
          <a:p>
            <a:pPr algn="ctr"/>
            <a:r>
              <a:rPr lang="en-US" altLang="ja-JP" sz="1200" b="0" i="0" dirty="0">
                <a:latin typeface="Meiryo UI" panose="020B0604030504040204" pitchFamily="50" charset="-128"/>
                <a:ea typeface="Meiryo UI" panose="020B0604030504040204" pitchFamily="50" charset="-128"/>
                <a:cs typeface="Meiryo UI" panose="020B0604030504040204" pitchFamily="50" charset="-128"/>
              </a:rPr>
              <a:t>Chloride ions(Cl-)</a:t>
            </a:r>
            <a:r>
              <a:rPr lang="ja-JP" altLang="en-US" sz="1200" b="0" i="0" dirty="0">
                <a:latin typeface="Meiryo UI" panose="020B0604030504040204" pitchFamily="50" charset="-128"/>
                <a:ea typeface="Meiryo UI" panose="020B0604030504040204" pitchFamily="50" charset="-128"/>
                <a:cs typeface="Meiryo UI" panose="020B0604030504040204" pitchFamily="50" charset="-128"/>
              </a:rPr>
              <a:t>が変な上付きになっていますので修正ください。</a:t>
            </a:r>
            <a:br>
              <a:rPr lang="en-US" altLang="ja-JP" sz="1200" b="0" i="0" dirty="0">
                <a:latin typeface="Meiryo UI" panose="020B0604030504040204" pitchFamily="50" charset="-128"/>
                <a:ea typeface="Meiryo UI" panose="020B0604030504040204" pitchFamily="50" charset="-128"/>
                <a:cs typeface="Meiryo UI" panose="020B0604030504040204" pitchFamily="50" charset="-128"/>
              </a:rPr>
            </a:br>
            <a:r>
              <a:rPr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→申し訳ございません。</a:t>
            </a:r>
            <a:br>
              <a:rPr lang="en-US" altLang="ja-JP"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br>
            <a:r>
              <a:rPr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修正いたしました。</a:t>
            </a:r>
            <a:endParaRPr kumimoji="1" lang="ja-JP" altLang="en-US" sz="1200" b="0" i="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8C29727-93AD-4E87-BDFC-5D2501AF7D92}"/>
              </a:ext>
            </a:extLst>
          </p:cNvPr>
          <p:cNvSpPr>
            <a:spLocks noGrp="1"/>
          </p:cNvSpPr>
          <p:nvPr>
            <p:ph type="title"/>
          </p:nvPr>
        </p:nvSpPr>
        <p:spPr/>
        <p:txBody>
          <a:bodyPr rtlCol="0"/>
          <a:lstStyle/>
          <a:p>
            <a:pPr rtl="0"/>
            <a:r>
              <a:rPr lang="en-us" dirty="0"/>
              <a:t>Adverse Events</a:t>
            </a:r>
          </a:p>
        </p:txBody>
      </p:sp>
      <p:sp>
        <p:nvSpPr>
          <p:cNvPr id="5" name="テキスト ボックス 10">
            <a:extLst>
              <a:ext uri="{FF2B5EF4-FFF2-40B4-BE49-F238E27FC236}">
                <a16:creationId xmlns:a16="http://schemas.microsoft.com/office/drawing/2014/main" id="{5839DD9A-F4A5-42FC-A0B8-ADACA2371B0E}"/>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60E59FED-B168-411B-BBD6-0B0BEBEA589A}"/>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sp>
        <p:nvSpPr>
          <p:cNvPr id="14" name="テキスト ボックス 13">
            <a:extLst>
              <a:ext uri="{FF2B5EF4-FFF2-40B4-BE49-F238E27FC236}">
                <a16:creationId xmlns:a16="http://schemas.microsoft.com/office/drawing/2014/main" id="{DF05FE81-5F57-4FA1-8C04-6A8C702FDB8E}"/>
              </a:ext>
            </a:extLst>
          </p:cNvPr>
          <p:cNvSpPr txBox="1"/>
          <p:nvPr/>
        </p:nvSpPr>
        <p:spPr>
          <a:xfrm>
            <a:off x="288000" y="1102280"/>
            <a:ext cx="8568000" cy="611706"/>
          </a:xfrm>
          <a:prstGeom prst="rect">
            <a:avLst/>
          </a:prstGeom>
          <a:noFill/>
        </p:spPr>
        <p:txBody>
          <a:bodyPr wrap="square" rtlCol="0">
            <a:spAutoFit/>
          </a:bodyPr>
          <a:lstStyle/>
          <a:p>
            <a:pPr defTabSz="457200" rtl="0" eaLnBrk="1" fontAlgn="auto" hangingPunct="1">
              <a:lnSpc>
                <a:spcPct val="90000"/>
              </a:lnSpc>
              <a:spcBef>
                <a:spcPts val="0"/>
              </a:spcBef>
              <a:spcAft>
                <a:spcPts val="0"/>
              </a:spcAft>
              <a:defRPr/>
            </a:pPr>
            <a:r>
              <a:rPr lang="en-us" sz="12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 total of 45 patients (33.3%) experienced at least one AE,  including 20 patients (31.3%) in the two 12-μg capsules BID group and 25 patients (35.2%) in the one 24-μg capsule BID group. Among AEs, gastrointestinal disorders occurred in 16 patients (25.0%) in the two 12-μg capsules BID group and 17 patients (23.9%) in the one 24-μg capsule BID group.</a:t>
            </a:r>
          </a:p>
        </p:txBody>
      </p:sp>
      <p:graphicFrame>
        <p:nvGraphicFramePr>
          <p:cNvPr id="15" name="表 14">
            <a:extLst>
              <a:ext uri="{FF2B5EF4-FFF2-40B4-BE49-F238E27FC236}">
                <a16:creationId xmlns:a16="http://schemas.microsoft.com/office/drawing/2014/main" id="{566D3A63-E8D0-482B-9B89-9399CF5186C6}"/>
              </a:ext>
            </a:extLst>
          </p:cNvPr>
          <p:cNvGraphicFramePr>
            <a:graphicFrameLocks noGrp="1"/>
          </p:cNvGraphicFramePr>
          <p:nvPr>
            <p:extLst>
              <p:ext uri="{D42A27DB-BD31-4B8C-83A1-F6EECF244321}">
                <p14:modId xmlns:p14="http://schemas.microsoft.com/office/powerpoint/2010/main" val="1785005264"/>
              </p:ext>
            </p:extLst>
          </p:nvPr>
        </p:nvGraphicFramePr>
        <p:xfrm>
          <a:off x="4355977" y="2095382"/>
          <a:ext cx="4446026" cy="2563686"/>
        </p:xfrm>
        <a:graphic>
          <a:graphicData uri="http://schemas.openxmlformats.org/drawingml/2006/table">
            <a:tbl>
              <a:tblPr firstRow="1" bandRow="1"/>
              <a:tblGrid>
                <a:gridCol w="2160240">
                  <a:extLst>
                    <a:ext uri="{9D8B030D-6E8A-4147-A177-3AD203B41FA5}">
                      <a16:colId xmlns:a16="http://schemas.microsoft.com/office/drawing/2014/main" val="3198517989"/>
                    </a:ext>
                  </a:extLst>
                </a:gridCol>
                <a:gridCol w="1142893">
                  <a:extLst>
                    <a:ext uri="{9D8B030D-6E8A-4147-A177-3AD203B41FA5}">
                      <a16:colId xmlns:a16="http://schemas.microsoft.com/office/drawing/2014/main" val="570084278"/>
                    </a:ext>
                  </a:extLst>
                </a:gridCol>
                <a:gridCol w="1142893">
                  <a:extLst>
                    <a:ext uri="{9D8B030D-6E8A-4147-A177-3AD203B41FA5}">
                      <a16:colId xmlns:a16="http://schemas.microsoft.com/office/drawing/2014/main" val="126836986"/>
                    </a:ext>
                  </a:extLst>
                </a:gridCol>
              </a:tblGrid>
              <a:tr h="303582">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b="0" i="0" u="none" strike="noStrike" kern="1200" cap="none" spc="0" normalizeH="0" noProof="0" dirty="0">
                          <a:ln>
                            <a:noFill/>
                          </a:ln>
                          <a:solidFill>
                            <a:schemeClr val="bg1"/>
                          </a:solidFill>
                          <a:effectLst/>
                          <a:uLnTx/>
                          <a:uFillTx/>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a:t>
                      </a:r>
                      <a:r>
                        <a:rPr 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a:t>
                      </a:r>
                      <a:r>
                        <a:rPr kumimoji="1" 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b="1" dirty="0">
                          <a:latin typeface="Calibri" panose="020F0502020204030204" pitchFamily="34" charset="0"/>
                          <a:ea typeface="メイリオ" panose="020B0604030504040204" pitchFamily="50" charset="-128"/>
                          <a:cs typeface="Calibri" panose="020F0502020204030204" pitchFamily="34" charset="0"/>
                        </a:rPr>
                        <a:t>Gastrointestinal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16 (25.0)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17 (23.9)</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Nausea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11 (17.2)</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7 (9.9)</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Diarrhea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6 (9.4)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11 (15.5)</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Abdominal discomfort</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2 (3.1)</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1 (1.4)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Vomiting</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2 (3.1)</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3939586"/>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Abdominal bloating</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423000"/>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a:t>
                      </a:r>
                      <a:r>
                        <a:rPr lang="en-us" sz="1100">
                          <a:solidFill>
                            <a:schemeClr val="tx1"/>
                          </a:solidFill>
                          <a:latin typeface="Calibri" panose="020F0502020204030204" pitchFamily="34" charset="0"/>
                          <a:ea typeface="メイリオ" panose="020B0604030504040204" pitchFamily="50" charset="-128"/>
                          <a:cs typeface="Calibri" panose="020F0502020204030204" pitchFamily="34" charset="0"/>
                        </a:rPr>
                        <a:t>Abdominal pain</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0213291"/>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Upper abdominal pain</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73299756"/>
                  </a:ext>
                </a:extLst>
              </a:tr>
              <a:tr h="122766">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　Soft stools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9250842"/>
                  </a:ext>
                </a:extLst>
              </a:tr>
              <a:tr h="21317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solidFill>
                            <a:schemeClr val="tx1"/>
                          </a:solidFill>
                          <a:latin typeface="Calibri" panose="020F0502020204030204" pitchFamily="34" charset="0"/>
                          <a:ea typeface="メイリオ" panose="020B0604030504040204" pitchFamily="50" charset="-128"/>
                          <a:cs typeface="Calibri" panose="020F0502020204030204" pitchFamily="34" charset="0"/>
                        </a:rPr>
                        <a:t>　Gastrointestinal hypermotility</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75342"/>
                  </a:ext>
                </a:extLst>
              </a:tr>
            </a:tbl>
          </a:graphicData>
        </a:graphic>
      </p:graphicFrame>
      <p:graphicFrame>
        <p:nvGraphicFramePr>
          <p:cNvPr id="16" name="表 15">
            <a:extLst>
              <a:ext uri="{FF2B5EF4-FFF2-40B4-BE49-F238E27FC236}">
                <a16:creationId xmlns:a16="http://schemas.microsoft.com/office/drawing/2014/main" id="{E2AADC09-208A-48FC-9E5E-FDEB0E44DEAF}"/>
              </a:ext>
            </a:extLst>
          </p:cNvPr>
          <p:cNvGraphicFramePr>
            <a:graphicFrameLocks noGrp="1"/>
          </p:cNvGraphicFramePr>
          <p:nvPr>
            <p:extLst>
              <p:ext uri="{D42A27DB-BD31-4B8C-83A1-F6EECF244321}">
                <p14:modId xmlns:p14="http://schemas.microsoft.com/office/powerpoint/2010/main" val="4034936043"/>
              </p:ext>
            </p:extLst>
          </p:nvPr>
        </p:nvGraphicFramePr>
        <p:xfrm>
          <a:off x="342000" y="2095382"/>
          <a:ext cx="3869960" cy="1366380"/>
        </p:xfrm>
        <a:graphic>
          <a:graphicData uri="http://schemas.openxmlformats.org/drawingml/2006/table">
            <a:tbl>
              <a:tblPr firstRow="1" bandRow="1"/>
              <a:tblGrid>
                <a:gridCol w="1637712">
                  <a:extLst>
                    <a:ext uri="{9D8B030D-6E8A-4147-A177-3AD203B41FA5}">
                      <a16:colId xmlns:a16="http://schemas.microsoft.com/office/drawing/2014/main" val="3198517989"/>
                    </a:ext>
                  </a:extLst>
                </a:gridCol>
                <a:gridCol w="1116124">
                  <a:extLst>
                    <a:ext uri="{9D8B030D-6E8A-4147-A177-3AD203B41FA5}">
                      <a16:colId xmlns:a16="http://schemas.microsoft.com/office/drawing/2014/main" val="570084278"/>
                    </a:ext>
                  </a:extLst>
                </a:gridCol>
                <a:gridCol w="1116124">
                  <a:extLst>
                    <a:ext uri="{9D8B030D-6E8A-4147-A177-3AD203B41FA5}">
                      <a16:colId xmlns:a16="http://schemas.microsoft.com/office/drawing/2014/main" val="126836986"/>
                    </a:ext>
                  </a:extLst>
                </a:gridCol>
              </a:tblGrid>
              <a:tr h="39600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b="0" i="0" u="none" strike="noStrike" kern="1200" cap="none" spc="0" normalizeH="0" noProof="0" dirty="0">
                          <a:ln>
                            <a:noFill/>
                          </a:ln>
                          <a:solidFill>
                            <a:schemeClr val="bg1"/>
                          </a:solidFill>
                          <a:effectLst/>
                          <a:uLnTx/>
                          <a:uFillTx/>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 BID</a:t>
                      </a:r>
                    </a:p>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a:t>
                      </a:r>
                      <a:r>
                        <a:rPr kumimoji="1" 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spcBef>
                          <a:spcPts val="0"/>
                        </a:spcBef>
                        <a:spcAft>
                          <a:spcPts val="0"/>
                        </a:spcAft>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25200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At least one AE</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20 (31.3)</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25 (35.2)</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5200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spc="0">
                          <a:latin typeface="Calibri" panose="020F0502020204030204" pitchFamily="34" charset="0"/>
                          <a:ea typeface="メイリオ" panose="020B0604030504040204" pitchFamily="50" charset="-128"/>
                          <a:cs typeface="Calibri" panose="020F0502020204030204" pitchFamily="34" charset="0"/>
                        </a:rPr>
                        <a:t>Treatment-related AEs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16 (25.0)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21 (29.6)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5200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AEs leading to treatment discontinuation</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spcBef>
                          <a:spcPts val="0"/>
                        </a:spcBef>
                        <a:spcAft>
                          <a:spcPts val="0"/>
                        </a:spcAft>
                      </a:pPr>
                      <a:r>
                        <a:rPr lang="en-us" sz="1100" dirty="0">
                          <a:latin typeface="Calibri" panose="020F0502020204030204" pitchFamily="34" charset="0"/>
                          <a:ea typeface="メイリオ" panose="020B0604030504040204" pitchFamily="50" charset="-128"/>
                          <a:cs typeface="Calibri" panose="020F0502020204030204" pitchFamily="34" charset="0"/>
                        </a:rPr>
                        <a:t>1 (1.4)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bl>
          </a:graphicData>
        </a:graphic>
      </p:graphicFrame>
      <p:sp>
        <p:nvSpPr>
          <p:cNvPr id="17" name="テキスト ボックス 16">
            <a:extLst>
              <a:ext uri="{FF2B5EF4-FFF2-40B4-BE49-F238E27FC236}">
                <a16:creationId xmlns:a16="http://schemas.microsoft.com/office/drawing/2014/main" id="{2EBC5431-CFEB-4376-BC10-A8784AF6E166}"/>
              </a:ext>
            </a:extLst>
          </p:cNvPr>
          <p:cNvSpPr txBox="1"/>
          <p:nvPr/>
        </p:nvSpPr>
        <p:spPr>
          <a:xfrm>
            <a:off x="356889" y="1847003"/>
            <a:ext cx="455253" cy="252752"/>
          </a:xfrm>
          <a:prstGeom prst="rect">
            <a:avLst/>
          </a:prstGeom>
          <a:noFill/>
        </p:spPr>
        <p:txBody>
          <a:bodyPr wrap="none" lIns="0" tIns="36000" rIns="0" bIns="36000" rtlCol="0">
            <a:spAutoFit/>
          </a:bodyPr>
          <a:lstStyle/>
          <a:p>
            <a:pPr defTabSz="457200" rtl="0" eaLnBrk="1" fontAlgn="auto" hangingPunct="1">
              <a:lnSpc>
                <a:spcPct val="90000"/>
              </a:lnSpc>
              <a:spcBef>
                <a:spcPts val="0"/>
              </a:spcBef>
              <a:spcAft>
                <a:spcPts val="0"/>
              </a:spcAft>
              <a:defRPr/>
            </a:pPr>
            <a:r>
              <a:rPr lang="en-us" sz="1300" b="0" i="0">
                <a:solidFill>
                  <a:srgbClr val="549117"/>
                </a:solidFill>
                <a:latin typeface="Calibri" panose="020F0502020204030204" pitchFamily="34" charset="0"/>
                <a:ea typeface="メイリオ" panose="020B0604030504040204" pitchFamily="50" charset="-128"/>
                <a:cs typeface="Calibri" panose="020F0502020204030204" pitchFamily="34" charset="0"/>
              </a:rPr>
              <a:t>All AEs</a:t>
            </a:r>
          </a:p>
        </p:txBody>
      </p:sp>
      <p:sp>
        <p:nvSpPr>
          <p:cNvPr id="18" name="テキスト ボックス 17">
            <a:extLst>
              <a:ext uri="{FF2B5EF4-FFF2-40B4-BE49-F238E27FC236}">
                <a16:creationId xmlns:a16="http://schemas.microsoft.com/office/drawing/2014/main" id="{3E971C4B-66FC-4811-86A6-8399490A41A8}"/>
              </a:ext>
            </a:extLst>
          </p:cNvPr>
          <p:cNvSpPr txBox="1"/>
          <p:nvPr/>
        </p:nvSpPr>
        <p:spPr>
          <a:xfrm>
            <a:off x="4366250" y="1844824"/>
            <a:ext cx="1743619" cy="252752"/>
          </a:xfrm>
          <a:prstGeom prst="rect">
            <a:avLst/>
          </a:prstGeom>
          <a:noFill/>
        </p:spPr>
        <p:txBody>
          <a:bodyPr wrap="none" lIns="0" tIns="36000" rIns="0" bIns="36000" rtlCol="0">
            <a:spAutoFit/>
          </a:bodyPr>
          <a:lstStyle/>
          <a:p>
            <a:pPr defTabSz="457200" rtl="0" eaLnBrk="1" fontAlgn="auto" hangingPunct="1">
              <a:lnSpc>
                <a:spcPct val="90000"/>
              </a:lnSpc>
              <a:spcBef>
                <a:spcPts val="0"/>
              </a:spcBef>
              <a:spcAft>
                <a:spcPts val="0"/>
              </a:spcAft>
              <a:defRPr/>
            </a:pPr>
            <a:r>
              <a:rPr lang="en-us" sz="1300" b="0" i="0" dirty="0">
                <a:solidFill>
                  <a:srgbClr val="549117"/>
                </a:solidFill>
                <a:latin typeface="Calibri" panose="020F0502020204030204" pitchFamily="34" charset="0"/>
                <a:ea typeface="メイリオ" panose="020B0604030504040204" pitchFamily="50" charset="-128"/>
                <a:cs typeface="Calibri" panose="020F0502020204030204" pitchFamily="34" charset="0"/>
              </a:rPr>
              <a:t>Gastrointestinal disorders</a:t>
            </a:r>
          </a:p>
        </p:txBody>
      </p:sp>
      <p:sp>
        <p:nvSpPr>
          <p:cNvPr id="19" name="テキスト ボックス 18">
            <a:extLst>
              <a:ext uri="{FF2B5EF4-FFF2-40B4-BE49-F238E27FC236}">
                <a16:creationId xmlns:a16="http://schemas.microsoft.com/office/drawing/2014/main" id="{00C5188F-FE2B-49AB-9D8E-98E4C3DC1ED5}"/>
              </a:ext>
            </a:extLst>
          </p:cNvPr>
          <p:cNvSpPr txBox="1"/>
          <p:nvPr/>
        </p:nvSpPr>
        <p:spPr>
          <a:xfrm>
            <a:off x="261685" y="3552483"/>
            <a:ext cx="3878267" cy="867930"/>
          </a:xfrm>
          <a:prstGeom prst="rect">
            <a:avLst/>
          </a:prstGeom>
          <a:noFill/>
        </p:spPr>
        <p:txBody>
          <a:bodyPr wrap="square" lIns="72000" rIns="72000" rtlCol="0">
            <a:spAutoFit/>
          </a:bodyPr>
          <a:lstStyle/>
          <a:p>
            <a:pPr marL="180975" indent="-180975" defTabSz="457200" rtl="0" eaLnBrk="1" fontAlgn="auto" hangingPunct="1">
              <a:lnSpc>
                <a:spcPct val="90000"/>
              </a:lnSpc>
              <a:spcBef>
                <a:spcPts val="0"/>
              </a:spcBef>
              <a:spcAft>
                <a:spcPts val="0"/>
              </a:spcAft>
              <a:buClr>
                <a:srgbClr val="549117"/>
              </a:buClr>
              <a:buFont typeface="Wingdings" panose="05000000000000000000" pitchFamily="2" charset="2"/>
              <a:buChar char="l"/>
              <a:defRPr/>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Palpitations in 1 patient was the only AE leading to discontinuation of study treatment.</a:t>
            </a:r>
            <a:endParaRPr lang="en-US" altLang="ja-JP"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180975" indent="-180975" defTabSz="457200" eaLnBrk="1" fontAlgn="auto" hangingPunct="1">
              <a:lnSpc>
                <a:spcPct val="90000"/>
              </a:lnSpc>
              <a:spcBef>
                <a:spcPts val="0"/>
              </a:spcBef>
              <a:spcAft>
                <a:spcPts val="0"/>
              </a:spcAft>
              <a:buClr>
                <a:srgbClr val="549117"/>
              </a:buClr>
              <a:buFont typeface="Wingdings" panose="05000000000000000000" pitchFamily="2" charset="2"/>
              <a:buChar char="l"/>
              <a:defRPr/>
            </a:pP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There were no deaths or </a:t>
            </a: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serious adverse events </a:t>
            </a:r>
            <a:r>
              <a:rPr lang="en-us" sz="14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(SAEs).</a:t>
            </a:r>
          </a:p>
        </p:txBody>
      </p:sp>
      <p:sp>
        <p:nvSpPr>
          <p:cNvPr id="21" name="テキスト ボックス 22">
            <a:extLst>
              <a:ext uri="{FF2B5EF4-FFF2-40B4-BE49-F238E27FC236}">
                <a16:creationId xmlns:a16="http://schemas.microsoft.com/office/drawing/2014/main" id="{116C14EE-D123-44E2-B5DE-934442B3EBF4}"/>
              </a:ext>
            </a:extLst>
          </p:cNvPr>
          <p:cNvSpPr txBox="1">
            <a:spLocks noChangeArrowheads="1"/>
          </p:cNvSpPr>
          <p:nvPr/>
        </p:nvSpPr>
        <p:spPr bwMode="auto">
          <a:xfrm>
            <a:off x="342000" y="4906682"/>
            <a:ext cx="8622488" cy="157802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5400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5488" indent="-725488"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20"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22" name="テキスト ボックス 21">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98306764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7C48941-C591-44A8-BCEF-152DCBB568F9}"/>
              </a:ext>
            </a:extLst>
          </p:cNvPr>
          <p:cNvSpPr>
            <a:spLocks noGrp="1"/>
          </p:cNvSpPr>
          <p:nvPr>
            <p:ph type="title"/>
          </p:nvPr>
        </p:nvSpPr>
        <p:spPr/>
        <p:txBody>
          <a:bodyPr rtlCol="0"/>
          <a:lstStyle/>
          <a:p>
            <a:pPr rtl="0"/>
            <a:r>
              <a:rPr lang="en-us" dirty="0"/>
              <a:t>Adverse events: Other than gastrointestinal disorders</a:t>
            </a:r>
            <a:endParaRPr kumimoji="1" lang="ja-JP" altLang="en-US" dirty="0"/>
          </a:p>
        </p:txBody>
      </p:sp>
      <p:sp>
        <p:nvSpPr>
          <p:cNvPr id="5" name="テキスト ボックス 10">
            <a:extLst>
              <a:ext uri="{FF2B5EF4-FFF2-40B4-BE49-F238E27FC236}">
                <a16:creationId xmlns:a16="http://schemas.microsoft.com/office/drawing/2014/main" id="{0743FEC0-07F2-412E-9281-36C7430C5A5B}"/>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32D4565D-711C-4D24-8A35-95CA7A1BBE03}"/>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graphicFrame>
        <p:nvGraphicFramePr>
          <p:cNvPr id="11" name="表 10">
            <a:extLst>
              <a:ext uri="{FF2B5EF4-FFF2-40B4-BE49-F238E27FC236}">
                <a16:creationId xmlns:a16="http://schemas.microsoft.com/office/drawing/2014/main" id="{5EF47620-F7EE-4079-88D6-64A695F589FF}"/>
              </a:ext>
            </a:extLst>
          </p:cNvPr>
          <p:cNvGraphicFramePr>
            <a:graphicFrameLocks noGrp="1"/>
          </p:cNvGraphicFramePr>
          <p:nvPr>
            <p:extLst>
              <p:ext uri="{D42A27DB-BD31-4B8C-83A1-F6EECF244321}">
                <p14:modId xmlns:p14="http://schemas.microsoft.com/office/powerpoint/2010/main" val="2331300434"/>
              </p:ext>
            </p:extLst>
          </p:nvPr>
        </p:nvGraphicFramePr>
        <p:xfrm>
          <a:off x="234014" y="1494235"/>
          <a:ext cx="4355999" cy="3307142"/>
        </p:xfrm>
        <a:graphic>
          <a:graphicData uri="http://schemas.openxmlformats.org/drawingml/2006/table">
            <a:tbl>
              <a:tblPr firstRow="1" bandRow="1"/>
              <a:tblGrid>
                <a:gridCol w="2476017">
                  <a:extLst>
                    <a:ext uri="{9D8B030D-6E8A-4147-A177-3AD203B41FA5}">
                      <a16:colId xmlns:a16="http://schemas.microsoft.com/office/drawing/2014/main" val="3198517989"/>
                    </a:ext>
                  </a:extLst>
                </a:gridCol>
                <a:gridCol w="939991">
                  <a:extLst>
                    <a:ext uri="{9D8B030D-6E8A-4147-A177-3AD203B41FA5}">
                      <a16:colId xmlns:a16="http://schemas.microsoft.com/office/drawing/2014/main" val="570084278"/>
                    </a:ext>
                  </a:extLst>
                </a:gridCol>
                <a:gridCol w="939991">
                  <a:extLst>
                    <a:ext uri="{9D8B030D-6E8A-4147-A177-3AD203B41FA5}">
                      <a16:colId xmlns:a16="http://schemas.microsoft.com/office/drawing/2014/main" val="126836986"/>
                    </a:ext>
                  </a:extLst>
                </a:gridCol>
              </a:tblGrid>
              <a:tr h="448662">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b="0" i="0" u="none" strike="noStrike" kern="1200" cap="none" spc="0" normalizeH="0" noProof="0" dirty="0">
                          <a:ln>
                            <a:noFill/>
                          </a:ln>
                          <a:solidFill>
                            <a:schemeClr val="bg1"/>
                          </a:solidFill>
                          <a:effectLst/>
                          <a:uLnTx/>
                          <a:uFillTx/>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a:t>
                      </a:r>
                      <a:r>
                        <a:rPr 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a:t>
                      </a:r>
                      <a:r>
                        <a:rPr kumimoji="1" 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18761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latin typeface="Calibri" panose="020F0502020204030204" pitchFamily="34" charset="0"/>
                          <a:ea typeface="メイリオ" panose="020B0604030504040204" pitchFamily="50" charset="-128"/>
                          <a:cs typeface="Calibri" panose="020F0502020204030204" pitchFamily="34" charset="0"/>
                        </a:rPr>
                        <a:t>Infections and infestations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3 </a:t>
                      </a:r>
                      <a:r>
                        <a:rPr lang="en-US" sz="900" dirty="0">
                          <a:latin typeface="Calibri" panose="020F0502020204030204" pitchFamily="34" charset="0"/>
                          <a:ea typeface="メイリオ" panose="020B0604030504040204" pitchFamily="50" charset="-128"/>
                          <a:cs typeface="Calibri" panose="020F0502020204030204" pitchFamily="34" charset="0"/>
                        </a:rPr>
                        <a:t>(</a:t>
                      </a:r>
                      <a:r>
                        <a:rPr lang="en-us" sz="900" dirty="0">
                          <a:latin typeface="Calibri" panose="020F0502020204030204" pitchFamily="34" charset="0"/>
                          <a:ea typeface="メイリオ" panose="020B0604030504040204" pitchFamily="50" charset="-128"/>
                          <a:cs typeface="Calibri" panose="020F0502020204030204" pitchFamily="34" charset="0"/>
                        </a:rPr>
                        <a:t>4.7)</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5 </a:t>
                      </a:r>
                      <a:r>
                        <a:rPr lang="en-US" sz="900" dirty="0">
                          <a:latin typeface="Calibri" panose="020F0502020204030204" pitchFamily="34" charset="0"/>
                          <a:ea typeface="メイリオ" panose="020B0604030504040204" pitchFamily="50" charset="-128"/>
                          <a:cs typeface="Calibri" panose="020F0502020204030204" pitchFamily="34" charset="0"/>
                        </a:rPr>
                        <a:t>(</a:t>
                      </a:r>
                      <a:r>
                        <a:rPr lang="en-us" sz="900" dirty="0">
                          <a:latin typeface="Calibri" panose="020F0502020204030204" pitchFamily="34" charset="0"/>
                          <a:ea typeface="メイリオ" panose="020B0604030504040204" pitchFamily="50" charset="-128"/>
                          <a:cs typeface="Calibri" panose="020F0502020204030204" pitchFamily="34" charset="0"/>
                        </a:rPr>
                        <a:t>7.0)</a:t>
                      </a:r>
                      <a:endParaRPr kumimoji="1" lang="en-US" altLang="ja-JP"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Nasopharyngitis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2 </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2.8)</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Oral herpes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Bronchitis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Influenza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3939586"/>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Pharyngitis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423000"/>
                  </a:ext>
                </a:extLst>
              </a:tr>
              <a:tr h="31814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General disorders and administration site conditions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3 </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4.2)</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0213291"/>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Chest discomfort</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73299756"/>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　</a:t>
                      </a: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Feeling abnormal</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9250842"/>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Peripheral edema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75342"/>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Thirst</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4114257"/>
                  </a:ext>
                </a:extLst>
              </a:tr>
              <a:tr h="220141">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Respiratory, thoracic and mediastinal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1096113"/>
                  </a:ext>
                </a:extLst>
              </a:tr>
              <a:tr h="191244">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0">
                          <a:solidFill>
                            <a:schemeClr val="tx1">
                              <a:lumMod val="95000"/>
                              <a:lumOff val="5000"/>
                            </a:schemeClr>
                          </a:solidFill>
                          <a:latin typeface="Calibri" panose="020F0502020204030204" pitchFamily="34" charset="0"/>
                          <a:ea typeface="メイリオ" panose="020B0604030504040204" pitchFamily="50" charset="-128"/>
                          <a:cs typeface="Calibri" panose="020F0502020204030204" pitchFamily="34" charset="0"/>
                        </a:rPr>
                        <a:t>　Dyspnea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latin typeface="Calibri" panose="020F0502020204030204" pitchFamily="34" charset="0"/>
                          <a:ea typeface="メイリオ" panose="020B0604030504040204" pitchFamily="50" charset="-128"/>
                          <a:cs typeface="Calibri" panose="020F0502020204030204" pitchFamily="34" charset="0"/>
                        </a:rPr>
                        <a:t>1</a:t>
                      </a:r>
                      <a:r>
                        <a:rPr lang="en-US" sz="900" dirty="0">
                          <a:latin typeface="Calibri" panose="020F0502020204030204" pitchFamily="34" charset="0"/>
                          <a:ea typeface="メイリオ" panose="020B0604030504040204" pitchFamily="50" charset="-128"/>
                          <a:cs typeface="Calibri" panose="020F0502020204030204" pitchFamily="34" charset="0"/>
                        </a:rPr>
                        <a:t> (</a:t>
                      </a:r>
                      <a:r>
                        <a:rPr lang="en-us" sz="9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58891029"/>
                  </a:ext>
                </a:extLst>
              </a:tr>
              <a:tr h="220141">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Upper respiratory tract inflammation</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1794529"/>
                  </a:ext>
                </a:extLst>
              </a:tr>
            </a:tbl>
          </a:graphicData>
        </a:graphic>
      </p:graphicFrame>
      <p:graphicFrame>
        <p:nvGraphicFramePr>
          <p:cNvPr id="12" name="表 11">
            <a:extLst>
              <a:ext uri="{FF2B5EF4-FFF2-40B4-BE49-F238E27FC236}">
                <a16:creationId xmlns:a16="http://schemas.microsoft.com/office/drawing/2014/main" id="{E29567F4-E738-4AC2-89CD-15C5C7B3CAAF}"/>
              </a:ext>
            </a:extLst>
          </p:cNvPr>
          <p:cNvGraphicFramePr>
            <a:graphicFrameLocks noGrp="1"/>
          </p:cNvGraphicFramePr>
          <p:nvPr>
            <p:extLst>
              <p:ext uri="{D42A27DB-BD31-4B8C-83A1-F6EECF244321}">
                <p14:modId xmlns:p14="http://schemas.microsoft.com/office/powerpoint/2010/main" val="2304301403"/>
              </p:ext>
            </p:extLst>
          </p:nvPr>
        </p:nvGraphicFramePr>
        <p:xfrm>
          <a:off x="4713714" y="1492077"/>
          <a:ext cx="4178766" cy="3309297"/>
        </p:xfrm>
        <a:graphic>
          <a:graphicData uri="http://schemas.openxmlformats.org/drawingml/2006/table">
            <a:tbl>
              <a:tblPr firstRow="1" bandRow="1"/>
              <a:tblGrid>
                <a:gridCol w="2306558">
                  <a:extLst>
                    <a:ext uri="{9D8B030D-6E8A-4147-A177-3AD203B41FA5}">
                      <a16:colId xmlns:a16="http://schemas.microsoft.com/office/drawing/2014/main" val="3198517989"/>
                    </a:ext>
                  </a:extLst>
                </a:gridCol>
                <a:gridCol w="936104">
                  <a:extLst>
                    <a:ext uri="{9D8B030D-6E8A-4147-A177-3AD203B41FA5}">
                      <a16:colId xmlns:a16="http://schemas.microsoft.com/office/drawing/2014/main" val="570084278"/>
                    </a:ext>
                  </a:extLst>
                </a:gridCol>
                <a:gridCol w="936104">
                  <a:extLst>
                    <a:ext uri="{9D8B030D-6E8A-4147-A177-3AD203B41FA5}">
                      <a16:colId xmlns:a16="http://schemas.microsoft.com/office/drawing/2014/main" val="126836986"/>
                    </a:ext>
                  </a:extLst>
                </a:gridCol>
              </a:tblGrid>
              <a:tr h="454585">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b="0" i="0" u="none" strike="noStrike" kern="1200" cap="none" spc="0" normalizeH="0" noProof="0" dirty="0">
                          <a:ln>
                            <a:noFill/>
                          </a:ln>
                          <a:solidFill>
                            <a:schemeClr val="bg1"/>
                          </a:solidFill>
                          <a:effectLst/>
                          <a:uLnTx/>
                          <a:uFillTx/>
                          <a:latin typeface="Calibri" panose="020F0502020204030204" pitchFamily="34" charset="0"/>
                          <a:ea typeface="メイリオ" panose="020B0604030504040204" pitchFamily="50" charset="-128"/>
                          <a:cs typeface="Calibri" panose="020F0502020204030204" pitchFamily="34" charset="0"/>
                        </a:rPr>
                        <a:t>n (%)</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a:t>
                      </a:r>
                      <a:r>
                        <a:rPr 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a:t>
                      </a:r>
                      <a:r>
                        <a:rPr kumimoji="1" 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BID</a:t>
                      </a:r>
                    </a:p>
                    <a:p>
                      <a:pPr algn="ctr" rtl="0">
                        <a:lnSpc>
                          <a:spcPct val="90000"/>
                        </a:lnSpc>
                      </a:pPr>
                      <a:r>
                        <a:rPr lang="en-us" sz="9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9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dirty="0">
                          <a:solidFill>
                            <a:schemeClr val="tx1"/>
                          </a:solidFill>
                          <a:latin typeface="Calibri" panose="020F0502020204030204" pitchFamily="34" charset="0"/>
                          <a:ea typeface="メイリオ" panose="020B0604030504040204" pitchFamily="50" charset="-128"/>
                          <a:cs typeface="Calibri" panose="020F0502020204030204" pitchFamily="34" charset="0"/>
                        </a:rPr>
                        <a:t>Cardiac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03314011"/>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Palpitations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8582994"/>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Ear and labyrinth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52598215"/>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Dizziness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8733115"/>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Investigations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22795537"/>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spc="-20">
                          <a:solidFill>
                            <a:schemeClr val="tx1"/>
                          </a:solidFill>
                          <a:latin typeface="Calibri" panose="020F0502020204030204" pitchFamily="34" charset="0"/>
                          <a:ea typeface="メイリオ" panose="020B0604030504040204" pitchFamily="50" charset="-128"/>
                          <a:cs typeface="Calibri" panose="020F0502020204030204" pitchFamily="34" charset="0"/>
                        </a:rPr>
                        <a:t>　Blood creatine phosphokinase increased</a:t>
                      </a:r>
                    </a:p>
                  </a:txBody>
                  <a:tcPr marR="36000"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642221"/>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Metabolism and nutrition disorders</a:t>
                      </a:r>
                      <a:endParaRPr kumimoji="1" lang="en-US" altLang="ja-JP" sz="900" b="1"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28478481"/>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Appetite impaired</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5599033"/>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Nervous system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1500365"/>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Headache</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21254093"/>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a:solidFill>
                            <a:schemeClr val="tx1"/>
                          </a:solidFill>
                          <a:latin typeface="Calibri" panose="020F0502020204030204" pitchFamily="34" charset="0"/>
                          <a:ea typeface="メイリオ" panose="020B0604030504040204" pitchFamily="50" charset="-128"/>
                          <a:cs typeface="Calibri" panose="020F0502020204030204" pitchFamily="34" charset="0"/>
                        </a:rPr>
                        <a:t>Reproductive system and breast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0457742"/>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　Dysmenorrhea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9838580"/>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b="1" dirty="0">
                          <a:solidFill>
                            <a:schemeClr val="tx1"/>
                          </a:solidFill>
                          <a:latin typeface="Calibri" panose="020F0502020204030204" pitchFamily="34" charset="0"/>
                          <a:ea typeface="メイリオ" panose="020B0604030504040204" pitchFamily="50" charset="-128"/>
                          <a:cs typeface="Calibri" panose="020F0502020204030204" pitchFamily="34" charset="0"/>
                        </a:rPr>
                        <a:t>Skin and subcutaneous tissue disorders</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88360411"/>
                  </a:ext>
                </a:extLst>
              </a:tr>
              <a:tr h="203908">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Eczema</a:t>
                      </a: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 (</a:t>
                      </a: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900" dirty="0">
                          <a:solidFill>
                            <a:schemeClr val="tx1"/>
                          </a:solidFill>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900" baseline="0" dirty="0">
                        <a:solidFill>
                          <a:schemeClr val="tx1"/>
                        </a:solidFill>
                        <a:latin typeface="Calibri" panose="020F0502020204030204" pitchFamily="34" charset="0"/>
                        <a:ea typeface="メイリオ" panose="020B0604030504040204" pitchFamily="50" charset="-128"/>
                        <a:cs typeface="Calibri" panose="020F0502020204030204" pitchFamily="34" charset="0"/>
                      </a:endParaRPr>
                    </a:p>
                  </a:txBody>
                  <a:tcPr marT="36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26836645"/>
                  </a:ext>
                </a:extLst>
              </a:tr>
            </a:tbl>
          </a:graphicData>
        </a:graphic>
      </p:graphicFrame>
      <p:sp>
        <p:nvSpPr>
          <p:cNvPr id="13" name="テキスト ボックス 12">
            <a:extLst>
              <a:ext uri="{FF2B5EF4-FFF2-40B4-BE49-F238E27FC236}">
                <a16:creationId xmlns:a16="http://schemas.microsoft.com/office/drawing/2014/main" id="{D2EC26A2-55E0-4705-90B2-39A78CED05C8}"/>
              </a:ext>
            </a:extLst>
          </p:cNvPr>
          <p:cNvSpPr txBox="1"/>
          <p:nvPr/>
        </p:nvSpPr>
        <p:spPr>
          <a:xfrm>
            <a:off x="252000" y="1149905"/>
            <a:ext cx="8640000" cy="265457"/>
          </a:xfrm>
          <a:prstGeom prst="rect">
            <a:avLst/>
          </a:prstGeom>
          <a:noFill/>
        </p:spPr>
        <p:txBody>
          <a:bodyPr wrap="square" rtlCol="0">
            <a:spAutoFit/>
          </a:bodyPr>
          <a:lstStyle/>
          <a:p>
            <a:pPr defTabSz="457200" rtl="0" eaLnBrk="1" fontAlgn="auto" hangingPunct="1">
              <a:lnSpc>
                <a:spcPct val="90000"/>
              </a:lnSpc>
              <a:spcBef>
                <a:spcPts val="0"/>
              </a:spcBef>
              <a:spcAft>
                <a:spcPts val="0"/>
              </a:spcAft>
            </a:pPr>
            <a:r>
              <a:rPr lang="en-us" sz="12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Other than gastrointestinal disorders, the following AEs were observed:</a:t>
            </a:r>
            <a:endParaRPr lang="en-US" altLang="ja-JP" sz="125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5" name="テキスト ボックス 22">
            <a:extLst>
              <a:ext uri="{FF2B5EF4-FFF2-40B4-BE49-F238E27FC236}">
                <a16:creationId xmlns:a16="http://schemas.microsoft.com/office/drawing/2014/main" id="{BD8352D2-171E-4216-82C0-75F8C9A08F90}"/>
              </a:ext>
            </a:extLst>
          </p:cNvPr>
          <p:cNvSpPr txBox="1">
            <a:spLocks noChangeArrowheads="1"/>
          </p:cNvSpPr>
          <p:nvPr/>
        </p:nvSpPr>
        <p:spPr bwMode="auto">
          <a:xfrm>
            <a:off x="342000" y="4924857"/>
            <a:ext cx="8604000" cy="155984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33475" indent="-1133475"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14"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6" name="テキスト ボックス 15">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359592460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C9FF46-2DDA-4ECA-B3A8-BB167FD4129A}"/>
              </a:ext>
            </a:extLst>
          </p:cNvPr>
          <p:cNvSpPr>
            <a:spLocks noGrp="1"/>
          </p:cNvSpPr>
          <p:nvPr>
            <p:ph type="title"/>
          </p:nvPr>
        </p:nvSpPr>
        <p:spPr/>
        <p:txBody>
          <a:bodyPr rtlCol="0"/>
          <a:lstStyle/>
          <a:p>
            <a:pPr rtl="0"/>
            <a:r>
              <a:rPr lang="en-us" dirty="0"/>
              <a:t>(Reference) Adverse events: nausea and diarrhea</a:t>
            </a:r>
            <a:endParaRPr kumimoji="1" lang="ja-JP" altLang="en-US" dirty="0"/>
          </a:p>
        </p:txBody>
      </p:sp>
      <p:sp>
        <p:nvSpPr>
          <p:cNvPr id="5" name="テキスト ボックス 10">
            <a:extLst>
              <a:ext uri="{FF2B5EF4-FFF2-40B4-BE49-F238E27FC236}">
                <a16:creationId xmlns:a16="http://schemas.microsoft.com/office/drawing/2014/main" id="{BFAA5346-FEFA-4FCB-A332-E7E9A47F50DC}"/>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6" name="正方形/長方形 5">
            <a:extLst>
              <a:ext uri="{FF2B5EF4-FFF2-40B4-BE49-F238E27FC236}">
                <a16:creationId xmlns:a16="http://schemas.microsoft.com/office/drawing/2014/main" id="{DFFF9019-E581-46D5-9D69-691A6B0743C1}"/>
              </a:ext>
            </a:extLst>
          </p:cNvPr>
          <p:cNvSpPr/>
          <p:nvPr/>
        </p:nvSpPr>
        <p:spPr>
          <a:xfrm>
            <a:off x="371810" y="6549523"/>
            <a:ext cx="5206554" cy="2492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*Patients with less than 3 SBMs per week for at least 6 months </a:t>
            </a:r>
            <a:endParaRPr kumimoji="0" lang="en-US" altLang="ja-JP"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804863" indent="-804863" defTabSz="457200" rtl="0" eaLnBrk="1" fontAlgn="auto" hangingPunct="1">
              <a:lnSpc>
                <a:spcPct val="90000"/>
              </a:lnSpc>
              <a:spcBef>
                <a:spcPts val="0"/>
              </a:spcBef>
              <a:defRPr/>
            </a:pPr>
            <a:r>
              <a:rPr lang="en-us" sz="9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SBM: Bowel movement that occurs without the use of laxatives, suppositories, or enema within 24 hours</a:t>
            </a:r>
          </a:p>
        </p:txBody>
      </p:sp>
      <p:graphicFrame>
        <p:nvGraphicFramePr>
          <p:cNvPr id="11" name="表 10">
            <a:extLst>
              <a:ext uri="{FF2B5EF4-FFF2-40B4-BE49-F238E27FC236}">
                <a16:creationId xmlns:a16="http://schemas.microsoft.com/office/drawing/2014/main" id="{E190DBC9-4CA3-41BA-95D5-BFD00CEC9C1B}"/>
              </a:ext>
            </a:extLst>
          </p:cNvPr>
          <p:cNvGraphicFramePr>
            <a:graphicFrameLocks noGrp="1"/>
          </p:cNvGraphicFramePr>
          <p:nvPr>
            <p:extLst>
              <p:ext uri="{D42A27DB-BD31-4B8C-83A1-F6EECF244321}">
                <p14:modId xmlns:p14="http://schemas.microsoft.com/office/powerpoint/2010/main" val="134501227"/>
              </p:ext>
            </p:extLst>
          </p:nvPr>
        </p:nvGraphicFramePr>
        <p:xfrm>
          <a:off x="1224000" y="1494911"/>
          <a:ext cx="6696000" cy="3306461"/>
        </p:xfrm>
        <a:graphic>
          <a:graphicData uri="http://schemas.openxmlformats.org/drawingml/2006/table">
            <a:tbl>
              <a:tblPr firstRow="1" bandRow="1"/>
              <a:tblGrid>
                <a:gridCol w="2160000">
                  <a:extLst>
                    <a:ext uri="{9D8B030D-6E8A-4147-A177-3AD203B41FA5}">
                      <a16:colId xmlns:a16="http://schemas.microsoft.com/office/drawing/2014/main" val="3198517989"/>
                    </a:ext>
                  </a:extLst>
                </a:gridCol>
                <a:gridCol w="2268000">
                  <a:extLst>
                    <a:ext uri="{9D8B030D-6E8A-4147-A177-3AD203B41FA5}">
                      <a16:colId xmlns:a16="http://schemas.microsoft.com/office/drawing/2014/main" val="570084278"/>
                    </a:ext>
                  </a:extLst>
                </a:gridCol>
                <a:gridCol w="2268000">
                  <a:extLst>
                    <a:ext uri="{9D8B030D-6E8A-4147-A177-3AD203B41FA5}">
                      <a16:colId xmlns:a16="http://schemas.microsoft.com/office/drawing/2014/main" val="126836986"/>
                    </a:ext>
                  </a:extLst>
                </a:gridCol>
              </a:tblGrid>
              <a:tr h="399911">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 (</a:t>
                      </a: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8080"/>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Two 12-μg capsules 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(n=64)</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49117"/>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One 24-μg capsule BID</a:t>
                      </a:r>
                    </a:p>
                    <a:p>
                      <a:pPr algn="ctr" rtl="0">
                        <a:lnSpc>
                          <a:spcPct val="90000"/>
                        </a:lnSpc>
                      </a:pPr>
                      <a:r>
                        <a:rPr lang="en-us" sz="1100" dirty="0">
                          <a:solidFill>
                            <a:schemeClr val="bg1"/>
                          </a:solidFill>
                          <a:latin typeface="Calibri" panose="020F0502020204030204" pitchFamily="34" charset="0"/>
                          <a:ea typeface="メイリオ" panose="020B0604030504040204" pitchFamily="50" charset="-128"/>
                          <a:cs typeface="Calibri" panose="020F0502020204030204" pitchFamily="34" charset="0"/>
                        </a:rPr>
                        <a:t>(n=71)</a:t>
                      </a:r>
                      <a:endParaRPr kumimoji="1" lang="ja-JP" altLang="en-US" sz="1100" baseline="0" dirty="0">
                        <a:solidFill>
                          <a:schemeClr val="bg1"/>
                        </a:solidFill>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6600"/>
                    </a:solidFill>
                  </a:tcPr>
                </a:tc>
                <a:extLst>
                  <a:ext uri="{0D108BD9-81ED-4DB2-BD59-A6C34878D82A}">
                    <a16:rowId xmlns:a16="http://schemas.microsoft.com/office/drawing/2014/main" val="3219191573"/>
                  </a:ext>
                </a:extLst>
              </a:tr>
              <a:tr h="238475">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Nausea</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17.2)</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7</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9.9)</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9972522"/>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Not related to study treatment</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6201042"/>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Related to study treatment</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10</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15.6)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7</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9.9)</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339495"/>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Possibly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3</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4.7)</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 </a:t>
                      </a:r>
                      <a:r>
                        <a:rPr lang="en-US" sz="1100" dirty="0">
                          <a:latin typeface="Calibri" panose="020F0502020204030204" pitchFamily="34" charset="0"/>
                          <a:ea typeface="メイリオ" panose="020B0604030504040204" pitchFamily="50" charset="-128"/>
                          <a:cs typeface="Calibri" panose="020F0502020204030204" pitchFamily="34" charset="0"/>
                        </a:rPr>
                        <a:t>(</a:t>
                      </a:r>
                      <a:r>
                        <a:rPr lang="en-us" sz="1100" dirty="0">
                          <a:latin typeface="Calibri" panose="020F0502020204030204" pitchFamily="34" charset="0"/>
                          <a:ea typeface="メイリオ" panose="020B0604030504040204" pitchFamily="50" charset="-128"/>
                          <a:cs typeface="Calibri" panose="020F0502020204030204" pitchFamily="34" charset="0"/>
                        </a:rPr>
                        <a:t>5.6)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4630504"/>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Probably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3</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4.7)</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3939586"/>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Definitely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 (6.3)</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2.8)</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423000"/>
                  </a:ext>
                </a:extLst>
              </a:tr>
              <a:tr h="238475">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Diarrhea</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6</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9.4)</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15.5)</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0213291"/>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Not related to study treatment</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73299756"/>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Related to study treatment</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5 (7.8)</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11</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15.5)</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9250842"/>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Possibly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2</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3.1)</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3</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4.2)</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75342"/>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Probably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3</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4.7)</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5.6)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4629099"/>
                  </a:ext>
                </a:extLst>
              </a:tr>
              <a:tr h="242960">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　　　Definitely related</a:t>
                      </a: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9FFCC"/>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a:latin typeface="Calibri" panose="020F0502020204030204" pitchFamily="34" charset="0"/>
                          <a:ea typeface="メイリオ" panose="020B0604030504040204" pitchFamily="50" charset="-128"/>
                          <a:cs typeface="Calibri" panose="020F0502020204030204" pitchFamily="34" charset="0"/>
                        </a:rPr>
                        <a:t>0</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Arial"/>
                          <a:ea typeface="ＭＳ Ｐゴシック"/>
                        </a:defRPr>
                      </a:lvl1pPr>
                      <a:lvl2pPr marL="457200" algn="l" defTabSz="914400" rtl="0" eaLnBrk="1" latinLnBrk="0" hangingPunct="1">
                        <a:defRPr kumimoji="1" sz="1800" kern="1200">
                          <a:solidFill>
                            <a:schemeClr val="tx1"/>
                          </a:solidFill>
                          <a:latin typeface="Arial"/>
                          <a:ea typeface="ＭＳ Ｐゴシック"/>
                        </a:defRPr>
                      </a:lvl2pPr>
                      <a:lvl3pPr marL="914400" algn="l" defTabSz="914400" rtl="0" eaLnBrk="1" latinLnBrk="0" hangingPunct="1">
                        <a:defRPr kumimoji="1" sz="1800" kern="1200">
                          <a:solidFill>
                            <a:schemeClr val="tx1"/>
                          </a:solidFill>
                          <a:latin typeface="Arial"/>
                          <a:ea typeface="ＭＳ Ｐゴシック"/>
                        </a:defRPr>
                      </a:lvl3pPr>
                      <a:lvl4pPr marL="1371600" algn="l" defTabSz="914400" rtl="0" eaLnBrk="1" latinLnBrk="0" hangingPunct="1">
                        <a:defRPr kumimoji="1" sz="1800" kern="1200">
                          <a:solidFill>
                            <a:schemeClr val="tx1"/>
                          </a:solidFill>
                          <a:latin typeface="Arial"/>
                          <a:ea typeface="ＭＳ Ｐゴシック"/>
                        </a:defRPr>
                      </a:lvl4pPr>
                      <a:lvl5pPr marL="1828800" algn="l" defTabSz="914400" rtl="0" eaLnBrk="1" latinLnBrk="0" hangingPunct="1">
                        <a:defRPr kumimoji="1" sz="1800" kern="1200">
                          <a:solidFill>
                            <a:schemeClr val="tx1"/>
                          </a:solidFill>
                          <a:latin typeface="Arial"/>
                          <a:ea typeface="ＭＳ Ｐゴシック"/>
                        </a:defRPr>
                      </a:lvl5pPr>
                      <a:lvl6pPr marL="2286000" algn="l" defTabSz="914400" rtl="0" eaLnBrk="1" latinLnBrk="0" hangingPunct="1">
                        <a:defRPr kumimoji="1" sz="1800" kern="1200">
                          <a:solidFill>
                            <a:schemeClr val="tx1"/>
                          </a:solidFill>
                          <a:latin typeface="Arial"/>
                          <a:ea typeface="ＭＳ Ｐゴシック"/>
                        </a:defRPr>
                      </a:lvl6pPr>
                      <a:lvl7pPr marL="2743200" algn="l" defTabSz="914400" rtl="0" eaLnBrk="1" latinLnBrk="0" hangingPunct="1">
                        <a:defRPr kumimoji="1" sz="1800" kern="1200">
                          <a:solidFill>
                            <a:schemeClr val="tx1"/>
                          </a:solidFill>
                          <a:latin typeface="Arial"/>
                          <a:ea typeface="ＭＳ Ｐゴシック"/>
                        </a:defRPr>
                      </a:lvl7pPr>
                      <a:lvl8pPr marL="3200400" algn="l" defTabSz="914400" rtl="0" eaLnBrk="1" latinLnBrk="0" hangingPunct="1">
                        <a:defRPr kumimoji="1" sz="1800" kern="1200">
                          <a:solidFill>
                            <a:schemeClr val="tx1"/>
                          </a:solidFill>
                          <a:latin typeface="Arial"/>
                          <a:ea typeface="ＭＳ Ｐゴシック"/>
                        </a:defRPr>
                      </a:lvl8pPr>
                      <a:lvl9pPr marL="3657600" algn="l" defTabSz="914400" rtl="0" eaLnBrk="1" latinLnBrk="0" hangingPunct="1">
                        <a:defRPr kumimoji="1" sz="1800" kern="1200">
                          <a:solidFill>
                            <a:schemeClr val="tx1"/>
                          </a:solidFill>
                          <a:latin typeface="Arial"/>
                          <a:ea typeface="ＭＳ Ｐゴシック"/>
                        </a:defRPr>
                      </a:lvl9pPr>
                    </a:lstStyle>
                    <a:p>
                      <a:pPr algn="ctr" rtl="0">
                        <a:lnSpc>
                          <a:spcPct val="90000"/>
                        </a:lnSpc>
                      </a:pPr>
                      <a:r>
                        <a:rPr lang="en-us" sz="1100" dirty="0">
                          <a:latin typeface="Calibri" panose="020F0502020204030204" pitchFamily="34" charset="0"/>
                          <a:ea typeface="メイリオ" panose="020B0604030504040204" pitchFamily="50" charset="-128"/>
                          <a:cs typeface="Calibri" panose="020F0502020204030204" pitchFamily="34" charset="0"/>
                        </a:rPr>
                        <a:t>4</a:t>
                      </a:r>
                      <a:r>
                        <a:rPr lang="en-US" sz="1100" dirty="0">
                          <a:latin typeface="Calibri" panose="020F0502020204030204" pitchFamily="34" charset="0"/>
                          <a:ea typeface="メイリオ" panose="020B0604030504040204" pitchFamily="50" charset="-128"/>
                          <a:cs typeface="Calibri" panose="020F0502020204030204" pitchFamily="34" charset="0"/>
                        </a:rPr>
                        <a:t> (</a:t>
                      </a:r>
                      <a:r>
                        <a:rPr lang="en-us" sz="1100" dirty="0">
                          <a:latin typeface="Calibri" panose="020F0502020204030204" pitchFamily="34" charset="0"/>
                          <a:ea typeface="メイリオ" panose="020B0604030504040204" pitchFamily="50" charset="-128"/>
                          <a:cs typeface="Calibri" panose="020F0502020204030204" pitchFamily="34" charset="0"/>
                        </a:rPr>
                        <a:t>5.6)</a:t>
                      </a:r>
                      <a:endParaRPr kumimoji="1" lang="ja-JP" altLang="en-US" sz="1100" baseline="0" dirty="0">
                        <a:latin typeface="Calibri" panose="020F0502020204030204" pitchFamily="34" charset="0"/>
                        <a:ea typeface="メイリオ" panose="020B0604030504040204" pitchFamily="50" charset="-128"/>
                        <a:cs typeface="Calibri" panose="020F0502020204030204" pitchFamily="34" charset="0"/>
                      </a:endParaRPr>
                    </a:p>
                  </a:txBody>
                  <a:tcPr marT="54000" marB="1800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77443517"/>
                  </a:ext>
                </a:extLst>
              </a:tr>
            </a:tbl>
          </a:graphicData>
        </a:graphic>
      </p:graphicFrame>
      <p:sp>
        <p:nvSpPr>
          <p:cNvPr id="12" name="テキスト ボックス 11">
            <a:extLst>
              <a:ext uri="{FF2B5EF4-FFF2-40B4-BE49-F238E27FC236}">
                <a16:creationId xmlns:a16="http://schemas.microsoft.com/office/drawing/2014/main" id="{60F74D53-25BD-4E82-B1F3-3A7B7FF229CA}"/>
              </a:ext>
            </a:extLst>
          </p:cNvPr>
          <p:cNvSpPr txBox="1"/>
          <p:nvPr/>
        </p:nvSpPr>
        <p:spPr>
          <a:xfrm>
            <a:off x="252000" y="1149905"/>
            <a:ext cx="8640000" cy="265457"/>
          </a:xfrm>
          <a:prstGeom prst="rect">
            <a:avLst/>
          </a:prstGeom>
          <a:noFill/>
        </p:spPr>
        <p:txBody>
          <a:bodyPr wrap="square" rtlCol="0">
            <a:spAutoFit/>
          </a:bodyPr>
          <a:lstStyle/>
          <a:p>
            <a:pPr defTabSz="457200" rtl="0" eaLnBrk="1" fontAlgn="auto" hangingPunct="1">
              <a:lnSpc>
                <a:spcPct val="90000"/>
              </a:lnSpc>
              <a:spcBef>
                <a:spcPts val="0"/>
              </a:spcBef>
              <a:spcAft>
                <a:spcPts val="0"/>
              </a:spcAft>
            </a:pPr>
            <a:r>
              <a:rPr lang="en-us" sz="12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The most common AEs were nausea and diarrhea, both occurring in about 13% of all patients.</a:t>
            </a:r>
          </a:p>
        </p:txBody>
      </p:sp>
      <p:sp>
        <p:nvSpPr>
          <p:cNvPr id="13" name="テキスト ボックス 22">
            <a:extLst>
              <a:ext uri="{FF2B5EF4-FFF2-40B4-BE49-F238E27FC236}">
                <a16:creationId xmlns:a16="http://schemas.microsoft.com/office/drawing/2014/main" id="{1E7B8027-A786-4029-AAC2-33CDDD4D427F}"/>
              </a:ext>
            </a:extLst>
          </p:cNvPr>
          <p:cNvSpPr txBox="1">
            <a:spLocks noChangeArrowheads="1"/>
          </p:cNvSpPr>
          <p:nvPr/>
        </p:nvSpPr>
        <p:spPr bwMode="auto">
          <a:xfrm>
            <a:off x="342000" y="4924857"/>
            <a:ext cx="8604000" cy="155984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lIns="72000" tIns="0" rIns="36000" bIns="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Patients: 135 patients aged ≥ 20 years with a diagnosis of constipation* (64 patients treated with two 12-μg capsules BID and 71 treated with one 24-μg capsule BID)</a:t>
            </a:r>
            <a:endParaRPr lang="ja-JP" altLang="en-US" sz="1000" b="0" i="0" dirty="0">
              <a:solidFill>
                <a:srgbClr val="000000"/>
              </a:solidFill>
              <a:ea typeface="メイリオ" panose="020B0604030504040204" pitchFamily="50" charset="-128"/>
              <a:cs typeface="Calibri" panose="020F0502020204030204" pitchFamily="34" charset="0"/>
            </a:endParaRPr>
          </a:p>
          <a:p>
            <a:pPr marL="895350" indent="-89535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Methods: Two 12-μg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capsules or one 24-μg </a:t>
            </a:r>
            <a:r>
              <a:rPr lang="en-us" sz="1000" b="0" i="0" dirty="0" err="1">
                <a:solidFill>
                  <a:srgbClr val="000000"/>
                </a:solidFill>
                <a:ea typeface="メイリオ" panose="020B0604030504040204" pitchFamily="50" charset="-128"/>
                <a:cs typeface="Calibri" panose="020F0502020204030204" pitchFamily="34" charset="0"/>
              </a:rPr>
              <a:t>lubiprostone</a:t>
            </a:r>
            <a:r>
              <a:rPr lang="en-us" sz="1000" b="0" i="0" dirty="0">
                <a:solidFill>
                  <a:srgbClr val="000000"/>
                </a:solidFill>
                <a:ea typeface="メイリオ" panose="020B0604030504040204" pitchFamily="50" charset="-128"/>
                <a:cs typeface="Calibri" panose="020F0502020204030204" pitchFamily="34" charset="0"/>
              </a:rPr>
              <a:t> capsule plus one placebo capsule were orally administered BID for 7 days</a:t>
            </a:r>
          </a:p>
          <a:p>
            <a:pPr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Primary endpoint: Change from baseline in SBM frequency at Week 1</a:t>
            </a:r>
          </a:p>
          <a:p>
            <a:pPr marL="1143000" indent="-11430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Secondary endpoints: SBM/BM/CSBM frequency at Week 1, proportion of patients who had SBM within 24/48 hours after the first dose, change from baseline in BM/CSBM frequency at Week 1, severity of symptoms associated with constipation at Week 1*, and frequency of use of rescue medications at Week 1</a:t>
            </a:r>
            <a:endParaRPr lang="en-US" altLang="ja-JP" sz="1000" b="0" i="0" dirty="0">
              <a:solidFill>
                <a:srgbClr val="000000"/>
              </a:solidFill>
              <a:ea typeface="メイリオ" panose="020B0604030504040204" pitchFamily="50" charset="-128"/>
              <a:cs typeface="Calibri" panose="020F0502020204030204" pitchFamily="34" charset="0"/>
            </a:endParaRPr>
          </a:p>
          <a:p>
            <a:pPr marL="723900" indent="-723900" rtl="0" eaLnBrk="1" hangingPunct="1">
              <a:lnSpc>
                <a:spcPct val="90000"/>
              </a:lnSpc>
              <a:spcBef>
                <a:spcPct val="0"/>
              </a:spcBef>
              <a:buNone/>
            </a:pPr>
            <a:r>
              <a:rPr lang="en-us" sz="1000" b="0" i="0" dirty="0">
                <a:solidFill>
                  <a:srgbClr val="000000"/>
                </a:solidFill>
                <a:ea typeface="メイリオ" panose="020B0604030504040204" pitchFamily="50" charset="-128"/>
                <a:cs typeface="Calibri" panose="020F0502020204030204" pitchFamily="34" charset="0"/>
              </a:rPr>
              <a:t>Analysis plan: The primary efficacy endpoint was analyzed using analysis of covariance (ANCOVA) with treatment group as a factor, study site as a co-factor, and baseline SBM frequency as a covariate to estimate the treatment difference between the 2 treatment groups and its corresponding two-sided 95% confidence interval (CI). The 2 treatments were considered clinically equivalent if the treatment difference was within the specified range of clinical significance (-1.6 to 1.6) and the 95% CI included 0. The proportion of patients who had SBM within 24/48 hours after the first dose was determined from the life-table estimates derived by the Kaplan-Meier method, with the p value calculated by the likelihood-ratio chi-square test.</a:t>
            </a:r>
          </a:p>
        </p:txBody>
      </p:sp>
      <p:sp>
        <p:nvSpPr>
          <p:cNvPr id="10"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 name="テキスト ボックス 13">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25566975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257512F-AF1D-46E0-9398-CF9C159880FC}"/>
              </a:ext>
            </a:extLst>
          </p:cNvPr>
          <p:cNvSpPr>
            <a:spLocks noGrp="1"/>
          </p:cNvSpPr>
          <p:nvPr>
            <p:ph type="title"/>
          </p:nvPr>
        </p:nvSpPr>
        <p:spPr/>
        <p:txBody>
          <a:bodyPr rtlCol="0"/>
          <a:lstStyle/>
          <a:p>
            <a:pPr rtl="0"/>
            <a:r>
              <a:rPr lang="en-us"/>
              <a:t>Discussion and Overall Conclusion</a:t>
            </a:r>
            <a:endParaRPr kumimoji="1" lang="ja-JP" altLang="en-US" dirty="0"/>
          </a:p>
        </p:txBody>
      </p:sp>
      <p:sp>
        <p:nvSpPr>
          <p:cNvPr id="9" name="四角形: 角を丸くする 8">
            <a:extLst>
              <a:ext uri="{FF2B5EF4-FFF2-40B4-BE49-F238E27FC236}">
                <a16:creationId xmlns:a16="http://schemas.microsoft.com/office/drawing/2014/main" id="{E1CA61E4-0BE5-4700-A41D-DDEE84BB8620}"/>
              </a:ext>
            </a:extLst>
          </p:cNvPr>
          <p:cNvSpPr/>
          <p:nvPr/>
        </p:nvSpPr>
        <p:spPr>
          <a:xfrm>
            <a:off x="432000" y="4946752"/>
            <a:ext cx="8406000" cy="1434575"/>
          </a:xfrm>
          <a:prstGeom prst="roundRect">
            <a:avLst>
              <a:gd name="adj" fmla="val 11503"/>
            </a:avLst>
          </a:prstGeom>
          <a:noFill/>
          <a:ln w="28575" cap="flat" cmpd="sng" algn="ctr">
            <a:solidFill>
              <a:srgbClr val="549117"/>
            </a:solidFill>
            <a:prstDash val="solid"/>
          </a:ln>
          <a:effectLst/>
        </p:spPr>
        <p:txBody>
          <a:bodyPr rtlCol="0" anchor="ctr"/>
          <a:lstStyle/>
          <a:p>
            <a:pPr marL="0" marR="0" lvl="0" indent="0" algn="ctr" defTabSz="457200" rtl="0" eaLnBrk="1" fontAlgn="auto" latinLnBrk="0" hangingPunct="1">
              <a:lnSpc>
                <a:spcPct val="9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pitchFamily="34" charset="0"/>
              <a:ea typeface="メイリオ" panose="020B0604030504040204" pitchFamily="50" charset="-128"/>
              <a:cs typeface="Calibri" panose="020F0502020204030204" pitchFamily="34" charset="0"/>
            </a:endParaRPr>
          </a:p>
        </p:txBody>
      </p:sp>
      <p:sp>
        <p:nvSpPr>
          <p:cNvPr id="10" name="テキスト ボックス 9">
            <a:extLst>
              <a:ext uri="{FF2B5EF4-FFF2-40B4-BE49-F238E27FC236}">
                <a16:creationId xmlns:a16="http://schemas.microsoft.com/office/drawing/2014/main" id="{6F4E4FC2-48F4-4342-82C5-4B56E7FFC3F7}"/>
              </a:ext>
            </a:extLst>
          </p:cNvPr>
          <p:cNvSpPr txBox="1"/>
          <p:nvPr/>
        </p:nvSpPr>
        <p:spPr>
          <a:xfrm>
            <a:off x="862100" y="5192091"/>
            <a:ext cx="7382308" cy="1117229"/>
          </a:xfrm>
          <a:prstGeom prst="rect">
            <a:avLst/>
          </a:prstGeom>
          <a:noFill/>
        </p:spPr>
        <p:txBody>
          <a:bodyPr wrap="square" rtlCol="0">
            <a:spAutoFit/>
          </a:bodyPr>
          <a:lstStyle/>
          <a:p>
            <a:pPr defTabSz="457200" rtl="0" eaLnBrk="1" fontAlgn="auto" hangingPunct="1">
              <a:lnSpc>
                <a:spcPct val="90000"/>
              </a:lnSpc>
              <a:spcBef>
                <a:spcPts val="0"/>
              </a:spcBef>
              <a:spcAft>
                <a:spcPts val="0"/>
              </a:spcAft>
            </a:pPr>
            <a:r>
              <a:rPr lang="en-us" sz="18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The efficacy analysis confirmed the clinical equivalence of the 2 capsule formulations of </a:t>
            </a:r>
            <a:r>
              <a:rPr lang="en-us" sz="1850" b="0" i="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lubiprostone</a:t>
            </a:r>
            <a:r>
              <a:rPr lang="en-us" sz="185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when administered at the same dose level. The safety analysis showed that the safety profile was similar between the 2 treatment groups.</a:t>
            </a:r>
            <a:endParaRPr lang="ja-JP" altLang="en-US" sz="185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1" name="コンテンツ プレースホルダー 2">
            <a:extLst>
              <a:ext uri="{FF2B5EF4-FFF2-40B4-BE49-F238E27FC236}">
                <a16:creationId xmlns:a16="http://schemas.microsoft.com/office/drawing/2014/main" id="{C5DDF0F9-FBBD-4FD7-B5EC-6B75209D2C55}"/>
              </a:ext>
            </a:extLst>
          </p:cNvPr>
          <p:cNvSpPr txBox="1">
            <a:spLocks/>
          </p:cNvSpPr>
          <p:nvPr/>
        </p:nvSpPr>
        <p:spPr>
          <a:xfrm>
            <a:off x="306000" y="1361597"/>
            <a:ext cx="8532000" cy="3185075"/>
          </a:xfrm>
          <a:prstGeom prst="rect">
            <a:avLst/>
          </a:prstGeom>
          <a:ln w="38100">
            <a:noFill/>
          </a:ln>
        </p:spPr>
        <p:txBody>
          <a:bodyPr lIns="72000" tIns="108000" rIns="72000" bIns="108000" rtlCol="0">
            <a:spAutoFit/>
          </a:bodyPr>
          <a:lstStyle>
            <a:lvl1pPr marL="342900" indent="-342900" algn="l" defTabSz="457200" rtl="0" eaLnBrk="1" latinLnBrk="0" hangingPunct="1">
              <a:spcBef>
                <a:spcPct val="20000"/>
              </a:spcBef>
              <a:buClr>
                <a:srgbClr val="549117"/>
              </a:buClr>
              <a:buFont typeface="Wingdings" panose="05000000000000000000" pitchFamily="2" charset="2"/>
              <a:buChar char="l"/>
              <a:defRPr kumimoji="1" sz="2800" kern="1200">
                <a:solidFill>
                  <a:schemeClr val="tx1"/>
                </a:solidFill>
                <a:latin typeface="+mn-lt"/>
                <a:ea typeface="+mn-ea"/>
                <a:cs typeface="+mn-cs"/>
              </a:defRPr>
            </a:lvl1pPr>
            <a:lvl2pPr marL="742950" indent="-285750" algn="l" defTabSz="457200" rtl="0" eaLnBrk="1" latinLnBrk="0" hangingPunct="1">
              <a:spcBef>
                <a:spcPct val="20000"/>
              </a:spcBef>
              <a:buClr>
                <a:srgbClr val="549117"/>
              </a:buClr>
              <a:buFont typeface="Arial"/>
              <a:buChar char="–"/>
              <a:defRPr kumimoji="1" sz="2400" kern="1200">
                <a:solidFill>
                  <a:schemeClr val="tx1"/>
                </a:solidFill>
                <a:latin typeface="+mn-lt"/>
                <a:ea typeface="+mn-ea"/>
                <a:cs typeface="+mn-cs"/>
              </a:defRPr>
            </a:lvl2pPr>
            <a:lvl3pPr marL="1143000" indent="-228600" algn="l" defTabSz="457200" rtl="0" eaLnBrk="1" latinLnBrk="0" hangingPunct="1">
              <a:spcBef>
                <a:spcPct val="20000"/>
              </a:spcBef>
              <a:buClr>
                <a:srgbClr val="549117"/>
              </a:buClr>
              <a:buFont typeface="Arial"/>
              <a:buChar char="•"/>
              <a:defRPr kumimoji="1" sz="2000" kern="1200">
                <a:solidFill>
                  <a:schemeClr val="tx1"/>
                </a:solidFill>
                <a:latin typeface="+mn-lt"/>
                <a:ea typeface="+mn-ea"/>
                <a:cs typeface="+mn-cs"/>
              </a:defRPr>
            </a:lvl3pPr>
            <a:lvl4pPr marL="1600200" indent="-228600" algn="l" defTabSz="457200" rtl="0" eaLnBrk="1" latinLnBrk="0" hangingPunct="1">
              <a:spcBef>
                <a:spcPct val="20000"/>
              </a:spcBef>
              <a:buClr>
                <a:srgbClr val="549117"/>
              </a:buClr>
              <a:buFont typeface="Arial"/>
              <a:buChar char="–"/>
              <a:defRPr kumimoji="1" sz="1800" kern="1200">
                <a:solidFill>
                  <a:schemeClr val="tx1"/>
                </a:solidFill>
                <a:latin typeface="+mn-lt"/>
                <a:ea typeface="+mn-ea"/>
                <a:cs typeface="+mn-cs"/>
              </a:defRPr>
            </a:lvl4pPr>
            <a:lvl5pPr marL="2057400" indent="-228600" algn="l" defTabSz="457200" rtl="0" eaLnBrk="1" latinLnBrk="0" hangingPunct="1">
              <a:spcBef>
                <a:spcPct val="20000"/>
              </a:spcBef>
              <a:buClr>
                <a:srgbClr val="549117"/>
              </a:buClr>
              <a:buFont typeface="Arial"/>
              <a:buChar char="»"/>
              <a:defRPr kumimoji="1"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marL="288000" indent="-288000" rtl="0" fontAlgn="auto">
              <a:lnSpc>
                <a:spcPct val="90000"/>
              </a:lnSpc>
              <a:spcBef>
                <a:spcPts val="60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Patient data at study entry were balanced and comparable between the 2 treatment groups. Exposure and compliance to study treatment were also comparable between the 2 treatment groups.</a:t>
            </a: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288000" indent="-288000" rtl="0" fontAlgn="auto">
              <a:lnSpc>
                <a:spcPct val="90000"/>
              </a:lnSpc>
              <a:spcBef>
                <a:spcPts val="60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Analysis of the primary efficacy endpoint in the 2 treatment groups confirmed the clinical equivalence of the two 12-μg capsules BID and the one 24-μg capsule BID regimens.</a:t>
            </a: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288000" indent="-288000" rtl="0" fontAlgn="auto">
              <a:lnSpc>
                <a:spcPct val="90000"/>
              </a:lnSpc>
              <a:spcBef>
                <a:spcPts val="60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Analysis of the secondary efficacy endpoints in the 2 treatment groups confirmed the clinical equivalence of the two 12-μg capsules BID and the one 24-μg capsule BID regimens for all endpoints.</a:t>
            </a: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288000" indent="-288000" rtl="0" fontAlgn="auto">
              <a:lnSpc>
                <a:spcPct val="90000"/>
              </a:lnSpc>
              <a:spcBef>
                <a:spcPts val="60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The safety profile was similar to those observed in previous clinical trials, with no statistically significant differences in the incidence of AEs between the 2 treatment groups. All events of nausea and diarrhea observed in about 13% of all patients resolved during the study period.</a:t>
            </a: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a:p>
            <a:pPr marL="288000" indent="-288000" rtl="0" fontAlgn="auto">
              <a:lnSpc>
                <a:spcPct val="90000"/>
              </a:lnSpc>
              <a:spcBef>
                <a:spcPts val="600"/>
              </a:spcBef>
              <a:spcAft>
                <a:spcPts val="0"/>
              </a:spcAft>
            </a:pPr>
            <a:r>
              <a:rPr lang="en-us"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No SAE was observed. An AE of palpitations in 1 patient led to discontinuation of study treatment.</a:t>
            </a:r>
            <a:endParaRPr lang="en-US" altLang="ja-JP" sz="1600" b="0" i="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 name="四角形: 角を丸くする 11">
            <a:extLst>
              <a:ext uri="{FF2B5EF4-FFF2-40B4-BE49-F238E27FC236}">
                <a16:creationId xmlns:a16="http://schemas.microsoft.com/office/drawing/2014/main" id="{94CDF590-ABD8-4FC8-92E7-F3757EABC413}"/>
              </a:ext>
            </a:extLst>
          </p:cNvPr>
          <p:cNvSpPr/>
          <p:nvPr/>
        </p:nvSpPr>
        <p:spPr>
          <a:xfrm>
            <a:off x="644576" y="4789356"/>
            <a:ext cx="2271240" cy="361503"/>
          </a:xfrm>
          <a:prstGeom prst="roundRect">
            <a:avLst>
              <a:gd name="adj" fmla="val 50000"/>
            </a:avLst>
          </a:prstGeom>
          <a:solidFill>
            <a:srgbClr val="549117"/>
          </a:solidFill>
        </p:spPr>
        <p:txBody>
          <a:bodyPr wrap="none" lIns="72000" tIns="36000" rIns="72000" bIns="0" rtlCol="0" anchor="ctr">
            <a:noAutofit/>
          </a:bodyPr>
          <a:lstStyle/>
          <a:p>
            <a:pPr algn="ctr" defTabSz="457200" rtl="0" eaLnBrk="1" fontAlgn="auto" hangingPunct="1">
              <a:lnSpc>
                <a:spcPct val="90000"/>
              </a:lnSpc>
              <a:spcBef>
                <a:spcPts val="0"/>
              </a:spcBef>
              <a:spcAft>
                <a:spcPts val="600"/>
              </a:spcAft>
            </a:pPr>
            <a:r>
              <a:rPr lang="en-us" sz="2000" i="0">
                <a:solidFill>
                  <a:prstClr val="white"/>
                </a:solidFill>
                <a:latin typeface="Calibri" panose="020F0502020204030204" pitchFamily="34" charset="0"/>
                <a:ea typeface="メイリオ" panose="020B0604030504040204" pitchFamily="50" charset="-128"/>
                <a:cs typeface="Calibri" panose="020F0502020204030204" pitchFamily="34" charset="0"/>
              </a:rPr>
              <a:t>Overall conclusion</a:t>
            </a:r>
            <a:endParaRPr lang="en-US" altLang="ja-JP" sz="2000" i="0" dirty="0">
              <a:solidFill>
                <a:prstClr val="white"/>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3" name="四角形: 1 つの角を丸める 2">
            <a:extLst>
              <a:ext uri="{FF2B5EF4-FFF2-40B4-BE49-F238E27FC236}">
                <a16:creationId xmlns:a16="http://schemas.microsoft.com/office/drawing/2014/main" id="{85752935-A81E-4058-9E4E-4A3BC4527546}"/>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 name="テキスト ボックス 13">
            <a:extLst>
              <a:ext uri="{FF2B5EF4-FFF2-40B4-BE49-F238E27FC236}">
                <a16:creationId xmlns:a16="http://schemas.microsoft.com/office/drawing/2014/main" id="{A8CC78A7-6886-4B2F-8836-DA2202D73817}"/>
              </a:ext>
            </a:extLst>
          </p:cNvPr>
          <p:cNvSpPr txBox="1">
            <a:spLocks noChangeArrowheads="1"/>
          </p:cNvSpPr>
          <p:nvPr/>
        </p:nvSpPr>
        <p:spPr bwMode="auto">
          <a:xfrm>
            <a:off x="7086211" y="0"/>
            <a:ext cx="2006391"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Clinical Equivalence Study</a:t>
            </a:r>
          </a:p>
        </p:txBody>
      </p:sp>
    </p:spTree>
    <p:extLst>
      <p:ext uri="{BB962C8B-B14F-4D97-AF65-F5344CB8AC3E}">
        <p14:creationId xmlns:p14="http://schemas.microsoft.com/office/powerpoint/2010/main" val="175641927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42B4147-9686-4893-8CF4-41C976CAB35A}"/>
              </a:ext>
            </a:extLst>
          </p:cNvPr>
          <p:cNvSpPr>
            <a:spLocks noGrp="1"/>
          </p:cNvSpPr>
          <p:nvPr>
            <p:ph type="title"/>
          </p:nvPr>
        </p:nvSpPr>
        <p:spPr>
          <a:xfrm>
            <a:off x="457201" y="2824089"/>
            <a:ext cx="7355160" cy="737501"/>
          </a:xfrm>
        </p:spPr>
        <p:txBody>
          <a:bodyPr wrap="square" rtlCol="0"/>
          <a:lstStyle/>
          <a:p>
            <a:pPr rtl="0"/>
            <a:r>
              <a:rPr lang="en-us" sz="2400" dirty="0"/>
              <a:t>Adverse Drug Reactions in Japanese Clinical Studies (at time of approval)</a:t>
            </a:r>
            <a:endParaRPr kumimoji="1" lang="ja-JP" altLang="en-US" sz="2400" dirty="0"/>
          </a:p>
        </p:txBody>
      </p:sp>
      <p:sp>
        <p:nvSpPr>
          <p:cNvPr id="5" name="正方形/長方形 4">
            <a:extLst>
              <a:ext uri="{FF2B5EF4-FFF2-40B4-BE49-F238E27FC236}">
                <a16:creationId xmlns:a16="http://schemas.microsoft.com/office/drawing/2014/main" id="{500D5FC7-0EC2-4A75-A7A5-06AF103B0887}"/>
              </a:ext>
            </a:extLst>
          </p:cNvPr>
          <p:cNvSpPr/>
          <p:nvPr/>
        </p:nvSpPr>
        <p:spPr>
          <a:xfrm>
            <a:off x="457200" y="1924234"/>
            <a:ext cx="4870436" cy="646331"/>
          </a:xfrm>
          <a:prstGeom prst="rect">
            <a:avLst/>
          </a:prstGeom>
        </p:spPr>
        <p:txBody>
          <a:bodyPr wrap="none" rtlCol="0">
            <a:spAutoFit/>
          </a:bodyPr>
          <a:lstStyle/>
          <a:p>
            <a:pPr rtl="0"/>
            <a:r>
              <a:rPr lang="en-us" sz="3600" i="0" cap="all" dirty="0">
                <a:solidFill>
                  <a:srgbClr val="549117"/>
                </a:solidFill>
                <a:latin typeface="Calibri" panose="020F0502020204030204" pitchFamily="34" charset="0"/>
                <a:ea typeface="メイリオ" panose="020B0604030504040204" pitchFamily="50" charset="-128"/>
                <a:cs typeface="Calibri" panose="020F0502020204030204" pitchFamily="34" charset="0"/>
              </a:rPr>
              <a:t>Lubiprostone: Safety </a:t>
            </a:r>
            <a:endParaRPr lang="ja-JP" altLang="en-US"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rtlCol="0"/>
          <a:lstStyle/>
          <a:p>
            <a:pPr rtl="0"/>
            <a:r>
              <a:rPr lang="en-us" sz="2600" dirty="0"/>
              <a:t>Adverse drug reactions in </a:t>
            </a:r>
            <a:br>
              <a:rPr lang="en-us" sz="2600" dirty="0"/>
            </a:br>
            <a:r>
              <a:rPr lang="en-us" sz="2600" dirty="0"/>
              <a:t>Japanese clinical studies of </a:t>
            </a:r>
            <a:r>
              <a:rPr lang="en-us" sz="2600" dirty="0" err="1"/>
              <a:t>lubiprostone</a:t>
            </a:r>
            <a:r>
              <a:rPr lang="en-us" sz="2600" dirty="0"/>
              <a:t> (at time of approval)</a:t>
            </a:r>
            <a:br>
              <a:rPr lang="en-US" altLang="ja-JP" sz="2600" dirty="0"/>
            </a:br>
            <a:r>
              <a:rPr lang="en-us" sz="2600" dirty="0"/>
              <a:t>Summary by age group</a:t>
            </a:r>
          </a:p>
        </p:txBody>
      </p:sp>
      <p:graphicFrame>
        <p:nvGraphicFramePr>
          <p:cNvPr id="68637" name="Group 29"/>
          <p:cNvGraphicFramePr>
            <a:graphicFrameLocks noGrp="1" noChangeAspect="1"/>
          </p:cNvGraphicFramePr>
          <p:nvPr>
            <p:extLst>
              <p:ext uri="{D42A27DB-BD31-4B8C-83A1-F6EECF244321}">
                <p14:modId xmlns:p14="http://schemas.microsoft.com/office/powerpoint/2010/main" val="4154303727"/>
              </p:ext>
            </p:extLst>
          </p:nvPr>
        </p:nvGraphicFramePr>
        <p:xfrm>
          <a:off x="371809" y="1949116"/>
          <a:ext cx="8435307" cy="2925840"/>
        </p:xfrm>
        <a:graphic>
          <a:graphicData uri="http://schemas.openxmlformats.org/drawingml/2006/table">
            <a:tbl>
              <a:tblPr/>
              <a:tblGrid>
                <a:gridCol w="1081854">
                  <a:extLst>
                    <a:ext uri="{9D8B030D-6E8A-4147-A177-3AD203B41FA5}">
                      <a16:colId xmlns:a16="http://schemas.microsoft.com/office/drawing/2014/main" val="20000"/>
                    </a:ext>
                  </a:extLst>
                </a:gridCol>
                <a:gridCol w="1775190">
                  <a:extLst>
                    <a:ext uri="{9D8B030D-6E8A-4147-A177-3AD203B41FA5}">
                      <a16:colId xmlns:a16="http://schemas.microsoft.com/office/drawing/2014/main" val="20001"/>
                    </a:ext>
                  </a:extLst>
                </a:gridCol>
                <a:gridCol w="3136588">
                  <a:extLst>
                    <a:ext uri="{9D8B030D-6E8A-4147-A177-3AD203B41FA5}">
                      <a16:colId xmlns:a16="http://schemas.microsoft.com/office/drawing/2014/main" val="20002"/>
                    </a:ext>
                  </a:extLst>
                </a:gridCol>
                <a:gridCol w="2441675">
                  <a:extLst>
                    <a:ext uri="{9D8B030D-6E8A-4147-A177-3AD203B41FA5}">
                      <a16:colId xmlns:a16="http://schemas.microsoft.com/office/drawing/2014/main" val="20003"/>
                    </a:ext>
                  </a:extLst>
                </a:gridCol>
              </a:tblGrid>
              <a:tr h="1169336">
                <a:tc gridSpan="2">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2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tc hMerge="1">
                  <a:txBody>
                    <a:bodyPr/>
                    <a:lstStyle/>
                    <a:p>
                      <a:pPr rtl="0"/>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 with ADRs/</a:t>
                      </a:r>
                      <a:br>
                        <a:rPr kumimoji="1" lang="en-US" altLang="ja-JP" sz="2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r>
                        <a:rPr lang="en-us" sz="2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 with stratification factors</a:t>
                      </a:r>
                      <a:r>
                        <a:rPr lang="en-us" sz="2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t>
                      </a: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Incidence of ADRs</a:t>
                      </a: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2A8DBA"/>
                    </a:solidFill>
                  </a:tcPr>
                </a:tc>
                <a:extLst>
                  <a:ext uri="{0D108BD9-81ED-4DB2-BD59-A6C34878D82A}">
                    <a16:rowId xmlns:a16="http://schemas.microsoft.com/office/drawing/2014/main" val="10000"/>
                  </a:ext>
                </a:extLst>
              </a:tr>
              <a:tr h="878252">
                <a:tc rowSpan="2">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Age</a:t>
                      </a:r>
                      <a:br>
                        <a:rPr kumimoji="1" lang="ja-JP" altLang="en-US" sz="2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br>
                      <a:endParaRPr kumimoji="1" lang="ja-JP" altLang="en-US" sz="2000" b="0"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14C700"/>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&lt; 65 years</a:t>
                      </a: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87DE30"/>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182/284</a:t>
                      </a:r>
                      <a:endParaRPr kumimoji="1" lang="ja-JP" altLang="en-US" sz="2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64.1%</a:t>
                      </a:r>
                      <a:endParaRPr kumimoji="1" lang="ja-JP" altLang="en-US" sz="2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878252">
                <a:tc vMerge="1">
                  <a:txBody>
                    <a:bodyPr/>
                    <a:lstStyle/>
                    <a:p>
                      <a:pPr rtl="0"/>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 65 years</a:t>
                      </a: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14/31</a:t>
                      </a:r>
                      <a:endParaRPr kumimoji="1" lang="ja-JP" altLang="en-US" sz="2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50000"/>
                        </a:spcAft>
                        <a:buClrTx/>
                        <a:buSzTx/>
                        <a:buFontTx/>
                        <a:buNone/>
                        <a:tabLst/>
                      </a:pPr>
                      <a:r>
                        <a:rPr lang="en-us" sz="2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45.2%</a:t>
                      </a:r>
                      <a:endParaRPr kumimoji="1" lang="ja-JP" altLang="en-US" sz="2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T="45715" marB="45715" anchor="ctr" horzOverflow="overflow">
                    <a:lnL w="19050" cap="flat" cmpd="sng" algn="ctr">
                      <a:solidFill>
                        <a:schemeClr val="bg1">
                          <a:lumMod val="65000"/>
                        </a:schemeClr>
                      </a:solidFill>
                      <a:prstDash val="solid"/>
                      <a:round/>
                      <a:headEnd type="none" w="med" len="med"/>
                      <a:tailEnd type="none" w="med" len="med"/>
                    </a:lnL>
                    <a:lnR w="19050" cap="flat" cmpd="sng" algn="ctr">
                      <a:solidFill>
                        <a:schemeClr val="bg1">
                          <a:lumMod val="6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10" name="四角形: 1 つの角を丸める 9">
            <a:extLst>
              <a:ext uri="{FF2B5EF4-FFF2-40B4-BE49-F238E27FC236}">
                <a16:creationId xmlns:a16="http://schemas.microsoft.com/office/drawing/2014/main" id="{DD0349B2-E542-4932-83B0-20D7E7A489D3}"/>
              </a:ext>
            </a:extLst>
          </p:cNvPr>
          <p:cNvSpPr/>
          <p:nvPr/>
        </p:nvSpPr>
        <p:spPr bwMode="auto">
          <a:xfrm flipH="1" flipV="1">
            <a:off x="7020271" y="-3849"/>
            <a:ext cx="212372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1" name="テキスト ボックス 5">
            <a:extLst>
              <a:ext uri="{FF2B5EF4-FFF2-40B4-BE49-F238E27FC236}">
                <a16:creationId xmlns:a16="http://schemas.microsoft.com/office/drawing/2014/main" id="{0D39B1D7-E79C-4932-B578-380FFC246481}"/>
              </a:ext>
            </a:extLst>
          </p:cNvPr>
          <p:cNvSpPr txBox="1">
            <a:spLocks noChangeArrowheads="1"/>
          </p:cNvSpPr>
          <p:nvPr/>
        </p:nvSpPr>
        <p:spPr bwMode="auto">
          <a:xfrm>
            <a:off x="7080888" y="0"/>
            <a:ext cx="2011714"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Incidence of ADRs</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(by age at approval)</a:t>
            </a:r>
            <a:endParaRPr lang="zh-TW" altLang="en-US" sz="1100" b="1"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2" name="テキスト ボックス 10">
            <a:extLst>
              <a:ext uri="{FF2B5EF4-FFF2-40B4-BE49-F238E27FC236}">
                <a16:creationId xmlns:a16="http://schemas.microsoft.com/office/drawing/2014/main" id="{576BEAD5-3231-48DE-AEAC-71F08A02B3B0}"/>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Tabulated from the data submitted for approval application</a:t>
            </a:r>
            <a:endParaRPr lang="en-US" altLang="ja-JP"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7" name="正方形/長方形 16">
            <a:extLst>
              <a:ext uri="{FF2B5EF4-FFF2-40B4-BE49-F238E27FC236}">
                <a16:creationId xmlns:a16="http://schemas.microsoft.com/office/drawing/2014/main" id="{A337ADC2-F34E-4BA4-ABD2-196CB1EFC064}"/>
              </a:ext>
            </a:extLst>
          </p:cNvPr>
          <p:cNvSpPr/>
          <p:nvPr/>
        </p:nvSpPr>
        <p:spPr>
          <a:xfrm>
            <a:off x="371809" y="4996141"/>
            <a:ext cx="2739533" cy="166199"/>
          </a:xfrm>
          <a:prstGeom prst="rect">
            <a:avLst/>
          </a:prstGeom>
        </p:spPr>
        <p:txBody>
          <a:bodyPr wrap="none" lIns="0" tIns="0" rIns="0" bIns="0" rtlCol="0">
            <a:spAutoFit/>
          </a:bodyPr>
          <a:lstStyle/>
          <a:p>
            <a:pPr marL="804863" indent="-804863" defTabSz="457200" rtl="0" eaLnBrk="1" fontAlgn="auto" hangingPunct="1">
              <a:lnSpc>
                <a:spcPct val="90000"/>
              </a:lnSpc>
              <a:spcBef>
                <a:spcPts val="0"/>
              </a:spcBef>
              <a:defRPr/>
            </a:pPr>
            <a:r>
              <a:rPr lang="en-us" sz="120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 Patients treated with a 24-μg capsule BID</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0" name="Rectangle 4"/>
          <p:cNvSpPr>
            <a:spLocks noGrp="1"/>
          </p:cNvSpPr>
          <p:nvPr>
            <p:ph type="title"/>
          </p:nvPr>
        </p:nvSpPr>
        <p:spPr/>
        <p:txBody>
          <a:bodyPr rtlCol="0"/>
          <a:lstStyle/>
          <a:p>
            <a:pPr rtl="0"/>
            <a:r>
              <a:rPr lang="en-us" sz="2700" dirty="0"/>
              <a:t>Adverse drug reactions in Japanese clinical studies of </a:t>
            </a:r>
            <a:r>
              <a:rPr lang="en-us" sz="2700" dirty="0" err="1"/>
              <a:t>lubiprostone</a:t>
            </a:r>
            <a:r>
              <a:rPr lang="en-us" sz="2700" dirty="0"/>
              <a:t> (at time of approval)</a:t>
            </a:r>
          </a:p>
        </p:txBody>
      </p:sp>
      <p:graphicFrame>
        <p:nvGraphicFramePr>
          <p:cNvPr id="27881" name="Group 233"/>
          <p:cNvGraphicFramePr>
            <a:graphicFrameLocks noGrp="1"/>
          </p:cNvGraphicFramePr>
          <p:nvPr>
            <p:extLst>
              <p:ext uri="{D42A27DB-BD31-4B8C-83A1-F6EECF244321}">
                <p14:modId xmlns:p14="http://schemas.microsoft.com/office/powerpoint/2010/main" val="3019667182"/>
              </p:ext>
            </p:extLst>
          </p:nvPr>
        </p:nvGraphicFramePr>
        <p:xfrm>
          <a:off x="103188" y="1877997"/>
          <a:ext cx="2481314" cy="1023938"/>
        </p:xfrm>
        <a:graphic>
          <a:graphicData uri="http://schemas.openxmlformats.org/drawingml/2006/table">
            <a:tbl>
              <a:tblPr/>
              <a:tblGrid>
                <a:gridCol w="1544637">
                  <a:extLst>
                    <a:ext uri="{9D8B030D-6E8A-4147-A177-3AD203B41FA5}">
                      <a16:colId xmlns:a16="http://schemas.microsoft.com/office/drawing/2014/main" val="20000"/>
                    </a:ext>
                  </a:extLst>
                </a:gridCol>
                <a:gridCol w="936677">
                  <a:extLst>
                    <a:ext uri="{9D8B030D-6E8A-4147-A177-3AD203B41FA5}">
                      <a16:colId xmlns:a16="http://schemas.microsoft.com/office/drawing/2014/main" val="20001"/>
                    </a:ext>
                  </a:extLst>
                </a:gridCol>
              </a:tblGrid>
              <a:tr h="411430">
                <a:tc>
                  <a:txBody>
                    <a:bodyPr/>
                    <a:lstStyle/>
                    <a:p>
                      <a:pPr marL="0" marR="0" lvl="0" indent="0" algn="l"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1"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safety evaluable patients</a:t>
                      </a:r>
                      <a:r>
                        <a:rPr lang="en-us" sz="1000" b="1"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t>
                      </a:r>
                    </a:p>
                  </a:txBody>
                  <a:tcPr marL="36000" marR="0" marT="45695" marB="4569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315</a:t>
                      </a:r>
                      <a:endParaRPr kumimoji="1" lang="en-US" altLang="ja-JP"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0" marT="45695" marB="4569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612508">
                <a:tc>
                  <a:txBody>
                    <a:bodyPr/>
                    <a:lstStyle/>
                    <a:p>
                      <a:pPr marL="0" marR="0" lvl="0" indent="0" algn="l"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1"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 with ADRs (%)</a:t>
                      </a:r>
                      <a:endParaRPr kumimoji="1" lang="ja-JP" altLang="en-US" sz="1000" b="1" i="0" u="none" strike="noStrike" cap="none" normalizeH="0" baseline="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endParaRPr>
                    </a:p>
                  </a:txBody>
                  <a:tcPr marL="36000" marT="45695" marB="4569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0" fontAlgn="base" latinLnBrk="0" hangingPunct="0">
                        <a:lnSpc>
                          <a:spcPct val="90000"/>
                        </a:lnSpc>
                        <a:spcBef>
                          <a:spcPct val="20000"/>
                        </a:spcBef>
                        <a:spcAft>
                          <a:spcPct val="0"/>
                        </a:spcAft>
                        <a:buClrTx/>
                        <a:buSzTx/>
                        <a:buFont typeface="HGPｺﾞｼｯｸE" pitchFamily="50" charset="-128"/>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196</a:t>
                      </a:r>
                      <a:br>
                        <a:rPr kumimoji="1" lang="en-US" altLang="ja-JP"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b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(62.2%)</a:t>
                      </a:r>
                      <a:endParaRPr kumimoji="1" lang="en-US" altLang="ja-JP"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0" marT="45695" marB="4569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27878" name="Group 230"/>
          <p:cNvGraphicFramePr>
            <a:graphicFrameLocks noGrp="1"/>
          </p:cNvGraphicFramePr>
          <p:nvPr>
            <p:extLst>
              <p:ext uri="{D42A27DB-BD31-4B8C-83A1-F6EECF244321}">
                <p14:modId xmlns:p14="http://schemas.microsoft.com/office/powerpoint/2010/main" val="384869528"/>
              </p:ext>
            </p:extLst>
          </p:nvPr>
        </p:nvGraphicFramePr>
        <p:xfrm>
          <a:off x="103188" y="2957497"/>
          <a:ext cx="2484000" cy="2958480"/>
        </p:xfrm>
        <a:graphic>
          <a:graphicData uri="http://schemas.openxmlformats.org/drawingml/2006/table">
            <a:tbl>
              <a:tblPr/>
              <a:tblGrid>
                <a:gridCol w="1548000">
                  <a:extLst>
                    <a:ext uri="{9D8B030D-6E8A-4147-A177-3AD203B41FA5}">
                      <a16:colId xmlns:a16="http://schemas.microsoft.com/office/drawing/2014/main" val="20000"/>
                    </a:ext>
                  </a:extLst>
                </a:gridCol>
                <a:gridCol w="936000">
                  <a:extLst>
                    <a:ext uri="{9D8B030D-6E8A-4147-A177-3AD203B41FA5}">
                      <a16:colId xmlns:a16="http://schemas.microsoft.com/office/drawing/2014/main" val="20001"/>
                    </a:ext>
                  </a:extLst>
                </a:gridCol>
              </a:tblGrid>
              <a:tr h="110385">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ADRs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L="33590" marR="33590" marT="288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11038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and lymphatic system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 (0.3%)</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Anemia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038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Immune system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 (0.6%)</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Hypersensitivity</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038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Nervous system disorders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15 (4.8%)</a:t>
                      </a:r>
                      <a:endParaRPr kumimoji="1" lang="ja-JP" altLang="en-US" sz="1000" b="1"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Headache</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(2.5%)</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Dizziness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 (1.0%)</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Hypoesthesia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Dizziness postural</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Somnolence</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Syncope</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11038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Ear and labyrinth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Vertigo</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11038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Cardiac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7 (2.2%)</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Palpitations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6 (1.9%)</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11038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Tachycardia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7200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graphicFrame>
        <p:nvGraphicFramePr>
          <p:cNvPr id="27879" name="Group 231"/>
          <p:cNvGraphicFramePr>
            <a:graphicFrameLocks noGrp="1"/>
          </p:cNvGraphicFramePr>
          <p:nvPr>
            <p:extLst>
              <p:ext uri="{D42A27DB-BD31-4B8C-83A1-F6EECF244321}">
                <p14:modId xmlns:p14="http://schemas.microsoft.com/office/powerpoint/2010/main" val="2756051394"/>
              </p:ext>
            </p:extLst>
          </p:nvPr>
        </p:nvGraphicFramePr>
        <p:xfrm>
          <a:off x="2647057" y="1877997"/>
          <a:ext cx="2916000" cy="3925440"/>
        </p:xfrm>
        <a:graphic>
          <a:graphicData uri="http://schemas.openxmlformats.org/drawingml/2006/table">
            <a:tbl>
              <a:tblPr/>
              <a:tblGrid>
                <a:gridCol w="1800000">
                  <a:extLst>
                    <a:ext uri="{9D8B030D-6E8A-4147-A177-3AD203B41FA5}">
                      <a16:colId xmlns:a16="http://schemas.microsoft.com/office/drawing/2014/main" val="20000"/>
                    </a:ext>
                  </a:extLst>
                </a:gridCol>
                <a:gridCol w="1116000">
                  <a:extLst>
                    <a:ext uri="{9D8B030D-6E8A-4147-A177-3AD203B41FA5}">
                      <a16:colId xmlns:a16="http://schemas.microsoft.com/office/drawing/2014/main" val="20001"/>
                    </a:ext>
                  </a:extLst>
                </a:gridCol>
              </a:tblGrid>
              <a:tr h="102852">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ADRs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L="33590" marR="33590" marT="288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10437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Vascular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Hot flush</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437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Respiratory, thoracic and mediastinal disorders</a:t>
                      </a:r>
                    </a:p>
                  </a:txBody>
                  <a:tcPr marL="3359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 (1.6%)</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Dyspnea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5</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437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Gastrointestinal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172 (54.6%)</a:t>
                      </a:r>
                      <a:endParaRPr kumimoji="1" lang="ja-JP" altLang="en-US" sz="1000" b="1"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Diarrhea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95 (30.2%)</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Nausea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73 (23.2%)</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pain</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18 (5.7%)</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discomfort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14 (4.4%)</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Vomiting</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12 (3.8%)</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Abdominal bloating</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2.5%)</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Dyspepsia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Hemorrhoids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Reflux esophagitis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Defecation frequency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Gastritis hemorrhagic</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Epigastric discomfort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Hemorrhoidal hemorrhage</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104375">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Skin and subcutaneous tissue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Eczema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104375">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Erythema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graphicFrame>
        <p:nvGraphicFramePr>
          <p:cNvPr id="27880" name="Group 232"/>
          <p:cNvGraphicFramePr>
            <a:graphicFrameLocks noGrp="1"/>
          </p:cNvGraphicFramePr>
          <p:nvPr>
            <p:extLst>
              <p:ext uri="{D42A27DB-BD31-4B8C-83A1-F6EECF244321}">
                <p14:modId xmlns:p14="http://schemas.microsoft.com/office/powerpoint/2010/main" val="3617844330"/>
              </p:ext>
            </p:extLst>
          </p:nvPr>
        </p:nvGraphicFramePr>
        <p:xfrm>
          <a:off x="5622925" y="1868473"/>
          <a:ext cx="3384000" cy="4560480"/>
        </p:xfrm>
        <a:graphic>
          <a:graphicData uri="http://schemas.openxmlformats.org/drawingml/2006/table">
            <a:tbl>
              <a:tblPr/>
              <a:tblGrid>
                <a:gridCol w="2412000">
                  <a:extLst>
                    <a:ext uri="{9D8B030D-6E8A-4147-A177-3AD203B41FA5}">
                      <a16:colId xmlns:a16="http://schemas.microsoft.com/office/drawing/2014/main" val="20000"/>
                    </a:ext>
                  </a:extLst>
                </a:gridCol>
                <a:gridCol w="972000">
                  <a:extLst>
                    <a:ext uri="{9D8B030D-6E8A-4147-A177-3AD203B41FA5}">
                      <a16:colId xmlns:a16="http://schemas.microsoft.com/office/drawing/2014/main" val="20001"/>
                    </a:ext>
                  </a:extLst>
                </a:gridCol>
              </a:tblGrid>
              <a:tr h="78863">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ADRs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No. of patients</a:t>
                      </a:r>
                    </a:p>
                  </a:txBody>
                  <a:tcPr marL="33590" marR="33590" marT="28800" marB="0" anchor="ctr" horzOverflow="overflow">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78863">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Musculoskeletal and connective tissue disorders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Musculoskeletal stiffness</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Back pain</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Limb discomfort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78863">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General disorders and administration site conditions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29 </a:t>
                      </a:r>
                      <a:r>
                        <a:rPr lang="en-us" sz="1000" b="1"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(9.2%)</a:t>
                      </a:r>
                      <a:endParaRPr kumimoji="1" lang="ja-JP" altLang="en-US" sz="1000" b="1"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Chest discomfort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spc="0"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17 (5.4%)</a:t>
                      </a:r>
                      <a:endParaRPr kumimoji="1" lang="ja-JP" altLang="en-US" sz="1000" b="0" i="0" u="none" strike="noStrike" cap="none" spc="0"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Malaise</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Edema</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3</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Feeling abnormal</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Chest pain</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Thirst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Discomfort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78863">
                <a:tc>
                  <a:txBody>
                    <a:bodyPr/>
                    <a:lstStyle/>
                    <a:p>
                      <a:pPr marL="0" marR="0" lvl="0" indent="0" algn="l" defTabSz="914400" rtl="0" eaLnBrk="1" fontAlgn="base" latinLnBrk="0" hangingPunct="1">
                        <a:lnSpc>
                          <a:spcPct val="90000"/>
                        </a:lnSpc>
                        <a:spcBef>
                          <a:spcPct val="0"/>
                        </a:spcBef>
                        <a:spcAft>
                          <a:spcPct val="0"/>
                        </a:spcAft>
                        <a:buClrTx/>
                        <a:buSzTx/>
                        <a:buFontTx/>
                        <a:buNone/>
                        <a:tabLst/>
                      </a:pPr>
                      <a:r>
                        <a:rPr lang="en-us" sz="1000" b="1"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Investigations</a:t>
                      </a:r>
                    </a:p>
                  </a:txBody>
                  <a:tcPr marL="3359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1"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10 (3.2%)</a:t>
                      </a:r>
                      <a:endParaRPr kumimoji="1" lang="ja-JP" altLang="en-US" sz="1000" b="1"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triglycerides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0.6%)</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creatine phosphokinase increased</a:t>
                      </a:r>
                    </a:p>
                  </a:txBody>
                  <a:tcPr marL="14400" marR="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glucose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bilirubin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urea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gamma-glutamyltransferase increased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Glucose urine present</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Hemoglobin decreased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Weight gain</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2"/>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White blood cell count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3"/>
                  </a:ext>
                </a:extLst>
              </a:tr>
              <a:tr h="78863">
                <a:tc>
                  <a:txBody>
                    <a:bodyPr/>
                    <a:lstStyle/>
                    <a:p>
                      <a:pPr marL="0" marR="0" lvl="0" indent="114300" algn="l" defTabSz="914400" rtl="0" eaLnBrk="1" fontAlgn="base" latinLnBrk="0" hangingPunct="1">
                        <a:lnSpc>
                          <a:spcPct val="90000"/>
                        </a:lnSpc>
                        <a:spcBef>
                          <a:spcPct val="0"/>
                        </a:spcBef>
                        <a:spcAft>
                          <a:spcPct val="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Blood phosphorus increased</a:t>
                      </a:r>
                    </a:p>
                  </a:txBody>
                  <a:tcPr marL="14400" marR="3359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DEF6C6"/>
                    </a:solidFill>
                  </a:tcPr>
                </a:tc>
                <a:tc>
                  <a:txBody>
                    <a:bodyPr/>
                    <a:lstStyle/>
                    <a:p>
                      <a:pPr marL="0" marR="0" lvl="0" indent="0" algn="r" defTabSz="914400" rtl="0" eaLnBrk="1" fontAlgn="base" latinLnBrk="0" hangingPunct="1">
                        <a:lnSpc>
                          <a:spcPct val="90000"/>
                        </a:lnSpc>
                        <a:spcBef>
                          <a:spcPct val="0"/>
                        </a:spcBef>
                        <a:spcAft>
                          <a:spcPct val="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 (</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0.3%)</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0" marR="36000" marT="2880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4"/>
                  </a:ext>
                </a:extLst>
              </a:tr>
            </a:tbl>
          </a:graphicData>
        </a:graphic>
      </p:graphicFrame>
      <p:sp>
        <p:nvSpPr>
          <p:cNvPr id="13" name="四角形: 1 つの角を丸める 12">
            <a:extLst>
              <a:ext uri="{FF2B5EF4-FFF2-40B4-BE49-F238E27FC236}">
                <a16:creationId xmlns:a16="http://schemas.microsoft.com/office/drawing/2014/main" id="{7CAC826D-0EB2-4BA5-AF94-76C9BDA982D4}"/>
              </a:ext>
            </a:extLst>
          </p:cNvPr>
          <p:cNvSpPr/>
          <p:nvPr/>
        </p:nvSpPr>
        <p:spPr bwMode="auto">
          <a:xfrm flipH="1" flipV="1">
            <a:off x="7001830" y="-3849"/>
            <a:ext cx="2142164"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 name="テキスト ボックス 5">
            <a:extLst>
              <a:ext uri="{FF2B5EF4-FFF2-40B4-BE49-F238E27FC236}">
                <a16:creationId xmlns:a16="http://schemas.microsoft.com/office/drawing/2014/main" id="{11899DAF-9145-4086-A4D3-1E6AFCF4815C}"/>
              </a:ext>
            </a:extLst>
          </p:cNvPr>
          <p:cNvSpPr txBox="1">
            <a:spLocks noChangeArrowheads="1"/>
          </p:cNvSpPr>
          <p:nvPr/>
        </p:nvSpPr>
        <p:spPr bwMode="auto">
          <a:xfrm>
            <a:off x="7086211" y="0"/>
            <a:ext cx="2006391"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Incidence of ADRs</a:t>
            </a:r>
            <a:br>
              <a:rPr lang="en-us" sz="1100" b="1" i="0" dirty="0">
                <a:latin typeface="Calibri" panose="020F0502020204030204" pitchFamily="34" charset="0"/>
                <a:ea typeface="メイリオ" panose="020B0604030504040204" pitchFamily="50" charset="-128"/>
                <a:cs typeface="Calibri" panose="020F0502020204030204" pitchFamily="34" charset="0"/>
              </a:rPr>
            </a:br>
            <a:r>
              <a:rPr lang="en-us" sz="1100" b="1" i="0" dirty="0">
                <a:latin typeface="Calibri" panose="020F0502020204030204" pitchFamily="34" charset="0"/>
                <a:ea typeface="メイリオ" panose="020B0604030504040204" pitchFamily="50" charset="-128"/>
                <a:cs typeface="Calibri" panose="020F0502020204030204" pitchFamily="34" charset="0"/>
              </a:rPr>
              <a:t>(at approval)</a:t>
            </a:r>
            <a:endParaRPr lang="ja-JP" altLang="en-US" sz="1100" b="1" i="0" dirty="0">
              <a:latin typeface="Calibri" panose="020F0502020204030204" pitchFamily="34" charset="0"/>
              <a:ea typeface="メイリオ" panose="020B0604030504040204" pitchFamily="50" charset="-128"/>
              <a:cs typeface="Calibri" panose="020F0502020204030204" pitchFamily="34" charset="0"/>
            </a:endParaRPr>
          </a:p>
        </p:txBody>
      </p:sp>
      <p:sp>
        <p:nvSpPr>
          <p:cNvPr id="17" name="テキスト ボックス 10">
            <a:extLst>
              <a:ext uri="{FF2B5EF4-FFF2-40B4-BE49-F238E27FC236}">
                <a16:creationId xmlns:a16="http://schemas.microsoft.com/office/drawing/2014/main" id="{0E5C4453-0920-4A07-9B57-0AD6B94115F5}"/>
              </a:ext>
            </a:extLst>
          </p:cNvPr>
          <p:cNvSpPr txBox="1">
            <a:spLocks noChangeArrowheads="1"/>
          </p:cNvSpPr>
          <p:nvPr/>
        </p:nvSpPr>
        <p:spPr bwMode="auto">
          <a:xfrm>
            <a:off x="6153263" y="6531301"/>
            <a:ext cx="2990737"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Data submitted for approval application</a:t>
            </a:r>
            <a:endParaRPr lang="en-US" altLang="zh-TW" sz="900" b="0" i="0" dirty="0">
              <a:solidFill>
                <a:srgbClr val="000000"/>
              </a:solidFill>
              <a:ea typeface="メイリオ" panose="020B0604030504040204" pitchFamily="50" charset="-128"/>
              <a:cs typeface="Calibri" panose="020F0502020204030204" pitchFamily="34" charset="0"/>
            </a:endParaRPr>
          </a:p>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This study was supported by funding from Sucampo Pharma.</a:t>
            </a:r>
            <a:endParaRPr lang="zh-TW" altLang="en-US" sz="900" b="0" i="0" dirty="0">
              <a:solidFill>
                <a:srgbClr val="000000"/>
              </a:solidFill>
              <a:ea typeface="メイリオ" panose="020B0604030504040204" pitchFamily="50" charset="-128"/>
              <a:cs typeface="Calibri" panose="020F0502020204030204" pitchFamily="34" charset="0"/>
            </a:endParaRPr>
          </a:p>
        </p:txBody>
      </p:sp>
      <p:sp>
        <p:nvSpPr>
          <p:cNvPr id="18" name="正方形/長方形 17">
            <a:extLst>
              <a:ext uri="{FF2B5EF4-FFF2-40B4-BE49-F238E27FC236}">
                <a16:creationId xmlns:a16="http://schemas.microsoft.com/office/drawing/2014/main" id="{E7EEA9CC-144F-437B-B035-458F3B886A76}"/>
              </a:ext>
            </a:extLst>
          </p:cNvPr>
          <p:cNvSpPr/>
          <p:nvPr/>
        </p:nvSpPr>
        <p:spPr>
          <a:xfrm>
            <a:off x="323528" y="6165304"/>
            <a:ext cx="4920269" cy="436273"/>
          </a:xfrm>
          <a:prstGeom prst="rect">
            <a:avLst/>
          </a:prstGeom>
        </p:spPr>
        <p:txBody>
          <a:bodyPr wrap="square" lIns="0" tIns="0" rIns="0" bIns="0" rtlCol="0">
            <a:spAutoFit/>
          </a:bodyPr>
          <a:lstStyle/>
          <a:p>
            <a:pPr marL="804863" indent="-804863" defTabSz="457200" rtl="0" eaLnBrk="1" fontAlgn="auto" hangingPunct="1">
              <a:lnSpc>
                <a:spcPct val="90000"/>
              </a:lnSpc>
              <a:spcBef>
                <a:spcPts val="0"/>
              </a:spcBef>
              <a:defRPr/>
            </a:pPr>
            <a:r>
              <a:rPr lang="en-us" sz="105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 Patients treated with a 24-μg capsule BID</a:t>
            </a:r>
          </a:p>
          <a:p>
            <a:pPr marL="333375" indent="-333375" defTabSz="457200" rtl="0" eaLnBrk="1" fontAlgn="auto" hangingPunct="1">
              <a:lnSpc>
                <a:spcPct val="90000"/>
              </a:lnSpc>
              <a:spcBef>
                <a:spcPts val="0"/>
              </a:spcBef>
              <a:defRPr/>
            </a:pPr>
            <a:r>
              <a:rPr lang="en-us" sz="105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rPr>
              <a:t>Note) In the package insert, ADRs were summarized as follows: “hypersensitivity” -&gt; “airway hypersensitivity,” “feeling abnormal” -&gt; “feeling abnormal (feeling bad)”</a:t>
            </a:r>
            <a:endParaRPr kumimoji="0" lang="ja-JP" altLang="en-US" sz="1050" b="0" i="0" kern="0" dirty="0">
              <a:solidFill>
                <a:prstClr val="black"/>
              </a:solidFill>
              <a:latin typeface="Calibri" panose="020F0502020204030204" pitchFamily="34" charset="0"/>
              <a:ea typeface="メイリオ" panose="020B0604030504040204" pitchFamily="50" charset="-128"/>
              <a:cs typeface="Calibri" panose="020F0502020204030204" pitchFamily="34" charset="0"/>
            </a:endParaRPr>
          </a:p>
        </p:txBody>
      </p:sp>
      <p:sp>
        <p:nvSpPr>
          <p:cNvPr id="12" name="テキスト ボックス 11">
            <a:extLst>
              <a:ext uri="{FF2B5EF4-FFF2-40B4-BE49-F238E27FC236}">
                <a16:creationId xmlns:a16="http://schemas.microsoft.com/office/drawing/2014/main" id="{E3BBBF2C-D6EF-4CD7-8A31-C35F21A51190}"/>
              </a:ext>
            </a:extLst>
          </p:cNvPr>
          <p:cNvSpPr txBox="1"/>
          <p:nvPr/>
        </p:nvSpPr>
        <p:spPr>
          <a:xfrm>
            <a:off x="324008" y="1149905"/>
            <a:ext cx="8280440" cy="701731"/>
          </a:xfrm>
          <a:prstGeom prst="rect">
            <a:avLst/>
          </a:prstGeom>
          <a:noFill/>
        </p:spPr>
        <p:txBody>
          <a:bodyPr wrap="square" rtlCol="0">
            <a:spAutoFit/>
          </a:bodyPr>
          <a:lstStyle/>
          <a:p>
            <a:pPr defTabSz="457200" rtl="0" eaLnBrk="1" fontAlgn="auto" hangingPunct="1">
              <a:lnSpc>
                <a:spcPct val="90000"/>
              </a:lnSpc>
              <a:spcBef>
                <a:spcPts val="0"/>
              </a:spcBef>
              <a:spcAft>
                <a:spcPts val="0"/>
              </a:spcAft>
            </a:pP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ADRs including abnormal laboratory values were observed in 196 (62%) of 315 patients included in the safety evaluation (patients treated at 48 </a:t>
            </a:r>
            <a:r>
              <a:rPr lang="en-us" b="0" i="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μg</a:t>
            </a: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/day) at the time of approval. The most common ADRs included diarrhea in 95 patients (30%) and nausea in 73 patients (23%). SAEs were observed in 2 patients (spontaneous abortion in 1 and vertigo/hypoesthesia in 1 patient). The causal relationship with </a:t>
            </a:r>
            <a:r>
              <a:rPr lang="en-us" b="0" i="0" dirty="0" err="1">
                <a:solidFill>
                  <a:prstClr val="black"/>
                </a:solidFill>
                <a:latin typeface="Calibri" panose="020F0502020204030204" pitchFamily="34" charset="0"/>
                <a:ea typeface="メイリオ" panose="020B0604030504040204" pitchFamily="50" charset="-128"/>
                <a:cs typeface="Calibri" panose="020F0502020204030204" pitchFamily="34" charset="0"/>
              </a:rPr>
              <a:t>lubiprostone</a:t>
            </a:r>
            <a:r>
              <a:rPr lang="en-us" b="0" i="0" dirty="0">
                <a:solidFill>
                  <a:prstClr val="black"/>
                </a:solidFill>
                <a:latin typeface="Calibri" panose="020F0502020204030204" pitchFamily="34" charset="0"/>
                <a:ea typeface="メイリオ" panose="020B0604030504040204" pitchFamily="50" charset="-128"/>
                <a:cs typeface="Calibri" panose="020F0502020204030204" pitchFamily="34" charset="0"/>
              </a:rPr>
              <a:t> could not be ruled out for vertigo/hypoesthesia in 1 patient.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2"/>
          <p:cNvSpPr>
            <a:spLocks noGrp="1"/>
          </p:cNvSpPr>
          <p:nvPr>
            <p:ph type="title"/>
          </p:nvPr>
        </p:nvSpPr>
        <p:spPr/>
        <p:txBody>
          <a:bodyPr rtlCol="0"/>
          <a:lstStyle/>
          <a:p>
            <a:pPr rtl="0"/>
            <a:r>
              <a:rPr lang="en-us" dirty="0"/>
              <a:t>Clinical Pharmacological Characteristics of Lubiprostone</a:t>
            </a:r>
          </a:p>
        </p:txBody>
      </p:sp>
      <p:sp>
        <p:nvSpPr>
          <p:cNvPr id="10" name="角丸四角形 9"/>
          <p:cNvSpPr/>
          <p:nvPr/>
        </p:nvSpPr>
        <p:spPr bwMode="auto">
          <a:xfrm>
            <a:off x="314326" y="1168195"/>
            <a:ext cx="8460000" cy="5539367"/>
          </a:xfrm>
          <a:prstGeom prst="roundRect">
            <a:avLst>
              <a:gd name="adj" fmla="val 6408"/>
            </a:avLst>
          </a:prstGeom>
          <a:solidFill>
            <a:schemeClr val="bg1">
              <a:lumMod val="95000"/>
            </a:schemeClr>
          </a:solidFill>
          <a:ln w="50800" cap="flat" cmpd="sng" algn="ctr">
            <a:solidFill>
              <a:srgbClr val="549117"/>
            </a:solidFill>
            <a:prstDash val="solid"/>
            <a:round/>
            <a:headEnd type="none" w="med" len="med"/>
            <a:tailEnd type="none" w="med" len="med"/>
          </a:ln>
          <a:effectLst/>
        </p:spPr>
        <p:txBody>
          <a:bodyPr lIns="180000" tIns="108000" rIns="180000" bIns="72000" rtlCol="0" anchor="ctr">
            <a:spAutoFit/>
          </a:bodyPr>
          <a:lstStyle>
            <a:lvl1pPr marL="342900" indent="-342900" eaLnBrk="0" hangingPunct="0">
              <a:defRPr kumimoji="1" sz="1100" b="1" i="1">
                <a:solidFill>
                  <a:schemeClr val="tx1"/>
                </a:solidFill>
                <a:latin typeface="Arial" charset="0"/>
                <a:ea typeface="HGP創英角ｺﾞｼｯｸUB" pitchFamily="50" charset="-128"/>
              </a:defRPr>
            </a:lvl1pPr>
            <a:lvl2pPr marL="742950" indent="-285750" eaLnBrk="0" hangingPunct="0">
              <a:defRPr kumimoji="1" sz="1100" b="1" i="1">
                <a:solidFill>
                  <a:schemeClr val="tx1"/>
                </a:solidFill>
                <a:latin typeface="Arial" charset="0"/>
                <a:ea typeface="HGP創英角ｺﾞｼｯｸUB" pitchFamily="50" charset="-128"/>
              </a:defRPr>
            </a:lvl2pPr>
            <a:lvl3pPr marL="1143000" indent="-228600" eaLnBrk="0" hangingPunct="0">
              <a:defRPr kumimoji="1" sz="1100" b="1" i="1">
                <a:solidFill>
                  <a:schemeClr val="tx1"/>
                </a:solidFill>
                <a:latin typeface="Arial" charset="0"/>
                <a:ea typeface="HGP創英角ｺﾞｼｯｸUB" pitchFamily="50" charset="-128"/>
              </a:defRPr>
            </a:lvl3pPr>
            <a:lvl4pPr marL="1600200" indent="-228600" eaLnBrk="0" hangingPunct="0">
              <a:defRPr kumimoji="1" sz="1100" b="1" i="1">
                <a:solidFill>
                  <a:schemeClr val="tx1"/>
                </a:solidFill>
                <a:latin typeface="Arial" charset="0"/>
                <a:ea typeface="HGP創英角ｺﾞｼｯｸUB" pitchFamily="50" charset="-128"/>
              </a:defRPr>
            </a:lvl4pPr>
            <a:lvl5pPr marL="2057400" indent="-228600" eaLnBrk="0" hangingPunct="0">
              <a:defRPr kumimoji="1" sz="1100" b="1" i="1">
                <a:solidFill>
                  <a:schemeClr val="tx1"/>
                </a:solidFill>
                <a:latin typeface="Arial" charset="0"/>
                <a:ea typeface="HGP創英角ｺﾞｼｯｸUB" pitchFamily="50" charset="-128"/>
              </a:defRPr>
            </a:lvl5pPr>
            <a:lvl6pPr marL="2514600" indent="-228600" eaLnBrk="0" fontAlgn="base" hangingPunct="0">
              <a:spcBef>
                <a:spcPct val="0"/>
              </a:spcBef>
              <a:spcAft>
                <a:spcPct val="0"/>
              </a:spcAft>
              <a:defRPr kumimoji="1" sz="1100" b="1" i="1">
                <a:solidFill>
                  <a:schemeClr val="tx1"/>
                </a:solidFill>
                <a:latin typeface="Arial" charset="0"/>
                <a:ea typeface="HGP創英角ｺﾞｼｯｸUB" pitchFamily="50" charset="-128"/>
              </a:defRPr>
            </a:lvl6pPr>
            <a:lvl7pPr marL="2971800" indent="-228600" eaLnBrk="0" fontAlgn="base" hangingPunct="0">
              <a:spcBef>
                <a:spcPct val="0"/>
              </a:spcBef>
              <a:spcAft>
                <a:spcPct val="0"/>
              </a:spcAft>
              <a:defRPr kumimoji="1" sz="1100" b="1" i="1">
                <a:solidFill>
                  <a:schemeClr val="tx1"/>
                </a:solidFill>
                <a:latin typeface="Arial" charset="0"/>
                <a:ea typeface="HGP創英角ｺﾞｼｯｸUB" pitchFamily="50" charset="-128"/>
              </a:defRPr>
            </a:lvl7pPr>
            <a:lvl8pPr marL="3429000" indent="-228600" eaLnBrk="0" fontAlgn="base" hangingPunct="0">
              <a:spcBef>
                <a:spcPct val="0"/>
              </a:spcBef>
              <a:spcAft>
                <a:spcPct val="0"/>
              </a:spcAft>
              <a:defRPr kumimoji="1" sz="1100" b="1" i="1">
                <a:solidFill>
                  <a:schemeClr val="tx1"/>
                </a:solidFill>
                <a:latin typeface="Arial" charset="0"/>
                <a:ea typeface="HGP創英角ｺﾞｼｯｸUB" pitchFamily="50" charset="-128"/>
              </a:defRPr>
            </a:lvl8pPr>
            <a:lvl9pPr marL="3886200" indent="-228600" eaLnBrk="0" fontAlgn="base" hangingPunct="0">
              <a:spcBef>
                <a:spcPct val="0"/>
              </a:spcBef>
              <a:spcAft>
                <a:spcPct val="0"/>
              </a:spcAft>
              <a:defRPr kumimoji="1" sz="1100" b="1" i="1">
                <a:solidFill>
                  <a:schemeClr val="tx1"/>
                </a:solidFill>
                <a:latin typeface="Arial" charset="0"/>
                <a:ea typeface="HGP創英角ｺﾞｼｯｸUB" pitchFamily="50" charset="-128"/>
              </a:defRPr>
            </a:lvl9pPr>
          </a:lstStyle>
          <a:p>
            <a:pPr rtl="0" eaLnBrk="1" hangingPunct="1">
              <a:lnSpc>
                <a:spcPct val="90000"/>
              </a:lnSpc>
              <a:spcBef>
                <a:spcPts val="1000"/>
              </a:spcBef>
              <a:buClr>
                <a:srgbClr val="549117"/>
              </a:buClr>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The world's first chloride channel activator indicated for the treatment of chronic constipation (excluding constipation due to organic disease) by promoting fluid secretion from the small intestine</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Significantly increases the frequency of spontaneous bowel movement (vs. placebo)</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Significantly increases spontaneous bowel movement within 24 hours after administration (vs. placebo)</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Improves various symptoms associated with constipation</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Provides sustained improvement for a long period (48 weeks)</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Clinical equivalence of the 12-μg and 24-μg capsules when administered at the same dose level</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a:p>
            <a:pPr rtl="0" eaLnBrk="1" hangingPunct="1">
              <a:lnSpc>
                <a:spcPct val="90000"/>
              </a:lnSpc>
              <a:spcBef>
                <a:spcPts val="1000"/>
              </a:spcBef>
              <a:buClr>
                <a:srgbClr val="549117"/>
              </a:buClr>
              <a:buSzPct val="100000"/>
              <a:buFont typeface="Wingdings" pitchFamily="2" charset="2"/>
              <a:buChar char="l"/>
              <a:defRPr/>
            </a:pPr>
            <a:r>
              <a:rPr lang="en-us" sz="2000" b="0" i="0" dirty="0">
                <a:latin typeface="Calibri" panose="020F0502020204030204" pitchFamily="34" charset="0"/>
                <a:ea typeface="メイリオ" panose="020B0604030504040204" pitchFamily="50" charset="-128"/>
                <a:cs typeface="Calibri" panose="020F0502020204030204" pitchFamily="34" charset="0"/>
              </a:rPr>
              <a:t>At time of approval: Adverse drug reactions (ADRs) including abnormal laboratory values were observed in 196 (62%) of 315 patients included in the safety evaluation (patients treated at 48 </a:t>
            </a:r>
            <a:r>
              <a:rPr lang="en-us" sz="2000" b="0" i="0" dirty="0" err="1">
                <a:latin typeface="Calibri" panose="020F0502020204030204" pitchFamily="34" charset="0"/>
                <a:ea typeface="メイリオ" panose="020B0604030504040204" pitchFamily="50" charset="-128"/>
                <a:cs typeface="Calibri" panose="020F0502020204030204" pitchFamily="34" charset="0"/>
              </a:rPr>
              <a:t>μg</a:t>
            </a:r>
            <a:r>
              <a:rPr lang="en-us" sz="2000" b="0" i="0" dirty="0">
                <a:latin typeface="Calibri" panose="020F0502020204030204" pitchFamily="34" charset="0"/>
                <a:ea typeface="メイリオ" panose="020B0604030504040204" pitchFamily="50" charset="-128"/>
                <a:cs typeface="Calibri" panose="020F0502020204030204" pitchFamily="34" charset="0"/>
              </a:rPr>
              <a:t>/day)</a:t>
            </a:r>
            <a:br>
              <a:rPr lang="en-US" altLang="ja-JP" sz="2000" b="0" i="0" dirty="0">
                <a:latin typeface="Calibri" panose="020F0502020204030204" pitchFamily="34" charset="0"/>
                <a:ea typeface="メイリオ" panose="020B0604030504040204" pitchFamily="50" charset="-128"/>
                <a:cs typeface="Calibri" panose="020F0502020204030204" pitchFamily="34" charset="0"/>
              </a:rPr>
            </a:br>
            <a:r>
              <a:rPr lang="en-us" sz="2000" b="0" i="0" dirty="0">
                <a:latin typeface="Calibri" panose="020F0502020204030204" pitchFamily="34" charset="0"/>
                <a:ea typeface="メイリオ" panose="020B0604030504040204" pitchFamily="50" charset="-128"/>
                <a:cs typeface="Calibri" panose="020F0502020204030204" pitchFamily="34" charset="0"/>
              </a:rPr>
              <a:t>Most common ADRs included diarrhea in 95 patients (30%) and nausea in 73 patients (23%)</a:t>
            </a:r>
            <a:endParaRPr lang="en-US" altLang="ja-JP" sz="2000" b="0" i="0" dirty="0">
              <a:latin typeface="Calibri" panose="020F0502020204030204" pitchFamily="34" charset="0"/>
              <a:ea typeface="メイリオ" panose="020B0604030504040204" pitchFamily="50" charset="-128"/>
              <a:cs typeface="Calibri" panose="020F0502020204030204" pitchFamily="34" charset="0"/>
            </a:endParaRPr>
          </a:p>
        </p:txBody>
      </p:sp>
      <p:sp>
        <p:nvSpPr>
          <p:cNvPr id="8" name="四角形: 1 つの角を丸める 7">
            <a:extLst>
              <a:ext uri="{FF2B5EF4-FFF2-40B4-BE49-F238E27FC236}">
                <a16:creationId xmlns:a16="http://schemas.microsoft.com/office/drawing/2014/main" id="{39A0991B-76EF-4CAF-BA7A-F6E145301585}"/>
              </a:ext>
            </a:extLst>
          </p:cNvPr>
          <p:cNvSpPr/>
          <p:nvPr/>
        </p:nvSpPr>
        <p:spPr bwMode="auto">
          <a:xfrm flipH="1" flipV="1">
            <a:off x="7153274" y="-3851"/>
            <a:ext cx="1990720" cy="4320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9" name="テキスト ボックス 5">
            <a:extLst>
              <a:ext uri="{FF2B5EF4-FFF2-40B4-BE49-F238E27FC236}">
                <a16:creationId xmlns:a16="http://schemas.microsoft.com/office/drawing/2014/main" id="{8522F9CD-9D7D-49A7-8C92-E1A67F7E48D9}"/>
              </a:ext>
            </a:extLst>
          </p:cNvPr>
          <p:cNvSpPr txBox="1">
            <a:spLocks noChangeArrowheads="1"/>
          </p:cNvSpPr>
          <p:nvPr/>
        </p:nvSpPr>
        <p:spPr bwMode="auto">
          <a:xfrm>
            <a:off x="7228056" y="0"/>
            <a:ext cx="1864546" cy="377332"/>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108000" tIns="36000" rIns="108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Characteristics of Lubiprostone</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タイトル 4"/>
          <p:cNvSpPr>
            <a:spLocks noGrp="1"/>
          </p:cNvSpPr>
          <p:nvPr>
            <p:ph type="title"/>
          </p:nvPr>
        </p:nvSpPr>
        <p:spPr>
          <a:xfrm>
            <a:off x="179512" y="170397"/>
            <a:ext cx="8640960" cy="713717"/>
          </a:xfrm>
        </p:spPr>
        <p:txBody>
          <a:bodyPr rtlCol="0">
            <a:normAutofit/>
          </a:bodyPr>
          <a:lstStyle/>
          <a:p>
            <a:pPr defTabSz="422041" rtl="0" eaLnBrk="1" fontAlgn="auto" hangingPunct="1">
              <a:spcAft>
                <a:spcPts val="0"/>
              </a:spcAft>
              <a:defRPr/>
            </a:pPr>
            <a:r>
              <a:rPr lang="en-us" sz="3000" dirty="0"/>
              <a:t>World Marketing Status of </a:t>
            </a:r>
            <a:r>
              <a:rPr lang="en-us" sz="3000" dirty="0" err="1"/>
              <a:t>Amitiza</a:t>
            </a:r>
            <a:r>
              <a:rPr lang="en-us" sz="3000" baseline="30000" dirty="0">
                <a:latin typeface="Arial" panose="020B0604020202020204" pitchFamily="34" charset="0"/>
                <a:cs typeface="Arial" panose="020B0604020202020204" pitchFamily="34" charset="0"/>
              </a:rPr>
              <a:t>®</a:t>
            </a:r>
          </a:p>
        </p:txBody>
      </p:sp>
      <p:graphicFrame>
        <p:nvGraphicFramePr>
          <p:cNvPr id="2105" name="Group 57"/>
          <p:cNvGraphicFramePr>
            <a:graphicFrameLocks noGrp="1"/>
          </p:cNvGraphicFramePr>
          <p:nvPr>
            <p:extLst>
              <p:ext uri="{D42A27DB-BD31-4B8C-83A1-F6EECF244321}">
                <p14:modId xmlns:p14="http://schemas.microsoft.com/office/powerpoint/2010/main" val="2211605175"/>
              </p:ext>
            </p:extLst>
          </p:nvPr>
        </p:nvGraphicFramePr>
        <p:xfrm>
          <a:off x="575976" y="675209"/>
          <a:ext cx="7775572" cy="5816220"/>
        </p:xfrm>
        <a:graphic>
          <a:graphicData uri="http://schemas.openxmlformats.org/drawingml/2006/table">
            <a:tbl>
              <a:tblPr/>
              <a:tblGrid>
                <a:gridCol w="889422">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4293862">
                  <a:extLst>
                    <a:ext uri="{9D8B030D-6E8A-4147-A177-3AD203B41FA5}">
                      <a16:colId xmlns:a16="http://schemas.microsoft.com/office/drawing/2014/main" val="20003"/>
                    </a:ext>
                  </a:extLst>
                </a:gridCol>
              </a:tblGrid>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Country</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Date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Strength</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bg1"/>
                          </a:solidFill>
                          <a:effectLst/>
                          <a:latin typeface="Calibri" panose="020F0502020204030204" pitchFamily="34" charset="0"/>
                          <a:ea typeface="メイリオ" panose="020B0604030504040204" pitchFamily="50" charset="-128"/>
                          <a:cs typeface="Calibri" panose="020F0502020204030204" pitchFamily="34" charset="0"/>
                        </a:rPr>
                        <a:t>Indications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549117"/>
                    </a:solidFill>
                  </a:tcPr>
                </a:tc>
                <a:extLst>
                  <a:ext uri="{0D108BD9-81ED-4DB2-BD59-A6C34878D82A}">
                    <a16:rowId xmlns:a16="http://schemas.microsoft.com/office/drawing/2014/main" val="10000"/>
                  </a:ext>
                </a:extLst>
              </a:tr>
              <a:tr h="193874">
                <a:tc rowSpan="3">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U.S.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April 2006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6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May 2008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Irritable bowel syndrome with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6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May 2013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Canada</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October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93874">
                <a:tc rowSpan="2">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altLang="ja-JP"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Japan</a:t>
                      </a: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kumimoji="1"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November 2012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l-GR"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g/capsule</a:t>
                      </a: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constipation **</a:t>
                      </a: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85856077"/>
                  </a:ext>
                </a:extLst>
              </a:tr>
              <a:tr h="193874">
                <a:tc vMerge="1">
                  <a:txBody>
                    <a:bodyPr/>
                    <a:lstStyle/>
                    <a:p>
                      <a:pPr marL="0" marR="0" lvl="0" indent="0" algn="ctr" defTabSz="914400" rtl="0" eaLnBrk="1" fontAlgn="base" latinLnBrk="0" hangingPunct="1">
                        <a:lnSpc>
                          <a:spcPct val="90000"/>
                        </a:lnSpc>
                        <a:spcBef>
                          <a:spcPct val="0"/>
                        </a:spcBef>
                        <a:spcAft>
                          <a:spcPct val="50000"/>
                        </a:spcAft>
                        <a:buClrTx/>
                        <a:buSzTx/>
                        <a:buFontTx/>
                        <a:buNone/>
                        <a:tabLst/>
                      </a:pP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kumimoji="1" lang="en-US" altLang="ja-JP"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November 2018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l-GR"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12 μ</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g/capsule</a:t>
                      </a: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constipation **</a:t>
                      </a:r>
                      <a:endPar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53060112"/>
                  </a:ext>
                </a:extLst>
              </a:tr>
              <a:tr h="193874">
                <a:tc rowSpan="2">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Switzerland</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February 2012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6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rgbClr val="7F7F7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July 2014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and associated symptoms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U.K.</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2014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rowSpan="10">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Ireland</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February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Belgium</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March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Luxembourg</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April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Netherlands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April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ts val="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Austria</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May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ts val="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defRPr/>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Germany</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May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ts val="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defRPr/>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Italy</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July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ts val="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defRPr/>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93874">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Spain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October 2015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ts val="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defRPr/>
                      </a:pPr>
                      <a:endParaRPr kumimoji="1" lang="ja-JP" altLang="en-US" sz="12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T="0" marB="0" anchor="ctr" horzOverflow="overflow">
                    <a:lnL w="12700" cap="flat" cmpd="sng" algn="ctr">
                      <a:solidFill>
                        <a:srgbClr val="C0C0C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93874">
                <a:tc rowSpan="3">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Israel</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0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64229788"/>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3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Irritable bowel syndrome with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15098363"/>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300" b="0" i="0" u="none" strike="noStrike" cap="none" normalizeH="0" baseline="0" dirty="0">
                        <a:ln>
                          <a:noFill/>
                        </a:ln>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(launched)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60363899"/>
                  </a:ext>
                </a:extLst>
              </a:tr>
              <a:tr h="193874">
                <a:tc rowSpan="3">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Kazakhstan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024613227"/>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Irritable bowel syndrome with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24603204"/>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January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72766953"/>
                  </a:ext>
                </a:extLst>
              </a:tr>
              <a:tr h="193874">
                <a:tc rowSpan="3">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Singapore</a:t>
                      </a:r>
                      <a:r>
                        <a:rPr 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September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28290850"/>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05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September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Irritable bowel syndrome with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50445256"/>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05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September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34776149"/>
                  </a:ext>
                </a:extLst>
              </a:tr>
              <a:tr h="193874">
                <a:tc rowSpan="3">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Philippines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November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Chronic idiopathic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98184911"/>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November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8 μg/capsule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Irritable bowel syndrome with constipation</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87919403"/>
                  </a:ext>
                </a:extLst>
              </a:tr>
              <a:tr h="193874">
                <a:tc vMerge="1">
                  <a:txBody>
                    <a:bodyPr/>
                    <a:lstStyle/>
                    <a:p>
                      <a:pPr marL="0" marR="0" lvl="0" indent="0" algn="ctr" defTabSz="914400" rtl="0" eaLnBrk="1" fontAlgn="base" latinLnBrk="0" hangingPunct="1">
                        <a:lnSpc>
                          <a:spcPct val="100000"/>
                        </a:lnSpc>
                        <a:spcBef>
                          <a:spcPct val="0"/>
                        </a:spcBef>
                        <a:spcAft>
                          <a:spcPct val="50000"/>
                        </a:spcAft>
                        <a:buClrTx/>
                        <a:buSzTx/>
                        <a:buFontTx/>
                        <a:buNone/>
                        <a:tabLst/>
                      </a:pPr>
                      <a:endParaRPr kumimoji="1" lang="ja-JP" altLang="en-US" sz="1100" b="0" i="0" u="none" strike="noStrike" cap="none" normalizeH="0" baseline="0" dirty="0">
                        <a:ln>
                          <a:noFill/>
                        </a:ln>
                        <a:solidFill>
                          <a:schemeClr val="tx1"/>
                        </a:solidFill>
                        <a:effectLst/>
                        <a:latin typeface="メイリオ" panose="020B0604030504040204" pitchFamily="50" charset="-128"/>
                        <a:ea typeface="メイリオ" panose="020B0604030504040204" pitchFamily="50" charset="-128"/>
                        <a:cs typeface="Arial" panose="020B0604020202020204" pitchFamily="34" charset="0"/>
                      </a:endParaRP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DEF6C6"/>
                    </a:solid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November 2017 (approved)</a:t>
                      </a:r>
                      <a:endParaRPr kumimoji="1" lang="ja-JP" altLang="en-US" sz="1000" b="0" i="0" u="none" strike="noStrike" cap="none" normalizeH="0" baseline="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endParaRPr>
                    </a:p>
                  </a:txBody>
                  <a:tcPr marL="99690"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defRPr/>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24 </a:t>
                      </a:r>
                      <a:r>
                        <a:rPr lang="en-us" sz="1000" b="0" i="0" u="none" strike="noStrike" cap="none" normalizeH="0" dirty="0" err="1">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μg</a:t>
                      </a: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/capsule</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50000"/>
                        </a:spcAft>
                        <a:buClrTx/>
                        <a:buSzTx/>
                        <a:buFontTx/>
                        <a:buNone/>
                        <a:tabLst/>
                      </a:pPr>
                      <a:r>
                        <a:rPr lang="en-us" sz="1000" b="0" i="0" u="none" strike="noStrike" cap="none" normalizeH="0" dirty="0">
                          <a:ln>
                            <a:noFill/>
                          </a:ln>
                          <a:solidFill>
                            <a:schemeClr val="tx1"/>
                          </a:solidFill>
                          <a:effectLst/>
                          <a:latin typeface="Calibri" panose="020F0502020204030204" pitchFamily="34" charset="0"/>
                          <a:ea typeface="メイリオ" panose="020B0604030504040204" pitchFamily="50" charset="-128"/>
                          <a:cs typeface="Calibri" panose="020F0502020204030204" pitchFamily="34" charset="0"/>
                        </a:rPr>
                        <a:t>Opioid-induced constipation in non-cancer patients</a:t>
                      </a:r>
                    </a:p>
                  </a:txBody>
                  <a:tcPr marL="84404" marR="84404" marT="36000" marB="0" anchor="ctr" horzOverflow="overflow">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54572211"/>
                  </a:ext>
                </a:extLst>
              </a:tr>
            </a:tbl>
          </a:graphicData>
        </a:graphic>
      </p:graphicFrame>
      <p:sp>
        <p:nvSpPr>
          <p:cNvPr id="11" name="テキスト ボックス 10">
            <a:extLst>
              <a:ext uri="{FF2B5EF4-FFF2-40B4-BE49-F238E27FC236}">
                <a16:creationId xmlns:a16="http://schemas.microsoft.com/office/drawing/2014/main" id="{1DCD86C7-6FB8-4015-AE90-F6794716EC8E}"/>
              </a:ext>
            </a:extLst>
          </p:cNvPr>
          <p:cNvSpPr txBox="1">
            <a:spLocks noChangeArrowheads="1"/>
          </p:cNvSpPr>
          <p:nvPr/>
        </p:nvSpPr>
        <p:spPr bwMode="auto">
          <a:xfrm>
            <a:off x="7559097" y="6669360"/>
            <a:ext cx="1584903" cy="18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800" b="0" i="0" dirty="0">
                <a:solidFill>
                  <a:srgbClr val="000000"/>
                </a:solidFill>
                <a:ea typeface="メイリオ" panose="020B0604030504040204" pitchFamily="50" charset="-128"/>
                <a:cs typeface="Calibri" panose="020F0502020204030204" pitchFamily="34" charset="0"/>
              </a:rPr>
              <a:t>In-house data of </a:t>
            </a:r>
            <a:r>
              <a:rPr lang="en-us" sz="800" b="0" i="0" dirty="0" err="1">
                <a:solidFill>
                  <a:srgbClr val="000000"/>
                </a:solidFill>
                <a:ea typeface="メイリオ" panose="020B0604030504040204" pitchFamily="50" charset="-128"/>
                <a:cs typeface="Calibri" panose="020F0502020204030204" pitchFamily="34" charset="0"/>
              </a:rPr>
              <a:t>Sucampo</a:t>
            </a:r>
            <a:r>
              <a:rPr lang="en-us" sz="800" b="0" i="0" dirty="0">
                <a:solidFill>
                  <a:srgbClr val="000000"/>
                </a:solidFill>
                <a:ea typeface="メイリオ" panose="020B0604030504040204" pitchFamily="50" charset="-128"/>
                <a:cs typeface="Calibri" panose="020F0502020204030204" pitchFamily="34" charset="0"/>
              </a:rPr>
              <a:t> Pharma</a:t>
            </a:r>
          </a:p>
        </p:txBody>
      </p:sp>
      <p:sp>
        <p:nvSpPr>
          <p:cNvPr id="12" name="テキスト ボックス 11">
            <a:extLst>
              <a:ext uri="{FF2B5EF4-FFF2-40B4-BE49-F238E27FC236}">
                <a16:creationId xmlns:a16="http://schemas.microsoft.com/office/drawing/2014/main" id="{0072A54A-00CD-4253-902E-33A682DAE50B}"/>
              </a:ext>
            </a:extLst>
          </p:cNvPr>
          <p:cNvSpPr txBox="1">
            <a:spLocks noChangeArrowheads="1"/>
          </p:cNvSpPr>
          <p:nvPr/>
        </p:nvSpPr>
        <p:spPr bwMode="auto">
          <a:xfrm>
            <a:off x="7567855" y="6477579"/>
            <a:ext cx="988586" cy="197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algn="r" rtl="0">
              <a:lnSpc>
                <a:spcPct val="90000"/>
              </a:lnSpc>
              <a:spcBef>
                <a:spcPct val="0"/>
              </a:spcBef>
              <a:buNone/>
            </a:pPr>
            <a:r>
              <a:rPr lang="en-us" sz="900" b="0" i="0">
                <a:solidFill>
                  <a:srgbClr val="000000"/>
                </a:solidFill>
                <a:ea typeface="メイリオ" panose="020B0604030504040204" pitchFamily="50" charset="-128"/>
                <a:cs typeface="Calibri" panose="020F0502020204030204" pitchFamily="34" charset="0"/>
              </a:rPr>
              <a:t>As of August 2018</a:t>
            </a:r>
          </a:p>
        </p:txBody>
      </p:sp>
      <p:sp>
        <p:nvSpPr>
          <p:cNvPr id="13" name="四角形: 1 つの角を丸める 12">
            <a:extLst>
              <a:ext uri="{FF2B5EF4-FFF2-40B4-BE49-F238E27FC236}">
                <a16:creationId xmlns:a16="http://schemas.microsoft.com/office/drawing/2014/main" id="{F954B700-1557-41A4-A7B5-39D980534A1A}"/>
              </a:ext>
            </a:extLst>
          </p:cNvPr>
          <p:cNvSpPr/>
          <p:nvPr/>
        </p:nvSpPr>
        <p:spPr bwMode="auto">
          <a:xfrm flipH="1" flipV="1">
            <a:off x="7149653" y="-3849"/>
            <a:ext cx="1994341" cy="302400"/>
          </a:xfrm>
          <a:prstGeom prst="round1Rect">
            <a:avLst>
              <a:gd name="adj" fmla="val 50000"/>
            </a:avLst>
          </a:prstGeom>
          <a:gradFill flip="none" rotWithShape="1">
            <a:gsLst>
              <a:gs pos="0">
                <a:srgbClr val="B6E5FF"/>
              </a:gs>
              <a:gs pos="100000">
                <a:srgbClr val="00B5E6">
                  <a:tint val="23500"/>
                  <a:satMod val="160000"/>
                </a:srgbClr>
              </a:gs>
            </a:gsLst>
            <a:lin ang="5400000" scaled="1"/>
            <a:tileRect/>
          </a:gradFill>
          <a:ln w="0" cap="flat">
            <a:noFill/>
            <a:prstDash val="solid"/>
            <a:miter lim="800000"/>
            <a:headEnd/>
            <a:tailEnd/>
          </a:ln>
        </p:spPr>
        <p:txBody>
          <a:bodyPr vert="horz" wrap="square" lIns="91440" tIns="45720" rIns="91440" bIns="45720" numCol="1" rtlCol="0" anchor="t" anchorCtr="0" compatLnSpc="1">
            <a:prstTxWarp prst="textNoShape">
              <a:avLst/>
            </a:prstTxWarp>
          </a:bodyPr>
          <a:lstStyle/>
          <a:p>
            <a:pPr rtl="0">
              <a:lnSpc>
                <a:spcPct val="90000"/>
              </a:lnSpc>
            </a:pPr>
            <a:endParaRPr lang="ja-JP" altLang="en-US">
              <a:latin typeface="Calibri" panose="020F0502020204030204" pitchFamily="34" charset="0"/>
              <a:cs typeface="Calibri" panose="020F0502020204030204" pitchFamily="34" charset="0"/>
            </a:endParaRPr>
          </a:p>
        </p:txBody>
      </p:sp>
      <p:sp>
        <p:nvSpPr>
          <p:cNvPr id="14" name="テキスト ボックス 5">
            <a:extLst>
              <a:ext uri="{FF2B5EF4-FFF2-40B4-BE49-F238E27FC236}">
                <a16:creationId xmlns:a16="http://schemas.microsoft.com/office/drawing/2014/main" id="{0454CDF4-20D5-4D7E-B2C9-B2626301FB1D}"/>
              </a:ext>
            </a:extLst>
          </p:cNvPr>
          <p:cNvSpPr txBox="1">
            <a:spLocks noChangeArrowheads="1"/>
          </p:cNvSpPr>
          <p:nvPr/>
        </p:nvSpPr>
        <p:spPr bwMode="auto">
          <a:xfrm>
            <a:off x="7308304" y="0"/>
            <a:ext cx="1784298" cy="244800"/>
          </a:xfrm>
          <a:prstGeom prst="round2SameRect">
            <a:avLst>
              <a:gd name="adj1" fmla="val 0"/>
              <a:gd name="adj2" fmla="val 33208"/>
            </a:avLst>
          </a:prstGeom>
          <a:gradFill flip="none" rotWithShape="1">
            <a:gsLst>
              <a:gs pos="10000">
                <a:srgbClr val="549117"/>
              </a:gs>
              <a:gs pos="100000">
                <a:srgbClr val="549117">
                  <a:lumMod val="70000"/>
                  <a:lumOff val="30000"/>
                </a:srgbClr>
              </a:gs>
            </a:gsLst>
            <a:lin ang="0" scaled="1"/>
            <a:tileRect/>
          </a:gradFill>
          <a:ln>
            <a:noFill/>
          </a:ln>
          <a:effectLst/>
        </p:spPr>
        <p:txBody>
          <a:bodyPr vert="horz" wrap="square" lIns="36000" tIns="36000" rIns="36000" bIns="0" numCol="1" rtlCol="0" anchor="t" anchorCtr="0" compatLnSpc="1">
            <a:prstTxWarp prst="textNoShape">
              <a:avLst/>
            </a:prstTxWarp>
            <a:spAutoFit/>
          </a:bodyPr>
          <a:lstStyle>
            <a:defPPr>
              <a:defRPr lang="ja-JP"/>
            </a:defPPr>
            <a:lvl1pPr algn="l" eaLnBrk="0" hangingPunct="0">
              <a:defRPr sz="4000" b="0" cap="all">
                <a:solidFill>
                  <a:schemeClr val="bg1"/>
                </a:solidFill>
                <a:latin typeface="HGPｺﾞｼｯｸE" panose="020B0900000000000000" pitchFamily="50" charset="-128"/>
                <a:ea typeface="HGPｺﾞｼｯｸE" panose="020B0900000000000000" pitchFamily="50" charset="-128"/>
                <a:cs typeface="HGP創英角ｺﾞｼｯｸUB" charset="0"/>
              </a:defRPr>
            </a:lvl1pPr>
            <a:lvl2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2pPr>
            <a:lvl3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3pPr>
            <a:lvl4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4pPr>
            <a:lvl5pPr algn="l" eaLnBrk="0" hangingPunct="0">
              <a:defRPr sz="2400">
                <a:solidFill>
                  <a:srgbClr val="025E8C"/>
                </a:solidFill>
                <a:latin typeface="HGP創英角ｺﾞｼｯｸUB" pitchFamily="50" charset="-128"/>
                <a:ea typeface="HGP創英角ｺﾞｼｯｸUB" pitchFamily="50" charset="-128"/>
                <a:cs typeface="HGP創英角ｺﾞｼｯｸUB" charset="0"/>
              </a:defRPr>
            </a:lvl5pPr>
            <a:lvl6pPr marL="457200" algn="ctr" fontAlgn="base">
              <a:spcBef>
                <a:spcPct val="0"/>
              </a:spcBef>
              <a:spcAft>
                <a:spcPct val="0"/>
              </a:spcAft>
              <a:defRPr sz="4400">
                <a:latin typeface="Calibri" pitchFamily="34" charset="0"/>
                <a:ea typeface="ＭＳ Ｐゴシック" charset="-128"/>
              </a:defRPr>
            </a:lvl6pPr>
            <a:lvl7pPr marL="914400" algn="ctr" fontAlgn="base">
              <a:spcBef>
                <a:spcPct val="0"/>
              </a:spcBef>
              <a:spcAft>
                <a:spcPct val="0"/>
              </a:spcAft>
              <a:defRPr sz="4400">
                <a:latin typeface="Calibri" pitchFamily="34" charset="0"/>
                <a:ea typeface="ＭＳ Ｐゴシック" charset="-128"/>
              </a:defRPr>
            </a:lvl7pPr>
            <a:lvl8pPr marL="1371600" algn="ctr" fontAlgn="base">
              <a:spcBef>
                <a:spcPct val="0"/>
              </a:spcBef>
              <a:spcAft>
                <a:spcPct val="0"/>
              </a:spcAft>
              <a:defRPr sz="4400">
                <a:latin typeface="Calibri" pitchFamily="34" charset="0"/>
                <a:ea typeface="ＭＳ Ｐゴシック" charset="-128"/>
              </a:defRPr>
            </a:lvl8pPr>
            <a:lvl9pPr marL="1828800" algn="ctr" fontAlgn="base">
              <a:spcBef>
                <a:spcPct val="0"/>
              </a:spcBef>
              <a:spcAft>
                <a:spcPct val="0"/>
              </a:spcAft>
              <a:defRPr sz="4400">
                <a:latin typeface="Calibri" pitchFamily="34" charset="0"/>
                <a:ea typeface="ＭＳ Ｐゴシック" charset="-128"/>
              </a:defRPr>
            </a:lvl9pPr>
          </a:lstStyle>
          <a:p>
            <a:pPr algn="ctr" rtl="0">
              <a:lnSpc>
                <a:spcPct val="90000"/>
              </a:lnSpc>
            </a:pPr>
            <a:r>
              <a:rPr lang="en-us" sz="1100" b="1" i="0" dirty="0">
                <a:latin typeface="Calibri" panose="020F0502020204030204" pitchFamily="34" charset="0"/>
                <a:ea typeface="メイリオ" panose="020B0604030504040204" pitchFamily="50" charset="-128"/>
                <a:cs typeface="Calibri" panose="020F0502020204030204" pitchFamily="34" charset="0"/>
              </a:rPr>
              <a:t>Related Information</a:t>
            </a:r>
          </a:p>
        </p:txBody>
      </p:sp>
      <p:sp>
        <p:nvSpPr>
          <p:cNvPr id="9" name="テキスト ボックス 8"/>
          <p:cNvSpPr txBox="1">
            <a:spLocks noChangeArrowheads="1"/>
          </p:cNvSpPr>
          <p:nvPr/>
        </p:nvSpPr>
        <p:spPr bwMode="auto">
          <a:xfrm>
            <a:off x="145394" y="6513931"/>
            <a:ext cx="6001990" cy="322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2000" tIns="36000" rIns="72000" bIns="36000" rtlCol="0" anchor="b">
            <a:spAutoFit/>
          </a:bodyPr>
          <a:lstStyle>
            <a:lvl1pPr defTabSz="45720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1pPr>
            <a:lvl2pPr marL="742950" indent="-285750" defTabSz="4572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2pPr>
            <a:lvl3pPr marL="1143000" indent="-228600" defTabSz="4572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3pPr>
            <a:lvl4pPr marL="1600200" indent="-228600" defTabSz="457200">
              <a:spcBef>
                <a:spcPct val="20000"/>
              </a:spcBef>
              <a:buFont typeface="Arial" panose="020B0604020202020204" pitchFamily="34" charset="0"/>
              <a:buChar char="–"/>
              <a:defRPr kumimoji="1">
                <a:solidFill>
                  <a:schemeClr val="tx1"/>
                </a:solidFill>
                <a:latin typeface="Calibri" panose="020F0502020204030204" pitchFamily="34" charset="0"/>
                <a:ea typeface="ＭＳ Ｐゴシック" panose="020B0600070205080204" pitchFamily="50" charset="-128"/>
              </a:defRPr>
            </a:lvl4pPr>
            <a:lvl5pPr marL="2057400" indent="-228600" defTabSz="457200">
              <a:spcBef>
                <a:spcPct val="20000"/>
              </a:spcBef>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5pPr>
            <a:lvl6pPr marL="25146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6pPr>
            <a:lvl7pPr marL="29718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7pPr>
            <a:lvl8pPr marL="34290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8pPr>
            <a:lvl9pPr marL="3886200" indent="-228600" defTabSz="457200" eaLnBrk="0" fontAlgn="base" hangingPunct="0">
              <a:spcBef>
                <a:spcPct val="20000"/>
              </a:spcBef>
              <a:spcAft>
                <a:spcPct val="0"/>
              </a:spcAft>
              <a:buFont typeface="Arial" panose="020B0604020202020204" pitchFamily="34" charset="0"/>
              <a:buChar char="»"/>
              <a:defRPr kumimoji="1" sz="1600">
                <a:solidFill>
                  <a:schemeClr val="tx1"/>
                </a:solidFill>
                <a:latin typeface="Calibri" panose="020F0502020204030204" pitchFamily="34" charset="0"/>
                <a:ea typeface="ＭＳ Ｐゴシック" panose="020B0600070205080204" pitchFamily="50" charset="-128"/>
              </a:defRPr>
            </a:lvl9pPr>
          </a:lstStyle>
          <a:p>
            <a:pP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*Indicated for irritable bowel syndrome with constipation in both male and female adult patients.</a:t>
            </a:r>
            <a:endParaRPr lang="en-US" altLang="ja-JP" sz="900" b="0" i="0" dirty="0">
              <a:solidFill>
                <a:srgbClr val="000000"/>
              </a:solidFill>
              <a:ea typeface="メイリオ" panose="020B0604030504040204" pitchFamily="50" charset="-128"/>
              <a:cs typeface="Calibri" panose="020F0502020204030204" pitchFamily="34" charset="0"/>
            </a:endParaRPr>
          </a:p>
          <a:p>
            <a:pPr rtl="0">
              <a:lnSpc>
                <a:spcPct val="90000"/>
              </a:lnSpc>
              <a:spcBef>
                <a:spcPct val="0"/>
              </a:spcBef>
              <a:buNone/>
            </a:pPr>
            <a:r>
              <a:rPr lang="en-us" sz="900" b="0" i="0" dirty="0">
                <a:solidFill>
                  <a:srgbClr val="000000"/>
                </a:solidFill>
                <a:ea typeface="メイリオ" panose="020B0604030504040204" pitchFamily="50" charset="-128"/>
                <a:cs typeface="Calibri" panose="020F0502020204030204" pitchFamily="34" charset="0"/>
              </a:rPr>
              <a:t>In other countries where the drug is indicated for irritable bowel syndrome with constipation, it is indicated only in women.</a:t>
            </a:r>
          </a:p>
        </p:txBody>
      </p:sp>
      <p:sp>
        <p:nvSpPr>
          <p:cNvPr id="3" name="正方形/長方形 2"/>
          <p:cNvSpPr/>
          <p:nvPr/>
        </p:nvSpPr>
        <p:spPr>
          <a:xfrm>
            <a:off x="5028443" y="6485607"/>
            <a:ext cx="2441694" cy="215444"/>
          </a:xfrm>
          <a:prstGeom prst="rect">
            <a:avLst/>
          </a:prstGeom>
        </p:spPr>
        <p:txBody>
          <a:bodyPr wrap="none">
            <a:spAutoFit/>
          </a:bodyPr>
          <a:lstStyle/>
          <a:p>
            <a:r>
              <a:rPr lang="en-US" altLang="ja-JP" sz="800" b="0" i="0" dirty="0"/>
              <a:t>** Excluding constipation due to organic diseases</a:t>
            </a:r>
            <a:endParaRPr lang="ja-JP" altLang="en-US" sz="800" b="0" i="0" dirty="0"/>
          </a:p>
        </p:txBody>
      </p:sp>
    </p:spTree>
    <p:extLst>
      <p:ext uri="{BB962C8B-B14F-4D97-AF65-F5344CB8AC3E}">
        <p14:creationId xmlns:p14="http://schemas.microsoft.com/office/powerpoint/2010/main" val="40808614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E6C7E7B-020F-42A4-9573-0C7ABE5A7D47}"/>
              </a:ext>
            </a:extLst>
          </p:cNvPr>
          <p:cNvSpPr>
            <a:spLocks noGrp="1"/>
          </p:cNvSpPr>
          <p:nvPr>
            <p:ph type="title"/>
          </p:nvPr>
        </p:nvSpPr>
        <p:spPr>
          <a:xfrm>
            <a:off x="457200" y="2962588"/>
            <a:ext cx="6611554" cy="460502"/>
          </a:xfrm>
        </p:spPr>
        <p:txBody>
          <a:bodyPr rtlCol="0"/>
          <a:lstStyle/>
          <a:p>
            <a:pPr rtl="0"/>
            <a:r>
              <a:rPr lang="en-us" sz="2800" dirty="0"/>
              <a:t>Japanese Phase II Dose-response Study</a:t>
            </a:r>
          </a:p>
        </p:txBody>
      </p:sp>
      <p:sp>
        <p:nvSpPr>
          <p:cNvPr id="5" name="正方形/長方形 4">
            <a:extLst>
              <a:ext uri="{FF2B5EF4-FFF2-40B4-BE49-F238E27FC236}">
                <a16:creationId xmlns:a16="http://schemas.microsoft.com/office/drawing/2014/main" id="{1C53444C-24C0-40E9-A1C5-8DB672DB4F3D}"/>
              </a:ext>
            </a:extLst>
          </p:cNvPr>
          <p:cNvSpPr/>
          <p:nvPr/>
        </p:nvSpPr>
        <p:spPr>
          <a:xfrm>
            <a:off x="457200" y="1924234"/>
            <a:ext cx="7383816" cy="646331"/>
          </a:xfrm>
          <a:prstGeom prst="rect">
            <a:avLst/>
          </a:prstGeom>
        </p:spPr>
        <p:txBody>
          <a:bodyPr wrap="none" rtlCol="0">
            <a:spAutoFit/>
          </a:bodyPr>
          <a:lstStyle/>
          <a:p>
            <a:pPr rtl="0"/>
            <a:r>
              <a:rPr lang="en-us" sz="3600" i="0" cap="all" dirty="0">
                <a:solidFill>
                  <a:srgbClr val="549117"/>
                </a:solidFill>
                <a:latin typeface="Calibri" panose="020F0502020204030204" pitchFamily="34" charset="0"/>
                <a:ea typeface="メイリオ" panose="020B0604030504040204" pitchFamily="50" charset="-128"/>
                <a:cs typeface="Calibri" panose="020F0502020204030204" pitchFamily="34" charset="0"/>
              </a:rPr>
              <a:t>Lubiprostone Clinical Studies (1) </a:t>
            </a:r>
            <a:endParaRPr lang="ja-JP" altLang="en-US" dirty="0">
              <a:solidFill>
                <a:srgbClr val="549117"/>
              </a:solidFill>
              <a:latin typeface="Calibri" panose="020F0502020204030204" pitchFamily="34" charset="0"/>
              <a:ea typeface="メイリオ" panose="020B0604030504040204" pitchFamily="50" charset="-128"/>
              <a:cs typeface="Calibri" panose="020F0502020204030204" pitchFamily="34" charset="0"/>
            </a:endParaRPr>
          </a:p>
        </p:txBody>
      </p:sp>
    </p:spTree>
  </p:cSld>
  <p:clrMapOvr>
    <a:masterClrMapping/>
  </p:clrMapOvr>
</p:sld>
</file>

<file path=ppt/theme/theme1.xml><?xml version="1.0" encoding="utf-8"?>
<a:theme xmlns:a="http://schemas.openxmlformats.org/drawingml/2006/main" name="アミティーザスライドキッ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ＭＳＰゴ+Calibri">
      <a:majorFont>
        <a:latin typeface="Calibri"/>
        <a:ea typeface="ＭＳ Ｐゴシック"/>
        <a:cs typeface=""/>
      </a:majorFont>
      <a:minorFont>
        <a:latin typeface="Calibri"/>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BE43F"/>
        </a:solidFill>
        <a:ln w="9525">
          <a:noFill/>
          <a:miter lim="800000"/>
          <a:headEnd/>
          <a:tailEnd/>
        </a:ln>
      </a:spPr>
      <a:bodyPr anchor="ctr"/>
      <a:lstStyle>
        <a:defPPr algn="ctr">
          <a:defRPr sz="2400">
            <a:latin typeface="HGPｺﾞｼｯｸE" pitchFamily="50" charset="-128"/>
            <a:ea typeface="HGPｺﾞｼｯｸE" pitchFamily="50" charset="-128"/>
            <a:cs typeface="Arial" pitchFamily="34" charset="0"/>
          </a:defRPr>
        </a:defPPr>
      </a:lstStyle>
    </a:sp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a:spAutoFit/>
      </a:bodyPr>
      <a:lstStyle>
        <a:defPPr algn="l" eaLnBrk="1" hangingPunct="1">
          <a:spcBef>
            <a:spcPts val="600"/>
          </a:spcBef>
          <a:buFontTx/>
          <a:buNone/>
          <a:defRPr sz="1600" b="1" dirty="0">
            <a:solidFill>
              <a:srgbClr val="004D9B"/>
            </a:solidFill>
            <a:latin typeface="Calibri" panose="020F0502020204030204" pitchFamily="34" charset="0"/>
            <a:ea typeface="ＭＳ Ｐゴシック" panose="020B0600070205080204" pitchFamily="50" charset="-128"/>
            <a:cs typeface="Arial" panose="020B0604020202020204" pitchFamily="34" charset="0"/>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367851A16DAE54783DD33F0D9F175E0" ma:contentTypeVersion="5" ma:contentTypeDescription="Create a new document." ma:contentTypeScope="" ma:versionID="42bd5a56c2650d64c2a449d429970863">
  <xsd:schema xmlns:xsd="http://www.w3.org/2001/XMLSchema" xmlns:xs="http://www.w3.org/2001/XMLSchema" xmlns:p="http://schemas.microsoft.com/office/2006/metadata/properties" xmlns:ns2="ae50daf4-1e6e-47aa-b3a0-4a366a68a8db" xmlns:ns3="5142398b-3c01-4721-a4b1-d18d35154b17" targetNamespace="http://schemas.microsoft.com/office/2006/metadata/properties" ma:root="true" ma:fieldsID="4e850c5d88d8c018f6eeebeff498772f" ns2:_="" ns3:_="">
    <xsd:import namespace="ae50daf4-1e6e-47aa-b3a0-4a366a68a8db"/>
    <xsd:import namespace="5142398b-3c01-4721-a4b1-d18d35154b17"/>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e50daf4-1e6e-47aa-b3a0-4a366a68a8d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142398b-3c01-4721-a4b1-d18d35154b17"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5713BC7-BF4F-4A7A-96BC-85BF6F594965}">
  <ds:schemaRefs>
    <ds:schemaRef ds:uri="http://purl.org/dc/terms/"/>
    <ds:schemaRef ds:uri="http://purl.org/dc/elements/1.1/"/>
    <ds:schemaRef ds:uri="http://schemas.microsoft.com/office/infopath/2007/PartnerControls"/>
    <ds:schemaRef ds:uri="http://purl.org/dc/dcmitype/"/>
    <ds:schemaRef ds:uri="ae50daf4-1e6e-47aa-b3a0-4a366a68a8db"/>
    <ds:schemaRef ds:uri="http://schemas.microsoft.com/office/2006/documentManagement/types"/>
    <ds:schemaRef ds:uri="http://www.w3.org/XML/1998/namespace"/>
    <ds:schemaRef ds:uri="http://schemas.microsoft.com/office/2006/metadata/properties"/>
    <ds:schemaRef ds:uri="http://schemas.openxmlformats.org/package/2006/metadata/core-properties"/>
    <ds:schemaRef ds:uri="5142398b-3c01-4721-a4b1-d18d35154b17"/>
  </ds:schemaRefs>
</ds:datastoreItem>
</file>

<file path=customXml/itemProps2.xml><?xml version="1.0" encoding="utf-8"?>
<ds:datastoreItem xmlns:ds="http://schemas.openxmlformats.org/officeDocument/2006/customXml" ds:itemID="{66859E7E-5901-4CFE-9333-D89ED1C0719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e50daf4-1e6e-47aa-b3a0-4a366a68a8db"/>
    <ds:schemaRef ds:uri="5142398b-3c01-4721-a4b1-d18d35154b1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597FCAE-38BA-4F32-B150-3BE26155C28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0</TotalTime>
  <Words>44251</Words>
  <Application>Microsoft Office PowerPoint</Application>
  <PresentationFormat>画面に合わせる (4:3)</PresentationFormat>
  <Paragraphs>4705</Paragraphs>
  <Slides>66</Slides>
  <Notes>66</Notes>
  <HiddenSlides>0</HiddenSlides>
  <MMClips>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66</vt:i4>
      </vt:variant>
    </vt:vector>
  </HeadingPairs>
  <TitlesOfParts>
    <vt:vector size="74" baseType="lpstr">
      <vt:lpstr>HGPｺﾞｼｯｸE</vt:lpstr>
      <vt:lpstr>HGP創英角ｺﾞｼｯｸUB</vt:lpstr>
      <vt:lpstr>Meiryo UI</vt:lpstr>
      <vt:lpstr>メイリオ</vt:lpstr>
      <vt:lpstr>Arial</vt:lpstr>
      <vt:lpstr>Calibri</vt:lpstr>
      <vt:lpstr>Wingdings</vt:lpstr>
      <vt:lpstr>アミティーザスライドキット</vt:lpstr>
      <vt:lpstr>PowerPoint プレゼンテーション</vt:lpstr>
      <vt:lpstr>1. Basic data</vt:lpstr>
      <vt:lpstr>History of development of Amitiza® Capsules 12 μg</vt:lpstr>
      <vt:lpstr>Amitiza® Capsules 12 μg</vt:lpstr>
      <vt:lpstr>Lubiprostone Profile</vt:lpstr>
      <vt:lpstr>Lubiprostone activates chloride channels present in the small intestinal epithelial cells and thereby promotes fluid secretion into the intestinal tract.</vt:lpstr>
      <vt:lpstr>Clinical Pharmacological Characteristics of Lubiprostone</vt:lpstr>
      <vt:lpstr>World Marketing Status of Amitiza®</vt:lpstr>
      <vt:lpstr>Japanese Phase II Dose-response Study</vt:lpstr>
      <vt:lpstr>Japanese Phase II Dose-response Study Patients, Dosing regimen, Endpoints</vt:lpstr>
      <vt:lpstr>Analysis Populations</vt:lpstr>
      <vt:lpstr>Patient Demographics</vt:lpstr>
      <vt:lpstr>Dose response in increased frequency of  spontaneous bowel movement by lubiprostone (Primary endpoint)</vt:lpstr>
      <vt:lpstr>Stool consistency (secondary endpoint)</vt:lpstr>
      <vt:lpstr>Adverse Drug Reactions</vt:lpstr>
      <vt:lpstr>Japanese Phase III Double-blind Controlled Study</vt:lpstr>
      <vt:lpstr>Japanese phase III study (double-blind controlled study) Patients, Dosing regimen, Endpoints</vt:lpstr>
      <vt:lpstr>Analysis Populations</vt:lpstr>
      <vt:lpstr>Patient Demographics</vt:lpstr>
      <vt:lpstr>Change in SBM frequency at Week 1  of treatment with lubiprostone (Primary endpoint)</vt:lpstr>
      <vt:lpstr>Change in SBM frequency (Primary endpoint, secondary endpoint)</vt:lpstr>
      <vt:lpstr>Time to first SBM after first dose (Secondary endpoint)</vt:lpstr>
      <vt:lpstr>Proportion of patients who had SBM  within 24 hours after first dose (Secondary endpoint)</vt:lpstr>
      <vt:lpstr>Proportion of patients who had SBM  within 24 hours after first dose (Secondary endpoint)</vt:lpstr>
      <vt:lpstr>Change in SBM frequency over time (secondary endpoint)</vt:lpstr>
      <vt:lpstr>Change in stool consistency over time (secondary endpoint)</vt:lpstr>
      <vt:lpstr>Changes in abdominal bloating over time (secondary endpoint)</vt:lpstr>
      <vt:lpstr>Changes in abdominal discomfort over time (secondary endpoint)</vt:lpstr>
      <vt:lpstr>Change in feeling of incomplete evacuation  after defecation over time (secondary endpoint)</vt:lpstr>
      <vt:lpstr>Change in the degree of straining during defecation over time (secondary endpoint)</vt:lpstr>
      <vt:lpstr>Changes in the severity of constipation  over time (patient's global assessment) (Secondary endpoint)</vt:lpstr>
      <vt:lpstr>Adverse Events</vt:lpstr>
      <vt:lpstr>Japanese Phase III Long-term Treatment study</vt:lpstr>
      <vt:lpstr>Japanese Phase III (Long-term Treatment) Study  Patients, Dosing regimen, Endpoints</vt:lpstr>
      <vt:lpstr>Analysis Populations</vt:lpstr>
      <vt:lpstr>Patient Demographics</vt:lpstr>
      <vt:lpstr>SBM frequency in patients treated with lubiprostone (change over 48 weeks)</vt:lpstr>
      <vt:lpstr>Stool consistency in patients treated with lubiprostone (change over 48 weeks)</vt:lpstr>
      <vt:lpstr>Abdominal bloating in patients treated with lubiprostone (change over 48 weeks)</vt:lpstr>
      <vt:lpstr>Abdominal discomfort in patients treated with lubiprostone (change over 48 weeks)</vt:lpstr>
      <vt:lpstr>Feeling of incomplete evacuation after defecation in patients treated with lubiprostone (change over 48 weeks)</vt:lpstr>
      <vt:lpstr>Degree of straining during defecation in  patients treated with lubiprostone (changes over 48 weeks)</vt:lpstr>
      <vt:lpstr>Severity of constipation in patients treated with lubiprostone (change over 48 weeks)</vt:lpstr>
      <vt:lpstr>Effect of lubiprostone on QOL: Evaluation with SF-36® (scores based on the Japanese version scoring program)</vt:lpstr>
      <vt:lpstr>Effect of lubiprostone on QOL: Evaluation with IBS-QOL-J</vt:lpstr>
      <vt:lpstr>Change in SBM frequency (Week 1):  Analysis by presence or absence of IBS</vt:lpstr>
      <vt:lpstr>Change in SBM frequency (Week 1):  Stratified analysis by age</vt:lpstr>
      <vt:lpstr>Adverse Drug Reactions</vt:lpstr>
      <vt:lpstr>Clinical Equivalence Study</vt:lpstr>
      <vt:lpstr>Study Overview</vt:lpstr>
      <vt:lpstr>Endpoints and Analysis Plan</vt:lpstr>
      <vt:lpstr>Patient Disposition</vt:lpstr>
      <vt:lpstr>Study Design</vt:lpstr>
      <vt:lpstr>Patient Demographics</vt:lpstr>
      <vt:lpstr>Change in SBM frequency at Week 1 (primary endpoint)</vt:lpstr>
      <vt:lpstr>Proportion of patients who had SBM within 24/48 hours after the first dose (secondary endpoint)</vt:lpstr>
      <vt:lpstr>Severity of symptoms associated with  constipation at Week 1 (secondary endpoint)  &lt;Stool consistency*1/straining during defecation/abdominal bloating/abdominal discomfort*2&gt;</vt:lpstr>
      <vt:lpstr>SBM/BM/CSBM frequency at Week 1 (Secondary endpoint)</vt:lpstr>
      <vt:lpstr>Change in BM/CSBM frequency at Week 1 (Secondary endpoint)</vt:lpstr>
      <vt:lpstr>Adverse Events</vt:lpstr>
      <vt:lpstr>Adverse events: Other than gastrointestinal disorders</vt:lpstr>
      <vt:lpstr>(Reference) Adverse events: nausea and diarrhea</vt:lpstr>
      <vt:lpstr>Discussion and Overall Conclusion</vt:lpstr>
      <vt:lpstr>Adverse Drug Reactions in Japanese Clinical Studies (at time of approval)</vt:lpstr>
      <vt:lpstr>Adverse drug reactions in  Japanese clinical studies of lubiprostone (at time of approval) Summary by age group</vt:lpstr>
      <vt:lpstr>Adverse drug reactions in Japanese clinical studies of lubiprostone (at time of approval)</vt:lpstr>
    </vt:vector>
  </TitlesOfParts>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cp:lastPrinted>2017-11-29T02:00:32Z</cp:lastPrinted>
  <dcterms:created xsi:type="dcterms:W3CDTF">2012-09-30T07:11:06Z</dcterms:created>
  <dcterms:modified xsi:type="dcterms:W3CDTF">2021-01-20T04:24:49Z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0x0101008367851A16DAE54783DD33F0D9F175E0</vt:lpwstr>
  </property>
</Properties>
</file>